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NcSF04PimOGX1a7rBcRE7bgC/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68104-DD10-4528-B0A9-1F9CA9D10923}">
  <a:tblStyle styleId="{79368104-DD10-4528-B0A9-1F9CA9D10923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6FA"/>
          </a:solidFill>
        </a:fill>
      </a:tcStyle>
    </a:wholeTbl>
    <a:band1H>
      <a:tcTxStyle/>
      <a:tcStyle>
        <a:tcBdr/>
        <a:fill>
          <a:solidFill>
            <a:srgbClr val="CCED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DF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ec9fe8b2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ec9fe8b2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ec9fe8b2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bec9fe8b2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ec9fe8b2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ec9fe8b2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ec9fe8b28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ec9fe8b28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ec7ecb7b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ec7ecb7b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ec7ecb7b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ec7ecb7b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ec7ecb7bf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bec7ecb7bf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ec7ecb7bf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bec7ecb7bf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ec7ecb7bf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bec7ecb7bf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ec7ecb7bf_3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bec7ecb7bf_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bec9fe8b2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bec9fe8b2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bec9fe8b2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bec9fe8b2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ec9fe8b2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bec9fe8b2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bec9fe8b28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bec9fe8b28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ec9fe8b2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ec9fe8b2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ec9fe8b2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ec9fe8b2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ec7ecb7b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bec7ecb7b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ec7ecb7bf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bec7ecb7bf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9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1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31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34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6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1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2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2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6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9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68092954999018913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ermech.com/double-wishbonemacpherson-strutsolid-axle-and-twist-bea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Design of Front suspension, brake, dashboard systems for BAJA SAE</a:t>
            </a:r>
            <a:endParaRPr/>
          </a:p>
        </p:txBody>
      </p:sp>
      <p:sp>
        <p:nvSpPr>
          <p:cNvPr id="203" name="Google Shape;203;p1"/>
          <p:cNvSpPr txBox="1">
            <a:spLocks noGrp="1"/>
          </p:cNvSpPr>
          <p:nvPr>
            <p:ph type="body" idx="1"/>
          </p:nvPr>
        </p:nvSpPr>
        <p:spPr>
          <a:xfrm>
            <a:off x="304936" y="2505456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members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Al marri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Alamoudi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Rashid Algelmod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 Fraidoun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Chujian Wang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Dr: David Willy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ec9fe8b28_0_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Concept Generation - Front suspension system</a:t>
            </a:r>
            <a:endParaRPr/>
          </a:p>
        </p:txBody>
      </p:sp>
      <p:pic>
        <p:nvPicPr>
          <p:cNvPr id="277" name="Google Shape;277;gbec9fe8b2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853" y="2157413"/>
            <a:ext cx="33636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bec9fe8b28_0_2"/>
          <p:cNvSpPr txBox="1"/>
          <p:nvPr/>
        </p:nvSpPr>
        <p:spPr>
          <a:xfrm>
            <a:off x="626601" y="4780350"/>
            <a:ext cx="452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Figure 8: MacPherson strut system [2]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9" name="Google Shape;279;gbec9fe8b28_0_2"/>
          <p:cNvSpPr txBox="1"/>
          <p:nvPr/>
        </p:nvSpPr>
        <p:spPr>
          <a:xfrm>
            <a:off x="5540250" y="2576575"/>
            <a:ext cx="39072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1700" b="1">
                <a:latin typeface="Trebuchet MS"/>
                <a:ea typeface="Trebuchet MS"/>
                <a:cs typeface="Trebuchet MS"/>
                <a:sym typeface="Trebuchet MS"/>
              </a:rPr>
              <a:t>dvantage</a:t>
            </a:r>
            <a:endParaRPr sz="17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AutoNum type="alphaLcParenR"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lighter weight due to reduced unsprung weight 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AutoNum type="alphaLcParenR"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Inexpensive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AutoNum type="alphaLcParenR"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Essay to assemble and maintain   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1700" b="1">
                <a:latin typeface="Trebuchet MS"/>
                <a:ea typeface="Trebuchet MS"/>
                <a:cs typeface="Trebuchet MS"/>
                <a:sym typeface="Trebuchet MS"/>
              </a:rPr>
              <a:t>isadvantage</a:t>
            </a:r>
            <a:endParaRPr sz="17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AutoNum type="alphaLcParenR"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More space required to install, tall design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AutoNum type="alphaLcParenR"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Less- efficient off-road 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gbec9fe8b28_0_2"/>
          <p:cNvSpPr txBox="1"/>
          <p:nvPr/>
        </p:nvSpPr>
        <p:spPr>
          <a:xfrm>
            <a:off x="10056025" y="6265775"/>
            <a:ext cx="193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679011" y="753228"/>
            <a:ext cx="9615172" cy="107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Concept Generation - Front suspension system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63" y="2083790"/>
            <a:ext cx="2751762" cy="210373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8"/>
          <p:cNvSpPr txBox="1"/>
          <p:nvPr/>
        </p:nvSpPr>
        <p:spPr>
          <a:xfrm>
            <a:off x="3725250" y="2574650"/>
            <a:ext cx="58095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/>
              <a:t>Advantage</a:t>
            </a:r>
            <a:endParaRPr sz="1800" b="1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arenR"/>
            </a:pPr>
            <a:r>
              <a:rPr lang="en-US" sz="1800"/>
              <a:t>Negative camber gain during hard cornering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sz="1800"/>
              <a:t>Desirable compactness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/>
              <a:t>Disadvantage</a:t>
            </a:r>
            <a:endParaRPr sz="1800" b="1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arenR"/>
            </a:pPr>
            <a:r>
              <a:rPr lang="en-US" sz="1800"/>
              <a:t>To adjust the suspension, the spring should be changed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sz="1800"/>
              <a:t>Complex dimension determinations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  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88" name="Google Shape;288;p8"/>
          <p:cNvSpPr txBox="1"/>
          <p:nvPr/>
        </p:nvSpPr>
        <p:spPr>
          <a:xfrm>
            <a:off x="318750" y="4442525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Figure 9: Unequal length double A-arms [3]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10056025" y="6269750"/>
            <a:ext cx="189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ec9fe8b28_0_4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Concept Generation - Front suspension system </a:t>
            </a:r>
            <a:endParaRPr/>
          </a:p>
        </p:txBody>
      </p:sp>
      <p:pic>
        <p:nvPicPr>
          <p:cNvPr id="295" name="Google Shape;295;gbec9fe8b28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63" y="2143050"/>
            <a:ext cx="214312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bec9fe8b28_0_41"/>
          <p:cNvSpPr txBox="1"/>
          <p:nvPr/>
        </p:nvSpPr>
        <p:spPr>
          <a:xfrm>
            <a:off x="2466100" y="2143050"/>
            <a:ext cx="5303400" cy="30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1">
                <a:solidFill>
                  <a:schemeClr val="dk1"/>
                </a:solidFill>
              </a:rPr>
              <a:t>Advantages 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-US" sz="1600">
                <a:solidFill>
                  <a:schemeClr val="dk1"/>
                </a:solidFill>
              </a:rPr>
              <a:t>Greater flexibility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-US" sz="1600">
                <a:solidFill>
                  <a:schemeClr val="dk1"/>
                </a:solidFill>
              </a:rPr>
              <a:t>Customizable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-US" sz="1600">
                <a:solidFill>
                  <a:schemeClr val="dk1"/>
                </a:solidFill>
              </a:rPr>
              <a:t>Off-road capability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1">
                <a:solidFill>
                  <a:schemeClr val="dk1"/>
                </a:solidFill>
              </a:rPr>
              <a:t>Disadvantages 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-US" sz="1600">
                <a:solidFill>
                  <a:schemeClr val="dk1"/>
                </a:solidFill>
              </a:rPr>
              <a:t>Not for heavy vehicles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-US" sz="1600">
                <a:solidFill>
                  <a:schemeClr val="dk1"/>
                </a:solidFill>
              </a:rPr>
              <a:t>Can be espersive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 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97" name="Google Shape;297;gbec9fe8b28_0_41"/>
          <p:cNvSpPr txBox="1"/>
          <p:nvPr/>
        </p:nvSpPr>
        <p:spPr>
          <a:xfrm>
            <a:off x="0" y="4276650"/>
            <a:ext cx="2466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Figure 10: Coil Spring [4]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8" name="Google Shape;298;gbec9fe8b28_0_41"/>
          <p:cNvSpPr txBox="1"/>
          <p:nvPr/>
        </p:nvSpPr>
        <p:spPr>
          <a:xfrm>
            <a:off x="8704675" y="4092400"/>
            <a:ext cx="46308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/>
              <a:t>Advantages </a:t>
            </a:r>
            <a:endParaRPr sz="1600" b="1"/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arenR"/>
            </a:pPr>
            <a:r>
              <a:rPr lang="en-US" sz="1500"/>
              <a:t>inexpressive</a:t>
            </a:r>
            <a:endParaRPr sz="1500"/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arenR"/>
            </a:pPr>
            <a:r>
              <a:rPr lang="en-US" sz="1500"/>
              <a:t>Easy to replace parts</a:t>
            </a:r>
            <a:endParaRPr sz="1500"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/>
              <a:t>Disadvantages </a:t>
            </a:r>
            <a:endParaRPr sz="1500" b="1"/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arenR"/>
            </a:pPr>
            <a:r>
              <a:rPr lang="en-US" sz="1500"/>
              <a:t>Cannot handle bumps well</a:t>
            </a:r>
            <a:endParaRPr sz="1500"/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arenR"/>
            </a:pPr>
            <a:r>
              <a:rPr lang="en-US" sz="1500"/>
              <a:t>Less-efficient for off-road driving</a:t>
            </a:r>
            <a:endParaRPr sz="15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/>
              <a:t> </a:t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9" name="Google Shape;299;gbec9fe8b28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748" y="1932125"/>
            <a:ext cx="4826900" cy="22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bec9fe8b28_0_41"/>
          <p:cNvSpPr txBox="1"/>
          <p:nvPr/>
        </p:nvSpPr>
        <p:spPr>
          <a:xfrm>
            <a:off x="5983600" y="4092400"/>
            <a:ext cx="2305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Figure 11</a:t>
            </a:r>
            <a:r>
              <a:rPr lang="en-US" sz="1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900">
                <a:solidFill>
                  <a:srgbClr val="FFFFFF"/>
                </a:solidFill>
              </a:rPr>
              <a:t>torsion bar spring </a:t>
            </a:r>
            <a:r>
              <a:rPr lang="en-US" sz="1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[5]</a:t>
            </a:r>
            <a:endParaRPr sz="19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ec9fe8b28_0_4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Concept generation- front end suspension</a:t>
            </a:r>
            <a:endParaRPr/>
          </a:p>
        </p:txBody>
      </p:sp>
      <p:sp>
        <p:nvSpPr>
          <p:cNvPr id="306" name="Google Shape;306;gbec9fe8b28_0_46"/>
          <p:cNvSpPr txBox="1">
            <a:spLocks noGrp="1"/>
          </p:cNvSpPr>
          <p:nvPr>
            <p:ph type="body" idx="1"/>
          </p:nvPr>
        </p:nvSpPr>
        <p:spPr>
          <a:xfrm>
            <a:off x="64675" y="5271925"/>
            <a:ext cx="289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Figure 12 air spring [6]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07" name="Google Shape;307;gbec9fe8b28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14075"/>
            <a:ext cx="2811275" cy="22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bec9fe8b28_0_46"/>
          <p:cNvSpPr txBox="1"/>
          <p:nvPr/>
        </p:nvSpPr>
        <p:spPr>
          <a:xfrm>
            <a:off x="3335925" y="2462575"/>
            <a:ext cx="3006600" cy="3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Advantages </a:t>
            </a:r>
            <a:endParaRPr sz="1800" b="1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High stability and control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Can bear with large payload</a:t>
            </a:r>
            <a:endParaRPr sz="16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Disadvantages</a:t>
            </a:r>
            <a:endParaRPr sz="1800" b="1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High initial cost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Complex maintenance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Not preferable on rough terrain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gbec9fe8b28_0_46"/>
          <p:cNvSpPr txBox="1"/>
          <p:nvPr/>
        </p:nvSpPr>
        <p:spPr>
          <a:xfrm>
            <a:off x="6858000" y="2691650"/>
            <a:ext cx="2290800" cy="22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0" name="Google Shape;310;gbec9fe8b28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525" y="2789075"/>
            <a:ext cx="2290800" cy="2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bec9fe8b28_0_46"/>
          <p:cNvSpPr txBox="1"/>
          <p:nvPr/>
        </p:nvSpPr>
        <p:spPr>
          <a:xfrm>
            <a:off x="6342525" y="5086475"/>
            <a:ext cx="24912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Figure 13 mono-tube shocks [7]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gbec9fe8b28_0_46"/>
          <p:cNvSpPr txBox="1"/>
          <p:nvPr/>
        </p:nvSpPr>
        <p:spPr>
          <a:xfrm>
            <a:off x="8991275" y="2834825"/>
            <a:ext cx="3006600" cy="2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 b="1"/>
              <a:t>Advantages </a:t>
            </a:r>
            <a:endParaRPr sz="1700" b="1"/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US"/>
              <a:t>Damping stability</a:t>
            </a: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US"/>
              <a:t>Aeration doesn't occur since air and oil are separated</a:t>
            </a: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US"/>
              <a:t>customizable</a:t>
            </a:r>
            <a:endParaRPr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/>
              <a:t>Disadvantages </a:t>
            </a:r>
            <a:endParaRPr sz="1600" b="1"/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US"/>
              <a:t>High initial cost</a:t>
            </a:r>
            <a:endParaRPr/>
          </a:p>
          <a:p>
            <a:pPr marL="4572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US"/>
              <a:t>Any outer damage can affect the internal function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ec9fe8b28_3_2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Concept generation- front end suspension</a:t>
            </a:r>
            <a:endParaRPr/>
          </a:p>
        </p:txBody>
      </p:sp>
      <p:sp>
        <p:nvSpPr>
          <p:cNvPr id="318" name="Google Shape;318;gbec9fe8b28_3_20"/>
          <p:cNvSpPr txBox="1">
            <a:spLocks noGrp="1"/>
          </p:cNvSpPr>
          <p:nvPr>
            <p:ph type="body" idx="1"/>
          </p:nvPr>
        </p:nvSpPr>
        <p:spPr>
          <a:xfrm>
            <a:off x="157499" y="4785150"/>
            <a:ext cx="3087300" cy="71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Figure 14 Twin Tube Shock [9] 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19" name="Google Shape;319;gbec9fe8b28_3_20"/>
          <p:cNvSpPr txBox="1"/>
          <p:nvPr/>
        </p:nvSpPr>
        <p:spPr>
          <a:xfrm>
            <a:off x="3106875" y="2233500"/>
            <a:ext cx="2462700" cy="3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Advantages </a:t>
            </a:r>
            <a:endParaRPr sz="1800" b="1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Low production cost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Long further than monotube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Provides stability</a:t>
            </a:r>
            <a:endParaRPr sz="16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Disadvantages </a:t>
            </a:r>
            <a:endParaRPr sz="1800" b="1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Aeration possible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Cannot be customizable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Limited oil capacity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gbec9fe8b28_3_20"/>
          <p:cNvSpPr txBox="1"/>
          <p:nvPr/>
        </p:nvSpPr>
        <p:spPr>
          <a:xfrm>
            <a:off x="8626013" y="4272525"/>
            <a:ext cx="300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1" name="Google Shape;321;gbec9fe8b28_3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475" y="2336874"/>
            <a:ext cx="2571077" cy="25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bec9fe8b28_3_20"/>
          <p:cNvSpPr txBox="1"/>
          <p:nvPr/>
        </p:nvSpPr>
        <p:spPr>
          <a:xfrm>
            <a:off x="5440575" y="4826400"/>
            <a:ext cx="29208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FFFFFF"/>
                </a:solidFill>
              </a:rPr>
              <a:t>Figure 15 Remote reservoir Shocks [8]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gbec9fe8b28_3_20"/>
          <p:cNvSpPr txBox="1"/>
          <p:nvPr/>
        </p:nvSpPr>
        <p:spPr>
          <a:xfrm>
            <a:off x="8848100" y="2605750"/>
            <a:ext cx="30873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Advantages </a:t>
            </a:r>
            <a:endParaRPr sz="1800" b="1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Flexible mounting capacity 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Provides more oil capacity</a:t>
            </a:r>
            <a:endParaRPr sz="16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Disadvantages</a:t>
            </a:r>
            <a:endParaRPr sz="1800" b="1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More component raise risk of damage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US" sz="1600"/>
              <a:t>Less compactness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4" name="Google Shape;324;gbec9fe8b28_3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33500"/>
            <a:ext cx="2370775" cy="22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ec7ecb7bf_1_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Pugh Chart </a:t>
            </a:r>
            <a:endParaRPr/>
          </a:p>
        </p:txBody>
      </p:sp>
      <p:pic>
        <p:nvPicPr>
          <p:cNvPr id="330" name="Google Shape;330;gbec7ecb7bf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25" y="2129700"/>
            <a:ext cx="10677525" cy="40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bec7ecb7bf_1_5"/>
          <p:cNvSpPr txBox="1"/>
          <p:nvPr/>
        </p:nvSpPr>
        <p:spPr>
          <a:xfrm>
            <a:off x="-294225" y="1597225"/>
            <a:ext cx="6128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Table 1 Pugh Chart for Front Suspension </a:t>
            </a:r>
            <a:endParaRPr sz="21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ec7ecb7bf_1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Decision Matrix </a:t>
            </a:r>
            <a:endParaRPr/>
          </a:p>
        </p:txBody>
      </p:sp>
      <p:pic>
        <p:nvPicPr>
          <p:cNvPr id="337" name="Google Shape;337;gbec7ecb7b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25" y="2387400"/>
            <a:ext cx="9456350" cy="39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bec7ecb7bf_1_0"/>
          <p:cNvSpPr txBox="1"/>
          <p:nvPr/>
        </p:nvSpPr>
        <p:spPr>
          <a:xfrm flipH="1">
            <a:off x="924900" y="1956300"/>
            <a:ext cx="313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Table 2 Decision Matrix</a:t>
            </a:r>
            <a:endParaRPr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Component Designs 2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brake system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4" name="Google Shape;34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885" y="2073244"/>
            <a:ext cx="2874300" cy="38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0406" y="2073244"/>
            <a:ext cx="1948081" cy="384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6620" y="2073243"/>
            <a:ext cx="2659483" cy="384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5278" y="2073243"/>
            <a:ext cx="2823861" cy="183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5278" y="3996947"/>
            <a:ext cx="2823862" cy="178821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9"/>
          <p:cNvSpPr/>
          <p:nvPr/>
        </p:nvSpPr>
        <p:spPr>
          <a:xfrm>
            <a:off x="2863477" y="6159725"/>
            <a:ext cx="448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Figure 16 Components of brake system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Component Designs 2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brake system /calculations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514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1- Fbd= Fd*(A/B)= 385*(6/1)= 2310 N</a:t>
            </a:r>
            <a:endParaRPr/>
          </a:p>
          <a:p>
            <a:pPr marL="22860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2- Fca= Pcal*Acal= 8.105*962.11=8570.46 N</a:t>
            </a:r>
            <a:endParaRPr/>
          </a:p>
          <a:p>
            <a:pPr marL="228600" lvl="0" indent="-2133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3- F friction=Fcl*Upb= 1559.80*0.4= 6856.37 N</a:t>
            </a:r>
            <a:endParaRPr/>
          </a:p>
          <a:p>
            <a:pPr marL="228600" lvl="0" indent="-2133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4 - F tire= (Tt/Rt)=(1607.7/0.2921)= 5503.94 </a:t>
            </a:r>
            <a:endParaRPr/>
          </a:p>
          <a:p>
            <a:pPr marL="228600" lvl="0" indent="-2133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5- Total force= 5503.94+5503.94= 11007.88 N</a:t>
            </a:r>
            <a:endParaRPr/>
          </a:p>
          <a:p>
            <a:pPr marL="228600" lvl="0" indent="-2133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6- deceleration= (F total/Mv*g)= 11007.88/9.81*210)= 5.34 m/s^2</a:t>
            </a:r>
            <a:endParaRPr/>
          </a:p>
          <a:p>
            <a:pPr marL="228600" lvl="0" indent="-2133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7 - Stopping Distance= (Vv^2/2*Av)=(11.12^2/2*5.34)=11.8 m</a:t>
            </a:r>
            <a:endParaRPr/>
          </a:p>
          <a:p>
            <a:pPr marL="228600" lvl="0" indent="-2133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9 - Time to stop= (Vv/Av)= (11.12/11.8)= 0.943 Sec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ec7ecb7bf_3_1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Concept Generation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dashboard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gbec7ecb7bf_3_1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design of the dashboard is mainly based on the type of sensor and the display screen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I choose to use Arduino as the motherboard to design circuit and connect sensor and display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I choose arduino LCD screen as the display screen.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Project Description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9" name="Google Shape;209;p2"/>
          <p:cNvGrpSpPr/>
          <p:nvPr/>
        </p:nvGrpSpPr>
        <p:grpSpPr>
          <a:xfrm>
            <a:off x="717869" y="2336800"/>
            <a:ext cx="10756975" cy="3099603"/>
            <a:chOff x="36832" y="0"/>
            <a:chExt cx="10756975" cy="3099603"/>
          </a:xfrm>
        </p:grpSpPr>
        <p:sp>
          <p:nvSpPr>
            <p:cNvPr id="210" name="Google Shape;210;p2"/>
            <p:cNvSpPr/>
            <p:nvPr/>
          </p:nvSpPr>
          <p:spPr>
            <a:xfrm>
              <a:off x="515609" y="157798"/>
              <a:ext cx="1444966" cy="144496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832" y="2334603"/>
              <a:ext cx="321103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 txBox="1"/>
            <p:nvPr/>
          </p:nvSpPr>
          <p:spPr>
            <a:xfrm>
              <a:off x="36832" y="2334603"/>
              <a:ext cx="321103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This project aims to review and redesign of front suspension, brake, and dashboard systems.</a:t>
              </a:r>
              <a:endPara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596587" y="249005"/>
              <a:ext cx="1444966" cy="144496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9801" y="2334603"/>
              <a:ext cx="321103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 txBox="1"/>
            <p:nvPr/>
          </p:nvSpPr>
          <p:spPr>
            <a:xfrm>
              <a:off x="3809801" y="2334603"/>
              <a:ext cx="321103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imes New Roman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PROJECT IMPORTANCE: This project include an SAE-BAJA 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off-roading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vehicle design which can be abide by SAE BAJA completion.</a:t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456182" y="0"/>
              <a:ext cx="1444966" cy="144496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82770" y="2334603"/>
              <a:ext cx="321103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 txBox="1"/>
            <p:nvPr/>
          </p:nvSpPr>
          <p:spPr>
            <a:xfrm>
              <a:off x="7582770" y="2334603"/>
              <a:ext cx="321103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significance of our project is to achieve objectives.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ec7ecb7bf_3_3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Concept Generation-Sketch of sensor measurement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dashboard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gbec7ecb7bf_3_3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990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368" name="Google Shape;368;gbec7ecb7bf_3_38"/>
          <p:cNvSpPr txBox="1"/>
          <p:nvPr/>
        </p:nvSpPr>
        <p:spPr>
          <a:xfrm>
            <a:off x="1410200" y="5433575"/>
            <a:ext cx="353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17: Hall speed sensor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gbec7ecb7bf_3_38"/>
          <p:cNvSpPr txBox="1"/>
          <p:nvPr/>
        </p:nvSpPr>
        <p:spPr>
          <a:xfrm>
            <a:off x="6500575" y="5433575"/>
            <a:ext cx="310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18:Infrared speed sensor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0" name="Google Shape;370;gbec7ecb7bf_3_38"/>
          <p:cNvPicPr preferRelativeResize="0"/>
          <p:nvPr/>
        </p:nvPicPr>
        <p:blipFill rotWithShape="1">
          <a:blip r:embed="rId3">
            <a:alphaModFix/>
          </a:blip>
          <a:srcRect l="22784" t="23361" r="23992" b="20657"/>
          <a:stretch/>
        </p:blipFill>
        <p:spPr>
          <a:xfrm>
            <a:off x="1471575" y="2660175"/>
            <a:ext cx="3414851" cy="25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bec7ecb7bf_3_38"/>
          <p:cNvPicPr preferRelativeResize="0"/>
          <p:nvPr/>
        </p:nvPicPr>
        <p:blipFill rotWithShape="1">
          <a:blip r:embed="rId4">
            <a:alphaModFix/>
          </a:blip>
          <a:srcRect l="30378" t="33705" r="21470" b="17125"/>
          <a:stretch/>
        </p:blipFill>
        <p:spPr>
          <a:xfrm>
            <a:off x="6235525" y="2618750"/>
            <a:ext cx="3633610" cy="259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ec7ecb7bf_3_4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Concept Generation-Comparison 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dashboard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gbec7ecb7bf_3_4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990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378" name="Google Shape;378;gbec7ecb7bf_3_47"/>
          <p:cNvSpPr txBox="1"/>
          <p:nvPr/>
        </p:nvSpPr>
        <p:spPr>
          <a:xfrm>
            <a:off x="3718425" y="2336875"/>
            <a:ext cx="3537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3: Hall speed sensor</a:t>
            </a:r>
            <a:endParaRPr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gbec7ecb7bf_3_47"/>
          <p:cNvSpPr txBox="1"/>
          <p:nvPr/>
        </p:nvSpPr>
        <p:spPr>
          <a:xfrm>
            <a:off x="3935463" y="4126800"/>
            <a:ext cx="310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4 : Infrared speed sensor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gbec7ecb7bf_3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150" y="2853675"/>
            <a:ext cx="6166125" cy="10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bec7ecb7bf_3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4150" y="4658531"/>
            <a:ext cx="6166125" cy="97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ec7ecb7bf_3_6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Concept Generation-Decision Matrix</a:t>
            </a:r>
            <a:b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dashboard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gbec7ecb7bf_3_60"/>
          <p:cNvSpPr/>
          <p:nvPr/>
        </p:nvSpPr>
        <p:spPr>
          <a:xfrm>
            <a:off x="3593950" y="2933750"/>
            <a:ext cx="45720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5 : Decision matrix-dashboard system</a:t>
            </a:r>
            <a:endParaRPr/>
          </a:p>
        </p:txBody>
      </p:sp>
      <p:pic>
        <p:nvPicPr>
          <p:cNvPr id="388" name="Google Shape;388;gbec7ecb7bf_3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88" y="3512900"/>
            <a:ext cx="10376675" cy="23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Morph Matrix-brake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94" name="Google Shape;394;p12"/>
          <p:cNvGraphicFramePr/>
          <p:nvPr/>
        </p:nvGraphicFramePr>
        <p:xfrm>
          <a:off x="782622" y="21048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{79368104-DD10-4528-B0A9-1F9CA9D10923}</a:tableStyleId>
              </a:tblPr>
              <a:tblGrid>
                <a:gridCol w="152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Aspects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Hub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Rotor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Brake pads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Piston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Caliper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95" name="Google Shape;3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1671" y="2815627"/>
            <a:ext cx="653725" cy="68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1671" y="3503690"/>
            <a:ext cx="561973" cy="66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4302" y="4213546"/>
            <a:ext cx="731094" cy="54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7164" y="4879683"/>
            <a:ext cx="756480" cy="61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6070" y="5622158"/>
            <a:ext cx="1008880" cy="63844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2"/>
          <p:cNvSpPr/>
          <p:nvPr/>
        </p:nvSpPr>
        <p:spPr>
          <a:xfrm>
            <a:off x="1417700" y="6383525"/>
            <a:ext cx="394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19 Morph matrix-brake system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ec9fe8b28_0_7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Gantt Chart </a:t>
            </a:r>
            <a:endParaRPr/>
          </a:p>
        </p:txBody>
      </p:sp>
      <p:pic>
        <p:nvPicPr>
          <p:cNvPr id="406" name="Google Shape;406;gbec9fe8b28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000" y="2824978"/>
            <a:ext cx="87820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bec9fe8b28_0_75"/>
          <p:cNvSpPr txBox="1"/>
          <p:nvPr/>
        </p:nvSpPr>
        <p:spPr>
          <a:xfrm>
            <a:off x="2906425" y="2219175"/>
            <a:ext cx="5612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Table 6 Gantt Chart</a:t>
            </a:r>
            <a:endParaRPr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ec9fe8b28_0_8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Planning</a:t>
            </a:r>
            <a:endParaRPr/>
          </a:p>
        </p:txBody>
      </p:sp>
      <p:sp>
        <p:nvSpPr>
          <p:cNvPr id="413" name="Google Shape;413;gbec9fe8b28_0_83"/>
          <p:cNvSpPr txBox="1"/>
          <p:nvPr/>
        </p:nvSpPr>
        <p:spPr>
          <a:xfrm>
            <a:off x="2681025" y="1967750"/>
            <a:ext cx="561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le 7 Material list</a:t>
            </a:r>
            <a:endParaRPr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4" name="Google Shape;414;gbec9fe8b28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175" y="2042800"/>
            <a:ext cx="6709599" cy="459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0" name="Google Shape;4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400" y="2783475"/>
            <a:ext cx="2960876" cy="329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ec9fe8b28_0_6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  </a:t>
            </a:r>
            <a:endParaRPr/>
          </a:p>
        </p:txBody>
      </p:sp>
      <p:sp>
        <p:nvSpPr>
          <p:cNvPr id="426" name="Google Shape;426;gbec9fe8b28_0_68"/>
          <p:cNvSpPr txBox="1"/>
          <p:nvPr/>
        </p:nvSpPr>
        <p:spPr>
          <a:xfrm>
            <a:off x="566450" y="2220700"/>
            <a:ext cx="10008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rebuchet MS"/>
                <a:ea typeface="Trebuchet MS"/>
                <a:cs typeface="Trebuchet MS"/>
                <a:sym typeface="Trebuchet MS"/>
              </a:rPr>
              <a:t>[1] </a:t>
            </a:r>
            <a:r>
              <a:rPr lang="en-US" sz="1600">
                <a:solidFill>
                  <a:schemeClr val="dk1"/>
                </a:solidFill>
              </a:rPr>
              <a:t>Stevens, M., 2021. </a:t>
            </a:r>
            <a:r>
              <a:rPr lang="en-US" sz="1600" i="1">
                <a:solidFill>
                  <a:schemeClr val="dk1"/>
                </a:solidFill>
              </a:rPr>
              <a:t>MacPherson Strut vs Double Wishbone Suspension (Pros and Cons)</a:t>
            </a:r>
            <a:r>
              <a:rPr lang="en-US" sz="1600">
                <a:solidFill>
                  <a:schemeClr val="dk1"/>
                </a:solidFill>
              </a:rPr>
              <a:t>. [online] CarTreatments.com. Available at: : </a:t>
            </a:r>
            <a:r>
              <a:rPr lang="en-US" sz="1600"/>
              <a:t>&lt;https://cartreatments.com/pros-and-cons-of-macpherson-vs-double-wishbone-suspension/&gt;</a:t>
            </a:r>
            <a:r>
              <a:rPr lang="en-US" sz="1600">
                <a:solidFill>
                  <a:schemeClr val="dk1"/>
                </a:solidFill>
              </a:rPr>
              <a:t> [Accessed 18 February 2021].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[2] Pinterest, 2021. </a:t>
            </a:r>
            <a:r>
              <a:rPr lang="en-US" sz="1600" i="1">
                <a:solidFill>
                  <a:schemeClr val="dk1"/>
                </a:solidFill>
              </a:rPr>
              <a:t>MacPherson Strut</a:t>
            </a:r>
            <a:r>
              <a:rPr lang="en-US" sz="1600">
                <a:solidFill>
                  <a:schemeClr val="dk1"/>
                </a:solidFill>
              </a:rPr>
              <a:t>. [Online]. Available at: &lt; </a:t>
            </a:r>
            <a:r>
              <a:rPr lang="en-US" sz="1600">
                <a:uFill>
                  <a:noFill/>
                </a:uFill>
                <a:hlinkClick r:id="rId3"/>
              </a:rPr>
              <a:t>https://www.pinterest.com/pin/468092954999018913/</a:t>
            </a:r>
            <a:r>
              <a:rPr lang="en-US" sz="1600"/>
              <a:t>&gt; [Accessed 18 February 2021].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[3] armec, 2021. c</a:t>
            </a:r>
            <a:r>
              <a:rPr lang="en-US" sz="1600" i="1"/>
              <a:t>omprasion | Double Wishbone, MachPherson Strut, Solid Axle and Twist beam. </a:t>
            </a:r>
            <a:r>
              <a:rPr lang="en-US" sz="1600"/>
              <a:t>[Online].aermech.com Available at:&lt; </a:t>
            </a:r>
            <a:r>
              <a:rPr lang="en-US" sz="1600">
                <a:uFill>
                  <a:noFill/>
                </a:uFill>
                <a:hlinkClick r:id="rId4"/>
              </a:rPr>
              <a:t>https://aermech.com/double-wishbonemacpherson-strutsolid-axle-and-twist-beam/</a:t>
            </a:r>
            <a:r>
              <a:rPr lang="en-US" sz="1600"/>
              <a:t> &gt; [Accessed 19, 2021]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[4] </a:t>
            </a:r>
            <a:r>
              <a:rPr lang="en-US" sz="1600">
                <a:solidFill>
                  <a:schemeClr val="dk1"/>
                </a:solidFill>
              </a:rPr>
              <a:t>"Fox Racing Shox Coil Spring Steel 2.5 - 2.8" Stroke", </a:t>
            </a:r>
            <a:r>
              <a:rPr lang="en-US" sz="1600" i="1">
                <a:solidFill>
                  <a:schemeClr val="dk1"/>
                </a:solidFill>
              </a:rPr>
              <a:t>Cyclinic</a:t>
            </a:r>
            <a:r>
              <a:rPr lang="en-US" sz="1600">
                <a:solidFill>
                  <a:schemeClr val="dk1"/>
                </a:solidFill>
              </a:rPr>
              <a:t>, 2021. [Online]. Available: https://cyclinic.com.au/products/fox-racing-shox-coil-spring-steel-2-5-2-8-stroke. [Accessed: 21- Feb- 2021].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ec9fe8b28_3_4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/>
              <a:t>Reference 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bec9fe8b28_3_4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[5]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"A torsion bar suspension, also known as a torsion spring suspension (but not to be confused with torsion beam rear su… | Torsion bar suspension, Bar, Torsion spring",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Pinterest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[Online]. Available: https://www.pinterest.co.uk/pin/754986325011635787/. [Accessed: 21- Feb- 2021].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[6]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"Man Truck Air Spring Suspension - Airstar Cabin Air Springs",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Airstar Cabin Air Springs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[Online]. Available: http://www.cabinairsprings.com/urun/81417226054/. [Accessed: 21- Feb- 2021].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[7]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"What is a monotube shock?",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Help.summitracing.com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[Online]. Available: https://help.summitracing.com/app/answers/detail/a_id/5251/~/what-is-a-monotube-shock%3F. [Accessed: 22- Feb- 2021].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[8]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[Online]. Available: https://www.4wheelparts.com/p/king-shocks-2-5-oem-performance-series-rear-remote-reservoir-shock-absorber-25001-121/_/R-FBJG-25001-121. [Accessed: 22- Feb- 2021].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[9] "What is a twin-tube shock?",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Help.summitracing.com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[Online]. Available: https://help.summitracing.com/app/answers/detail/a_id/5250/~/what-is-a-twin-tube-shock%3F. [Accessed: 22- Feb- 2021].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Black Box Model-front suspension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2978170" y="5772976"/>
            <a:ext cx="540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 black box model-Front suspension  </a:t>
            </a:r>
            <a:endParaRPr/>
          </a:p>
        </p:txBody>
      </p:sp>
      <p:pic>
        <p:nvPicPr>
          <p:cNvPr id="225" name="Google Shape;2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650" y="2287925"/>
            <a:ext cx="7726025" cy="34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ec9fe8b28_0_59"/>
          <p:cNvSpPr txBox="1">
            <a:spLocks noGrp="1"/>
          </p:cNvSpPr>
          <p:nvPr>
            <p:ph type="title"/>
          </p:nvPr>
        </p:nvSpPr>
        <p:spPr>
          <a:xfrm>
            <a:off x="421346" y="8060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Functional Decomposition- Front-end suspension</a:t>
            </a: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1" name="Google Shape;231;gbec9fe8b28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350" y="2438525"/>
            <a:ext cx="7457650" cy="33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bec9fe8b28_0_59"/>
          <p:cNvSpPr txBox="1"/>
          <p:nvPr/>
        </p:nvSpPr>
        <p:spPr>
          <a:xfrm>
            <a:off x="2641325" y="5777250"/>
            <a:ext cx="60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2:Hypothesized Functional model for Front suspension 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Black Box Model-brake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7430" y="2458758"/>
            <a:ext cx="8281115" cy="335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"/>
          <p:cNvSpPr/>
          <p:nvPr/>
        </p:nvSpPr>
        <p:spPr>
          <a:xfrm>
            <a:off x="3458486" y="5901377"/>
            <a:ext cx="40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black box model –brake system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ec9fe8b28_2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Hypothesized Functional </a:t>
            </a:r>
            <a:endParaRPr/>
          </a:p>
        </p:txBody>
      </p:sp>
      <p:sp>
        <p:nvSpPr>
          <p:cNvPr id="245" name="Google Shape;245;gbec9fe8b28_2_0"/>
          <p:cNvSpPr txBox="1">
            <a:spLocks noGrp="1"/>
          </p:cNvSpPr>
          <p:nvPr>
            <p:ph type="body" idx="1"/>
          </p:nvPr>
        </p:nvSpPr>
        <p:spPr>
          <a:xfrm>
            <a:off x="680321" y="2193998"/>
            <a:ext cx="9613800" cy="35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gbec9fe8b28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25" y="2289425"/>
            <a:ext cx="9402576" cy="373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bec9fe8b28_2_0"/>
          <p:cNvSpPr txBox="1"/>
          <p:nvPr/>
        </p:nvSpPr>
        <p:spPr>
          <a:xfrm>
            <a:off x="1746725" y="6153275"/>
            <a:ext cx="688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                          </a:t>
            </a:r>
            <a:r>
              <a:rPr lang="en-US" sz="2000" b="1"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Figure 4 Hypothesized functional </a:t>
            </a:r>
            <a:endParaRPr sz="2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ec7ecb7bf_3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Black Box dashboard system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gbec7ecb7bf_3_0"/>
          <p:cNvSpPr/>
          <p:nvPr/>
        </p:nvSpPr>
        <p:spPr>
          <a:xfrm>
            <a:off x="3931175" y="6056223"/>
            <a:ext cx="40575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black box </a:t>
            </a: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dashboard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 </a:t>
            </a:r>
            <a:endParaRPr/>
          </a:p>
        </p:txBody>
      </p:sp>
      <p:pic>
        <p:nvPicPr>
          <p:cNvPr id="254" name="Google Shape;254;gbec7ecb7bf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702" y="2475677"/>
            <a:ext cx="8998338" cy="32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ec7ecb7bf_3_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Hypothesized Functional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gbec7ecb7bf_3_7"/>
          <p:cNvSpPr/>
          <p:nvPr/>
        </p:nvSpPr>
        <p:spPr>
          <a:xfrm>
            <a:off x="3370200" y="6274600"/>
            <a:ext cx="54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6. Hypothesized Functional model for dashboard</a:t>
            </a:r>
            <a:endParaRPr/>
          </a:p>
        </p:txBody>
      </p:sp>
      <p:pic>
        <p:nvPicPr>
          <p:cNvPr id="261" name="Google Shape;261;gbec7ecb7bf_3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375" y="2104650"/>
            <a:ext cx="6573099" cy="41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72017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Concept Generation - Front suspension system  </a:t>
            </a:r>
            <a:endParaRPr/>
          </a:p>
        </p:txBody>
      </p:sp>
      <p:pic>
        <p:nvPicPr>
          <p:cNvPr id="267" name="Google Shape;26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25" y="2346700"/>
            <a:ext cx="3368850" cy="19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"/>
          <p:cNvSpPr txBox="1"/>
          <p:nvPr/>
        </p:nvSpPr>
        <p:spPr>
          <a:xfrm>
            <a:off x="137450" y="4395000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igure 7:  Double Wishbone suspension [1]</a:t>
            </a:r>
            <a:endParaRPr sz="15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4548400" y="2346700"/>
            <a:ext cx="4185900" cy="15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Advantage</a:t>
            </a:r>
            <a:endParaRPr sz="1800" b="1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arenR"/>
            </a:pPr>
            <a:r>
              <a:rPr lang="en-US" sz="1800"/>
              <a:t>Independent suspension system</a:t>
            </a:r>
            <a:endParaRPr sz="180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sz="1800"/>
              <a:t> Keeps high degree wheel-tires alignment</a:t>
            </a:r>
            <a:endParaRPr sz="1800"/>
          </a:p>
        </p:txBody>
      </p:sp>
      <p:sp>
        <p:nvSpPr>
          <p:cNvPr id="270" name="Google Shape;270;p6"/>
          <p:cNvSpPr txBox="1"/>
          <p:nvPr/>
        </p:nvSpPr>
        <p:spPr>
          <a:xfrm>
            <a:off x="4469938" y="4062400"/>
            <a:ext cx="4342800" cy="23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Disadvantage 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arenR"/>
            </a:pPr>
            <a:r>
              <a:rPr lang="en-US" sz="1800">
                <a:solidFill>
                  <a:schemeClr val="dk1"/>
                </a:solidFill>
              </a:rPr>
              <a:t>expensive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lang="en-US" sz="1800">
                <a:solidFill>
                  <a:schemeClr val="dk1"/>
                </a:solidFill>
              </a:rPr>
              <a:t>Difficult repair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lang="en-US" sz="1800">
                <a:solidFill>
                  <a:schemeClr val="dk1"/>
                </a:solidFill>
              </a:rPr>
              <a:t>complex manufacturing and measurements. 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  </a:t>
            </a:r>
            <a:endParaRPr sz="1600"/>
          </a:p>
        </p:txBody>
      </p:sp>
      <p:sp>
        <p:nvSpPr>
          <p:cNvPr id="271" name="Google Shape;271;p6"/>
          <p:cNvSpPr txBox="1"/>
          <p:nvPr/>
        </p:nvSpPr>
        <p:spPr>
          <a:xfrm>
            <a:off x="9830975" y="6040725"/>
            <a:ext cx="19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Macintosh PowerPoint</Application>
  <PresentationFormat>Widescreen</PresentationFormat>
  <Paragraphs>170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Trebuchet MS</vt:lpstr>
      <vt:lpstr>Berlin</vt:lpstr>
      <vt:lpstr>Design of Front suspension, brake, dashboard systems for BAJA SAE</vt:lpstr>
      <vt:lpstr>Project Description</vt:lpstr>
      <vt:lpstr>Black Box Model-front suspension system</vt:lpstr>
      <vt:lpstr>Functional Decomposition- Front-end suspension </vt:lpstr>
      <vt:lpstr>Black Box Model-brake system</vt:lpstr>
      <vt:lpstr>Hypothesized Functional </vt:lpstr>
      <vt:lpstr>Black Box dashboard system</vt:lpstr>
      <vt:lpstr>Hypothesized Functional</vt:lpstr>
      <vt:lpstr>Concept Generation - Front suspension system  </vt:lpstr>
      <vt:lpstr>Concept Generation - Front suspension system</vt:lpstr>
      <vt:lpstr>Concept Generation - Front suspension system </vt:lpstr>
      <vt:lpstr>Concept Generation - Front suspension system </vt:lpstr>
      <vt:lpstr>Concept generation- front end suspension</vt:lpstr>
      <vt:lpstr>Concept generation- front end suspension</vt:lpstr>
      <vt:lpstr>Pugh Chart </vt:lpstr>
      <vt:lpstr>Decision Matrix </vt:lpstr>
      <vt:lpstr>Component Designs 2 brake system </vt:lpstr>
      <vt:lpstr>Component Designs 2 brake system /calculations </vt:lpstr>
      <vt:lpstr>Concept Generation dashboard system</vt:lpstr>
      <vt:lpstr>Concept Generation-Sketch of sensor measurement dashboard system</vt:lpstr>
      <vt:lpstr>Concept Generation-Comparison  dashboard system</vt:lpstr>
      <vt:lpstr>Concept Generation-Decision Matrix dashboard system</vt:lpstr>
      <vt:lpstr>Morph Matrix-brake system</vt:lpstr>
      <vt:lpstr>Gantt Chart </vt:lpstr>
      <vt:lpstr>Project Planning</vt:lpstr>
      <vt:lpstr>Questions?</vt:lpstr>
      <vt:lpstr>Reference  </vt:lpstr>
      <vt:lpstr> Reference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Front suspension, brake, dashboard systems for BAJA SAE</dc:title>
  <dc:creator>Omer Alamoudi</dc:creator>
  <cp:lastModifiedBy>Salem Al Marri</cp:lastModifiedBy>
  <cp:revision>1</cp:revision>
  <dcterms:created xsi:type="dcterms:W3CDTF">2021-02-21T12:54:15Z</dcterms:created>
  <dcterms:modified xsi:type="dcterms:W3CDTF">2021-02-22T06:54:08Z</dcterms:modified>
</cp:coreProperties>
</file>