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90" r:id="rId33"/>
    <p:sldId id="288" r:id="rId34"/>
    <p:sldId id="289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Gill Sans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j1geCBuPNGgaacl1rkvb7i2ihA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AC6687-3903-4C09-A728-A46177AD447C}">
  <a:tblStyle styleId="{E9AC6687-3903-4C09-A728-A46177AD447C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651656A-E111-491A-8504-91CC269F17B7}" styleName="Table_1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E7E8"/>
          </a:solidFill>
        </a:fill>
      </a:tcStyle>
    </a:wholeTbl>
    <a:band1H>
      <a:tcTxStyle/>
      <a:tcStyle>
        <a:tcBdr/>
        <a:fill>
          <a:solidFill>
            <a:srgbClr val="E5CB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5CB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international%20business\USA\GRADUATION\Rashid\spring%20forc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international%20business\USA\GRADUATION\Rashid\spring%20forc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Force of spring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Sheet1!$C$16</c:f>
              <c:strCache>
                <c:ptCount val="1"/>
                <c:pt idx="0">
                  <c:v>F spring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Sheet1!$B$17:$B$67</c:f>
              <c:numCache>
                <c:formatCode>General</c:formatCode>
                <c:ptCount val="5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</c:numCache>
            </c:numRef>
          </c:xVal>
          <c:yVal>
            <c:numRef>
              <c:f>Sheet1!$C$17:$C$67</c:f>
              <c:numCache>
                <c:formatCode>General</c:formatCode>
                <c:ptCount val="51"/>
                <c:pt idx="0">
                  <c:v>31.868033240997221</c:v>
                </c:pt>
                <c:pt idx="1">
                  <c:v>39.825484764542928</c:v>
                </c:pt>
                <c:pt idx="2">
                  <c:v>46.456694367497697</c:v>
                </c:pt>
                <c:pt idx="3">
                  <c:v>52.067717877690178</c:v>
                </c:pt>
                <c:pt idx="4">
                  <c:v>56.8771666007123</c:v>
                </c:pt>
                <c:pt idx="5">
                  <c:v>61.045355493998159</c:v>
                </c:pt>
                <c:pt idx="6">
                  <c:v>64.692520775623279</c:v>
                </c:pt>
                <c:pt idx="7">
                  <c:v>67.910607788821906</c:v>
                </c:pt>
                <c:pt idx="8">
                  <c:v>70.771129578331795</c:v>
                </c:pt>
                <c:pt idx="9">
                  <c:v>73.330543811051157</c:v>
                </c:pt>
                <c:pt idx="10">
                  <c:v>75.634016620498613</c:v>
                </c:pt>
                <c:pt idx="11">
                  <c:v>77.718111067141535</c:v>
                </c:pt>
                <c:pt idx="12">
                  <c:v>79.612742382271449</c:v>
                </c:pt>
                <c:pt idx="13">
                  <c:v>81.342623148259662</c:v>
                </c:pt>
                <c:pt idx="14">
                  <c:v>82.928347183748841</c:v>
                </c:pt>
                <c:pt idx="15">
                  <c:v>84.387213296398897</c:v>
                </c:pt>
                <c:pt idx="16">
                  <c:v>85.733858938845103</c:v>
                </c:pt>
                <c:pt idx="17">
                  <c:v>86.980753052221189</c:v>
                </c:pt>
                <c:pt idx="18">
                  <c:v>88.138583300356146</c:v>
                </c:pt>
                <c:pt idx="19">
                  <c:v>89.216563186550772</c:v>
                </c:pt>
                <c:pt idx="20">
                  <c:v>90.222677746999068</c:v>
                </c:pt>
                <c:pt idx="21">
                  <c:v>91.16388169064426</c:v>
                </c:pt>
                <c:pt idx="22">
                  <c:v>92.046260387811657</c:v>
                </c:pt>
                <c:pt idx="23">
                  <c:v>92.875161588180973</c:v>
                </c:pt>
                <c:pt idx="24">
                  <c:v>93.655303894410935</c:v>
                </c:pt>
                <c:pt idx="25">
                  <c:v>94.390866640284912</c:v>
                </c:pt>
                <c:pt idx="26">
                  <c:v>95.0855647891659</c:v>
                </c:pt>
                <c:pt idx="27">
                  <c:v>95.74271168675601</c:v>
                </c:pt>
                <c:pt idx="28">
                  <c:v>96.365271905525589</c:v>
                </c:pt>
                <c:pt idx="29">
                  <c:v>96.955905959230066</c:v>
                </c:pt>
                <c:pt idx="30">
                  <c:v>97.517008310249309</c:v>
                </c:pt>
                <c:pt idx="31">
                  <c:v>98.05073981487736</c:v>
                </c:pt>
                <c:pt idx="32">
                  <c:v>98.559055533570756</c:v>
                </c:pt>
                <c:pt idx="33">
                  <c:v>99.043728660697056</c:v>
                </c:pt>
                <c:pt idx="34">
                  <c:v>99.506371191135727</c:v>
                </c:pt>
                <c:pt idx="35">
                  <c:v>99.948451831332733</c:v>
                </c:pt>
                <c:pt idx="36">
                  <c:v>100.37131157412981</c:v>
                </c:pt>
                <c:pt idx="37">
                  <c:v>100.7761772853186</c:v>
                </c:pt>
                <c:pt idx="38">
                  <c:v>101.1641735918744</c:v>
                </c:pt>
                <c:pt idx="39">
                  <c:v>101.5363333144892</c:v>
                </c:pt>
                <c:pt idx="40">
                  <c:v>101.89360664819949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7B0-EA46-BEF6-AC6D6B4D3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6936752"/>
        <c:axId val="2008708432"/>
      </c:scatterChart>
      <c:valAx>
        <c:axId val="2006936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deflection inch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08708432"/>
        <c:crosses val="autoZero"/>
        <c:crossBetween val="midCat"/>
      </c:valAx>
      <c:valAx>
        <c:axId val="200870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force Ib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693675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spring rate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Sheet1!$D$16</c:f>
              <c:strCache>
                <c:ptCount val="1"/>
                <c:pt idx="0">
                  <c:v>k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Sheet1!$B$17:$B$67</c:f>
              <c:numCache>
                <c:formatCode>General</c:formatCode>
                <c:ptCount val="5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</c:numCache>
            </c:numRef>
          </c:xVal>
          <c:yVal>
            <c:numRef>
              <c:f>Sheet1!$D$17:$D$67</c:f>
              <c:numCache>
                <c:formatCode>General</c:formatCode>
                <c:ptCount val="51"/>
                <c:pt idx="0">
                  <c:v>31.868033240997221</c:v>
                </c:pt>
                <c:pt idx="1">
                  <c:v>36.204986149584492</c:v>
                </c:pt>
                <c:pt idx="2">
                  <c:v>38.713911972914758</c:v>
                </c:pt>
                <c:pt idx="3">
                  <c:v>40.052090675146289</c:v>
                </c:pt>
                <c:pt idx="4">
                  <c:v>40.626547571937373</c:v>
                </c:pt>
                <c:pt idx="5">
                  <c:v>40.696903662665441</c:v>
                </c:pt>
                <c:pt idx="6">
                  <c:v>40.432825484764543</c:v>
                </c:pt>
                <c:pt idx="7">
                  <c:v>39.947416346365827</c:v>
                </c:pt>
                <c:pt idx="8">
                  <c:v>39.317294210184322</c:v>
                </c:pt>
                <c:pt idx="9">
                  <c:v>38.595023058447993</c:v>
                </c:pt>
                <c:pt idx="10">
                  <c:v>37.8170083102493</c:v>
                </c:pt>
                <c:pt idx="11">
                  <c:v>37.00862431768644</c:v>
                </c:pt>
                <c:pt idx="12">
                  <c:v>36.187610173759758</c:v>
                </c:pt>
                <c:pt idx="13">
                  <c:v>35.366357890547683</c:v>
                </c:pt>
                <c:pt idx="14">
                  <c:v>34.553477993228682</c:v>
                </c:pt>
                <c:pt idx="15">
                  <c:v>33.754885318559559</c:v>
                </c:pt>
                <c:pt idx="16">
                  <c:v>32.974561130325043</c:v>
                </c:pt>
                <c:pt idx="17">
                  <c:v>32.215093723044887</c:v>
                </c:pt>
                <c:pt idx="18">
                  <c:v>31.478065464412921</c:v>
                </c:pt>
                <c:pt idx="19">
                  <c:v>30.764332133293369</c:v>
                </c:pt>
                <c:pt idx="20">
                  <c:v>30.074225915666361</c:v>
                </c:pt>
                <c:pt idx="21">
                  <c:v>29.407703771175569</c:v>
                </c:pt>
                <c:pt idx="22">
                  <c:v>28.76445637119113</c:v>
                </c:pt>
                <c:pt idx="23">
                  <c:v>28.143988360054848</c:v>
                </c:pt>
                <c:pt idx="24">
                  <c:v>27.545677616003221</c:v>
                </c:pt>
                <c:pt idx="25">
                  <c:v>26.968819040081399</c:v>
                </c:pt>
                <c:pt idx="26">
                  <c:v>26.412656885879411</c:v>
                </c:pt>
                <c:pt idx="27">
                  <c:v>25.876408563988111</c:v>
                </c:pt>
                <c:pt idx="28">
                  <c:v>25.359282080401471</c:v>
                </c:pt>
                <c:pt idx="29">
                  <c:v>24.860488707494898</c:v>
                </c:pt>
                <c:pt idx="30">
                  <c:v>24.37925207756232</c:v>
                </c:pt>
                <c:pt idx="31">
                  <c:v>23.914814588994489</c:v>
                </c:pt>
                <c:pt idx="32">
                  <c:v>23.466441793707322</c:v>
                </c:pt>
                <c:pt idx="33">
                  <c:v>23.033425269929541</c:v>
                </c:pt>
                <c:pt idx="34">
                  <c:v>22.615084361621761</c:v>
                </c:pt>
                <c:pt idx="35">
                  <c:v>22.210767073629491</c:v>
                </c:pt>
                <c:pt idx="36">
                  <c:v>21.819850342202141</c:v>
                </c:pt>
                <c:pt idx="37">
                  <c:v>21.441739847940109</c:v>
                </c:pt>
                <c:pt idx="38">
                  <c:v>21.075869498307171</c:v>
                </c:pt>
                <c:pt idx="39">
                  <c:v>20.721700676426369</c:v>
                </c:pt>
                <c:pt idx="40">
                  <c:v>20.378721329639891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752-0441-99A5-AB7E4E4D0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6952240"/>
        <c:axId val="2006955360"/>
      </c:scatterChart>
      <c:valAx>
        <c:axId val="2006952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displacement</a:t>
                </a:r>
                <a:r>
                  <a:rPr lang="en-US" baseline="0"/>
                  <a:t> inch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06955360"/>
        <c:crosses val="autoZero"/>
        <c:crossBetween val="midCat"/>
      </c:valAx>
      <c:valAx>
        <c:axId val="2006955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spring rate lb/inch</a:t>
                </a:r>
              </a:p>
            </c:rich>
          </c:tx>
          <c:layout>
            <c:manualLayout>
              <c:xMode val="edge"/>
              <c:yMode val="edge"/>
              <c:x val="3.108012442728697E-2"/>
              <c:y val="0.275210105876816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69522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6" name="Google Shape;30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9" name="Google Shape;36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84" name="Google Shape;384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fc7483f4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fc7483f49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fc7483f49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3" name="Google Shape;14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5" name="Google Shape;1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7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" name="Google Shape;24;p37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8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5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" name="Google Shape;92;p5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9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9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5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" name="Google Shape;99;p59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" name="Google Shape;31;p3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1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51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2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" name="Google Shape;46;p52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3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3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53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3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5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4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" name="Google Shape;62;p54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6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56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5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7" name="Google Shape;77;p5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7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57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7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1" name="Google Shape;81;p57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5" name="Google Shape;85;p57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36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36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125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>
                <a:latin typeface="Times New Roman"/>
                <a:ea typeface="Times New Roman"/>
                <a:cs typeface="Times New Roman"/>
                <a:sym typeface="Times New Roman"/>
              </a:rPr>
              <a:t>SAE BAJA</a:t>
            </a:r>
            <a:endParaRPr/>
          </a:p>
        </p:txBody>
      </p:sp>
      <p:sp>
        <p:nvSpPr>
          <p:cNvPr id="106" name="Google Shape;106;p1"/>
          <p:cNvSpPr txBox="1">
            <a:spLocks noGrp="1"/>
          </p:cNvSpPr>
          <p:nvPr>
            <p:ph type="subTitle" idx="1"/>
          </p:nvPr>
        </p:nvSpPr>
        <p:spPr>
          <a:xfrm>
            <a:off x="1524000" y="3107184"/>
            <a:ext cx="9144000" cy="220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		    TEAM MEMBERS:  </a:t>
            </a:r>
            <a:br>
              <a:rPr lang="en-US"/>
            </a:br>
            <a:r>
              <a:rPr lang="en-US"/>
              <a:t>		    </a:t>
            </a:r>
            <a:br>
              <a:rPr lang="en-US"/>
            </a:br>
            <a:r>
              <a:rPr lang="en-US"/>
              <a:t>		    OMER ALAMOUDI</a:t>
            </a:r>
            <a:br>
              <a:rPr lang="en-US"/>
            </a:br>
            <a:r>
              <a:rPr lang="en-US"/>
              <a:t>		    MUSAED FRAIDOUN</a:t>
            </a:r>
            <a:br>
              <a:rPr lang="en-US"/>
            </a:br>
            <a:r>
              <a:rPr lang="en-US"/>
              <a:t>		    SALEM AL MARRI</a:t>
            </a:r>
            <a:br>
              <a:rPr lang="en-US"/>
            </a:br>
            <a:r>
              <a:rPr lang="en-US"/>
              <a:t>		    RASHID ALGELMOD</a:t>
            </a:r>
            <a:br>
              <a:rPr lang="en-US"/>
            </a:br>
            <a:r>
              <a:rPr lang="en-US"/>
              <a:t>		    CHUJIAN WANG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8439150" y="607259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Omer / SAE Baja/11-18-2021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BRAKE SYSTEM (CALCULATIONS)</a:t>
            </a:r>
            <a:endParaRPr/>
          </a:p>
        </p:txBody>
      </p:sp>
      <p:sp>
        <p:nvSpPr>
          <p:cNvPr id="211" name="Google Shape;211;p10"/>
          <p:cNvSpPr/>
          <p:nvPr/>
        </p:nvSpPr>
        <p:spPr>
          <a:xfrm>
            <a:off x="1100400" y="1041863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2000" b="0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Abbreviations</a:t>
            </a:r>
            <a:r>
              <a:rPr lang="en-US" sz="2000" b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</p:txBody>
      </p:sp>
      <p:sp>
        <p:nvSpPr>
          <p:cNvPr id="212" name="Google Shape;212;p10"/>
          <p:cNvSpPr/>
          <p:nvPr/>
        </p:nvSpPr>
        <p:spPr>
          <a:xfrm>
            <a:off x="1042397" y="1802086"/>
            <a:ext cx="3341571" cy="440987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4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/>
          </a:p>
        </p:txBody>
      </p:sp>
      <p:sp>
        <p:nvSpPr>
          <p:cNvPr id="213" name="Google Shape;213;p10"/>
          <p:cNvSpPr/>
          <p:nvPr/>
        </p:nvSpPr>
        <p:spPr>
          <a:xfrm>
            <a:off x="4640642" y="1041863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</a:pPr>
            <a:r>
              <a:rPr lang="en-US" sz="2000" b="0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Equations used:</a:t>
            </a:r>
            <a:endParaRPr sz="2000" b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4575159" y="1853754"/>
            <a:ext cx="3144252" cy="398901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747" t="-611" r="-97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/>
          </a:p>
        </p:txBody>
      </p:sp>
      <p:sp>
        <p:nvSpPr>
          <p:cNvPr id="215" name="Google Shape;215;p10"/>
          <p:cNvSpPr/>
          <p:nvPr/>
        </p:nvSpPr>
        <p:spPr>
          <a:xfrm>
            <a:off x="7910602" y="1853754"/>
            <a:ext cx="3637827" cy="321498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509" t="-75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/>
          </a:p>
        </p:txBody>
      </p:sp>
      <p:sp>
        <p:nvSpPr>
          <p:cNvPr id="8" name="Google Shape;204;p9">
            <a:extLst>
              <a:ext uri="{FF2B5EF4-FFF2-40B4-BE49-F238E27FC236}">
                <a16:creationId xmlns:a16="http://schemas.microsoft.com/office/drawing/2014/main" id="{E494B7FE-9C28-4A97-96F0-30FCFEA3D8CD}"/>
              </a:ext>
            </a:extLst>
          </p:cNvPr>
          <p:cNvSpPr txBox="1"/>
          <p:nvPr/>
        </p:nvSpPr>
        <p:spPr>
          <a:xfrm>
            <a:off x="8939420" y="6311900"/>
            <a:ext cx="6505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Musaed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BRAKE SYSTEM CALCULATIONS</a:t>
            </a:r>
            <a:endParaRPr/>
          </a:p>
        </p:txBody>
      </p:sp>
      <p:sp>
        <p:nvSpPr>
          <p:cNvPr id="222" name="Google Shape;222;p11"/>
          <p:cNvSpPr txBox="1">
            <a:spLocks noGrp="1"/>
          </p:cNvSpPr>
          <p:nvPr>
            <p:ph type="body" idx="1"/>
          </p:nvPr>
        </p:nvSpPr>
        <p:spPr>
          <a:xfrm>
            <a:off x="838200" y="1967750"/>
            <a:ext cx="10515600" cy="4351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349" t="-4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8374971" y="2271063"/>
            <a:ext cx="44805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Inputs:</a:t>
            </a:r>
            <a:endParaRPr/>
          </a:p>
        </p:txBody>
      </p:sp>
      <p:sp>
        <p:nvSpPr>
          <p:cNvPr id="224" name="Google Shape;224;p11"/>
          <p:cNvSpPr txBox="1"/>
          <p:nvPr/>
        </p:nvSpPr>
        <p:spPr>
          <a:xfrm>
            <a:off x="8469721" y="2773225"/>
            <a:ext cx="4480500" cy="1623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815" t="-4885" b="-488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/>
          </a:p>
        </p:txBody>
      </p:sp>
      <p:sp>
        <p:nvSpPr>
          <p:cNvPr id="6" name="Google Shape;204;p9">
            <a:extLst>
              <a:ext uri="{FF2B5EF4-FFF2-40B4-BE49-F238E27FC236}">
                <a16:creationId xmlns:a16="http://schemas.microsoft.com/office/drawing/2014/main" id="{800EADD8-81F8-4AB9-9682-B0E19F4B7757}"/>
              </a:ext>
            </a:extLst>
          </p:cNvPr>
          <p:cNvSpPr txBox="1"/>
          <p:nvPr/>
        </p:nvSpPr>
        <p:spPr>
          <a:xfrm>
            <a:off x="8939420" y="6311900"/>
            <a:ext cx="6505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Musaed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BRAKE SYSTEM ( UPDATED CALCULATION )</a:t>
            </a:r>
            <a:endParaRPr/>
          </a:p>
        </p:txBody>
      </p:sp>
      <p:sp>
        <p:nvSpPr>
          <p:cNvPr id="230" name="Google Shape;230;p12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380" t="-5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4" name="Google Shape;204;p9">
            <a:extLst>
              <a:ext uri="{FF2B5EF4-FFF2-40B4-BE49-F238E27FC236}">
                <a16:creationId xmlns:a16="http://schemas.microsoft.com/office/drawing/2014/main" id="{42CAB044-4738-4C92-B0C9-BB2BB9473635}"/>
              </a:ext>
            </a:extLst>
          </p:cNvPr>
          <p:cNvSpPr txBox="1"/>
          <p:nvPr/>
        </p:nvSpPr>
        <p:spPr>
          <a:xfrm>
            <a:off x="8939420" y="6311900"/>
            <a:ext cx="6505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Musaed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BRAKE SYSTEM (CALCULATIONS)</a:t>
            </a: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838200" y="1653539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2000" b="0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r>
              <a:rPr lang="en-US" sz="2000" b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989799" y="2979102"/>
            <a:ext cx="4865570" cy="15727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999" t="-38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/>
          </a:p>
        </p:txBody>
      </p:sp>
      <p:grpSp>
        <p:nvGrpSpPr>
          <p:cNvPr id="239" name="Google Shape;239;p14"/>
          <p:cNvGrpSpPr/>
          <p:nvPr/>
        </p:nvGrpSpPr>
        <p:grpSpPr>
          <a:xfrm>
            <a:off x="8188818" y="2205567"/>
            <a:ext cx="3533731" cy="3533731"/>
            <a:chOff x="0" y="111923"/>
            <a:chExt cx="3533731" cy="3533731"/>
          </a:xfrm>
        </p:grpSpPr>
        <p:sp>
          <p:nvSpPr>
            <p:cNvPr id="240" name="Google Shape;240;p14"/>
            <p:cNvSpPr/>
            <p:nvPr/>
          </p:nvSpPr>
          <p:spPr>
            <a:xfrm>
              <a:off x="0" y="111923"/>
              <a:ext cx="3533731" cy="3533731"/>
            </a:xfrm>
            <a:prstGeom prst="ellipse">
              <a:avLst/>
            </a:prstGeom>
            <a:solidFill>
              <a:srgbClr val="B71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 txBox="1"/>
            <p:nvPr/>
          </p:nvSpPr>
          <p:spPr>
            <a:xfrm>
              <a:off x="517503" y="629426"/>
              <a:ext cx="2498725" cy="2498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600"/>
                <a:buFont typeface="Gill Sans"/>
                <a:buNone/>
              </a:pPr>
              <a:r>
                <a:rPr lang="en-US" sz="56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Finite Element Analysis</a:t>
              </a:r>
              <a:endParaRPr sz="5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8" name="Google Shape;204;p9">
            <a:extLst>
              <a:ext uri="{FF2B5EF4-FFF2-40B4-BE49-F238E27FC236}">
                <a16:creationId xmlns:a16="http://schemas.microsoft.com/office/drawing/2014/main" id="{4200AF3D-CB69-44A1-9FF4-6F5ABA86B424}"/>
              </a:ext>
            </a:extLst>
          </p:cNvPr>
          <p:cNvSpPr txBox="1"/>
          <p:nvPr/>
        </p:nvSpPr>
        <p:spPr>
          <a:xfrm>
            <a:off x="8939420" y="6311900"/>
            <a:ext cx="6505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Musaed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TESTING: (BRAKES FEA) </a:t>
            </a:r>
            <a:endParaRPr/>
          </a:p>
        </p:txBody>
      </p:sp>
      <p:pic>
        <p:nvPicPr>
          <p:cNvPr id="247" name="Google Shape;247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57532" y="1996104"/>
            <a:ext cx="4140200" cy="34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5"/>
          <p:cNvSpPr txBox="1"/>
          <p:nvPr/>
        </p:nvSpPr>
        <p:spPr>
          <a:xfrm>
            <a:off x="3401590" y="5696292"/>
            <a:ext cx="10520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Figure 5: </a:t>
            </a:r>
            <a:endParaRPr/>
          </a:p>
        </p:txBody>
      </p:sp>
      <p:sp>
        <p:nvSpPr>
          <p:cNvPr id="249" name="Google Shape;249;p15"/>
          <p:cNvSpPr txBox="1"/>
          <p:nvPr/>
        </p:nvSpPr>
        <p:spPr>
          <a:xfrm>
            <a:off x="8939420" y="6311900"/>
            <a:ext cx="6505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Musaed </a:t>
            </a: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DESIGN MAKING- FRONT SUSPENSION </a:t>
            </a:r>
            <a:endParaRPr/>
          </a:p>
        </p:txBody>
      </p:sp>
      <p:pic>
        <p:nvPicPr>
          <p:cNvPr id="255" name="Google Shape;255;p16" descr="Tabl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34450" y="2712650"/>
            <a:ext cx="9221100" cy="30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6"/>
          <p:cNvSpPr txBox="1"/>
          <p:nvPr/>
        </p:nvSpPr>
        <p:spPr>
          <a:xfrm>
            <a:off x="1834449" y="2248585"/>
            <a:ext cx="439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Table 5: Decision Matrix of Front Suspension </a:t>
            </a:r>
            <a:endParaRPr/>
          </a:p>
        </p:txBody>
      </p:sp>
      <p:sp>
        <p:nvSpPr>
          <p:cNvPr id="257" name="Google Shape;257;p16"/>
          <p:cNvSpPr txBox="1"/>
          <p:nvPr/>
        </p:nvSpPr>
        <p:spPr>
          <a:xfrm>
            <a:off x="9192000" y="627243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Rashid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MANUFACTURING AND TESTING : </a:t>
            </a:r>
            <a:br>
              <a:rPr lang="en-US"/>
            </a:br>
            <a:endParaRPr/>
          </a:p>
        </p:txBody>
      </p:sp>
      <p:sp>
        <p:nvSpPr>
          <p:cNvPr id="263" name="Google Shape;263;p17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 Analytical project Instead of manufacturing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Using FEA Testing </a:t>
            </a:r>
            <a:endParaRPr/>
          </a:p>
        </p:txBody>
      </p:sp>
      <p:sp>
        <p:nvSpPr>
          <p:cNvPr id="264" name="Google Shape;264;p17"/>
          <p:cNvSpPr txBox="1"/>
          <p:nvPr/>
        </p:nvSpPr>
        <p:spPr>
          <a:xfrm>
            <a:off x="9192000" y="617696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Salem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SUSPENSION SYSTEM-UPPER ARM (ANALYSIS)</a:t>
            </a:r>
            <a:endParaRPr/>
          </a:p>
        </p:txBody>
      </p:sp>
      <p:sp>
        <p:nvSpPr>
          <p:cNvPr id="271" name="Google Shape;271;p18"/>
          <p:cNvSpPr/>
          <p:nvPr/>
        </p:nvSpPr>
        <p:spPr>
          <a:xfrm>
            <a:off x="676274" y="2786724"/>
            <a:ext cx="4316607" cy="336366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/>
          </a:p>
        </p:txBody>
      </p:sp>
      <p:sp>
        <p:nvSpPr>
          <p:cNvPr id="272" name="Google Shape;272;p18"/>
          <p:cNvSpPr/>
          <p:nvPr/>
        </p:nvSpPr>
        <p:spPr>
          <a:xfrm>
            <a:off x="6671088" y="2636233"/>
            <a:ext cx="4480560" cy="36646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087" t="-66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/>
          </a:p>
        </p:txBody>
      </p:sp>
      <p:sp>
        <p:nvSpPr>
          <p:cNvPr id="273" name="Google Shape;273;p18"/>
          <p:cNvSpPr/>
          <p:nvPr/>
        </p:nvSpPr>
        <p:spPr>
          <a:xfrm>
            <a:off x="864747" y="174538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2000" b="0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Abbreviations</a:t>
            </a:r>
            <a:r>
              <a:rPr lang="en-US" sz="2000" b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</p:txBody>
      </p:sp>
      <p:sp>
        <p:nvSpPr>
          <p:cNvPr id="274" name="Google Shape;274;p18"/>
          <p:cNvSpPr/>
          <p:nvPr/>
        </p:nvSpPr>
        <p:spPr>
          <a:xfrm>
            <a:off x="6581883" y="164679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</a:pPr>
            <a:r>
              <a:rPr lang="en-US" sz="2000" b="0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Equations used:</a:t>
            </a:r>
            <a:endParaRPr sz="2000" b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18"/>
          <p:cNvSpPr txBox="1"/>
          <p:nvPr/>
        </p:nvSpPr>
        <p:spPr>
          <a:xfrm>
            <a:off x="9192000" y="6150394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Salem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SUSPENSION SYSTEM-UPPER ARM (ANALYSIS)</a:t>
            </a:r>
            <a:endParaRPr/>
          </a:p>
        </p:txBody>
      </p:sp>
      <p:sp>
        <p:nvSpPr>
          <p:cNvPr id="282" name="Google Shape;282;p19"/>
          <p:cNvSpPr txBox="1">
            <a:spLocks noGrp="1"/>
          </p:cNvSpPr>
          <p:nvPr>
            <p:ph type="body" idx="1"/>
          </p:nvPr>
        </p:nvSpPr>
        <p:spPr>
          <a:xfrm>
            <a:off x="838199" y="1825626"/>
            <a:ext cx="10515599" cy="3404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347" t="-71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283" name="Google Shape;283;p19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5799" y="2779553"/>
            <a:ext cx="5226521" cy="253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9"/>
          <p:cNvSpPr txBox="1"/>
          <p:nvPr/>
        </p:nvSpPr>
        <p:spPr>
          <a:xfrm>
            <a:off x="7812229" y="5466327"/>
            <a:ext cx="329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Figure 5: Free  Body Diagram  </a:t>
            </a:r>
            <a:endParaRPr/>
          </a:p>
        </p:txBody>
      </p:sp>
      <p:sp>
        <p:nvSpPr>
          <p:cNvPr id="285" name="Google Shape;285;p19"/>
          <p:cNvSpPr txBox="1"/>
          <p:nvPr/>
        </p:nvSpPr>
        <p:spPr>
          <a:xfrm>
            <a:off x="9192000" y="6103041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Salem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SUSPENSION SYSTEM-UPPER ARM (ANALYSIS)</a:t>
            </a:r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body" idx="1"/>
          </p:nvPr>
        </p:nvSpPr>
        <p:spPr>
          <a:xfrm>
            <a:off x="838200" y="1825626"/>
            <a:ext cx="7645840" cy="37522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5306" t="-437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293" name="Google Shape;2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1256" y="2232978"/>
            <a:ext cx="3891278" cy="316382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0"/>
          <p:cNvSpPr txBox="1"/>
          <p:nvPr/>
        </p:nvSpPr>
        <p:spPr>
          <a:xfrm>
            <a:off x="7779479" y="5483691"/>
            <a:ext cx="43029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Figure 6: Free Body Diagram of impact force</a:t>
            </a:r>
            <a:endParaRPr/>
          </a:p>
        </p:txBody>
      </p:sp>
      <p:sp>
        <p:nvSpPr>
          <p:cNvPr id="295" name="Google Shape;295;p20"/>
          <p:cNvSpPr txBox="1"/>
          <p:nvPr/>
        </p:nvSpPr>
        <p:spPr>
          <a:xfrm>
            <a:off x="9192000" y="627243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Rashid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REVIEW</a:t>
            </a:r>
            <a:endParaRPr/>
          </a:p>
        </p:txBody>
      </p:sp>
      <p:sp>
        <p:nvSpPr>
          <p:cNvPr id="114" name="Google Shape;114;p2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SAE Baja Car Design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Systems Assigned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Brakes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Suspension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Steering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Dashboard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Analytical Project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Calculations Performed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Finite Element Analysis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Motion Analysis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9312965" y="6290436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Omer / SAE Baja/11-18-2021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SUSPENSION SYSTEM-UPPER ARM (ANALYSIS)</a:t>
            </a:r>
            <a:endParaRPr/>
          </a:p>
        </p:txBody>
      </p:sp>
      <p:sp>
        <p:nvSpPr>
          <p:cNvPr id="301" name="Google Shape;301;p2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40" t="-87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02" name="Google Shape;302;p21"/>
          <p:cNvSpPr txBox="1"/>
          <p:nvPr/>
        </p:nvSpPr>
        <p:spPr>
          <a:xfrm>
            <a:off x="9192000" y="616143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Salem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2"/>
          <p:cNvSpPr txBox="1">
            <a:spLocks noGrp="1"/>
          </p:cNvSpPr>
          <p:nvPr>
            <p:ph type="title"/>
          </p:nvPr>
        </p:nvSpPr>
        <p:spPr>
          <a:xfrm>
            <a:off x="629194" y="1248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TESTING UPPER ARM: ( SUSPENSION FEA)</a:t>
            </a:r>
            <a:endParaRPr/>
          </a:p>
        </p:txBody>
      </p:sp>
      <p:pic>
        <p:nvPicPr>
          <p:cNvPr id="309" name="Google Shape;309;p22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206" y="718597"/>
            <a:ext cx="4217127" cy="331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2" descr="Shape, arrow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0325" y="715172"/>
            <a:ext cx="4424967" cy="33158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1" name="Google Shape;311;p22"/>
          <p:cNvGraphicFramePr/>
          <p:nvPr/>
        </p:nvGraphicFramePr>
        <p:xfrm>
          <a:off x="1047197" y="5029311"/>
          <a:ext cx="7171500" cy="1595500"/>
        </p:xfrm>
        <a:graphic>
          <a:graphicData uri="http://schemas.openxmlformats.org/drawingml/2006/table">
            <a:tbl>
              <a:tblPr firstRow="1" bandRow="1">
                <a:noFill/>
                <a:tableStyleId>{E9AC6687-3903-4C09-A728-A46177AD447C}</a:tableStyleId>
              </a:tblPr>
              <a:tblGrid>
                <a:gridCol w="35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Result Parameter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Value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Von Mises Stresses (psi)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18320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Factor of Safety-FOS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3.642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2" name="Google Shape;312;p22"/>
          <p:cNvSpPr txBox="1"/>
          <p:nvPr/>
        </p:nvSpPr>
        <p:spPr>
          <a:xfrm>
            <a:off x="1262196" y="4085854"/>
            <a:ext cx="40161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Figure 7: Von Missis Stress of Upper arm </a:t>
            </a:r>
            <a:endParaRPr/>
          </a:p>
        </p:txBody>
      </p:sp>
      <p:sp>
        <p:nvSpPr>
          <p:cNvPr id="313" name="Google Shape;313;p22"/>
          <p:cNvSpPr txBox="1"/>
          <p:nvPr/>
        </p:nvSpPr>
        <p:spPr>
          <a:xfrm>
            <a:off x="7146705" y="4082429"/>
            <a:ext cx="27796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Figure 8: FOS of Upper arm </a:t>
            </a:r>
            <a:endParaRPr/>
          </a:p>
        </p:txBody>
      </p:sp>
      <p:sp>
        <p:nvSpPr>
          <p:cNvPr id="314" name="Google Shape;314;p22"/>
          <p:cNvSpPr txBox="1"/>
          <p:nvPr/>
        </p:nvSpPr>
        <p:spPr>
          <a:xfrm>
            <a:off x="1047191" y="4557585"/>
            <a:ext cx="353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Table 6: Testing Result of upper arm</a:t>
            </a:r>
            <a:endParaRPr/>
          </a:p>
        </p:txBody>
      </p:sp>
      <p:sp>
        <p:nvSpPr>
          <p:cNvPr id="315" name="Google Shape;315;p22"/>
          <p:cNvSpPr txBox="1"/>
          <p:nvPr/>
        </p:nvSpPr>
        <p:spPr>
          <a:xfrm>
            <a:off x="9090400" y="6135808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Salem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SUSPENSION SYSTEM-LOWER ARM (ANALYSIS)</a:t>
            </a:r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300" cy="3450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6629" t="-1540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22" name="Google Shape;322;p23"/>
          <p:cNvSpPr txBox="1"/>
          <p:nvPr/>
        </p:nvSpPr>
        <p:spPr>
          <a:xfrm>
            <a:off x="2790444" y="4341488"/>
            <a:ext cx="5727474" cy="22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746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mbria Math"/>
              <a:buChar char="●"/>
            </a:pPr>
            <a:r>
              <a:rPr lang="en-US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Friction Force </a:t>
            </a:r>
            <a:endParaRPr/>
          </a:p>
          <a:p>
            <a:pPr marL="8255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F= μN</a:t>
            </a:r>
            <a:r>
              <a:rPr lang="en-US" sz="1800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endParaRPr/>
          </a:p>
          <a:p>
            <a:pPr marL="825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 =0.5*90.5=45.25 Ib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8255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Farm=F/2=22.625 Ib </a:t>
            </a:r>
            <a:endParaRPr/>
          </a:p>
          <a:p>
            <a:pPr marL="0" marR="0" lvl="0" indent="0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23" name="Google Shape;323;p23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0825" y="2009009"/>
            <a:ext cx="5369830" cy="274063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3"/>
          <p:cNvSpPr txBox="1"/>
          <p:nvPr/>
        </p:nvSpPr>
        <p:spPr>
          <a:xfrm>
            <a:off x="8055373" y="4904898"/>
            <a:ext cx="32936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Figure 9: Free  Body Diagram  </a:t>
            </a:r>
            <a:endParaRPr/>
          </a:p>
        </p:txBody>
      </p:sp>
      <p:sp>
        <p:nvSpPr>
          <p:cNvPr id="325" name="Google Shape;325;p23"/>
          <p:cNvSpPr txBox="1"/>
          <p:nvPr/>
        </p:nvSpPr>
        <p:spPr>
          <a:xfrm>
            <a:off x="9192000" y="6417759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Rashid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636608" y="241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TESTING LOWER ARM: ( SUSPENSION FEA)</a:t>
            </a:r>
            <a:endParaRPr/>
          </a:p>
        </p:txBody>
      </p:sp>
      <p:pic>
        <p:nvPicPr>
          <p:cNvPr id="331" name="Google Shape;331;p24" descr="A picture containing char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53800" y="686975"/>
            <a:ext cx="3897300" cy="320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4" descr="Shape, arrow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r="8076"/>
          <a:stretch/>
        </p:blipFill>
        <p:spPr>
          <a:xfrm>
            <a:off x="7048226" y="686975"/>
            <a:ext cx="4078800" cy="320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3" name="Google Shape;333;p24"/>
          <p:cNvGraphicFramePr/>
          <p:nvPr/>
        </p:nvGraphicFramePr>
        <p:xfrm>
          <a:off x="636590" y="4995544"/>
          <a:ext cx="7171500" cy="1657425"/>
        </p:xfrm>
        <a:graphic>
          <a:graphicData uri="http://schemas.openxmlformats.org/drawingml/2006/table">
            <a:tbl>
              <a:tblPr firstRow="1" bandRow="1">
                <a:noFill/>
                <a:tableStyleId>{E9AC6687-3903-4C09-A728-A46177AD447C}</a:tableStyleId>
              </a:tblPr>
              <a:tblGrid>
                <a:gridCol w="35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Result Parameter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Value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Von Mises Stresses (psi)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1370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Factor of Safety-FOS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4.872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4" name="Google Shape;334;p24"/>
          <p:cNvSpPr txBox="1"/>
          <p:nvPr/>
        </p:nvSpPr>
        <p:spPr>
          <a:xfrm>
            <a:off x="1078489" y="3892756"/>
            <a:ext cx="407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Figure 10: Von Missis Stress of lower arm </a:t>
            </a:r>
            <a:endParaRPr/>
          </a:p>
        </p:txBody>
      </p:sp>
      <p:sp>
        <p:nvSpPr>
          <p:cNvPr id="335" name="Google Shape;335;p24"/>
          <p:cNvSpPr txBox="1"/>
          <p:nvPr/>
        </p:nvSpPr>
        <p:spPr>
          <a:xfrm>
            <a:off x="7656614" y="3892731"/>
            <a:ext cx="284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Figure 11: FOS of lower arm </a:t>
            </a:r>
            <a:endParaRPr/>
          </a:p>
        </p:txBody>
      </p:sp>
      <p:sp>
        <p:nvSpPr>
          <p:cNvPr id="336" name="Google Shape;336;p24"/>
          <p:cNvSpPr txBox="1"/>
          <p:nvPr/>
        </p:nvSpPr>
        <p:spPr>
          <a:xfrm>
            <a:off x="636602" y="4626250"/>
            <a:ext cx="456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Table 6: Testing Result of Lower Arm</a:t>
            </a:r>
            <a:endParaRPr/>
          </a:p>
        </p:txBody>
      </p:sp>
      <p:sp>
        <p:nvSpPr>
          <p:cNvPr id="337" name="Google Shape;337;p24"/>
          <p:cNvSpPr txBox="1"/>
          <p:nvPr/>
        </p:nvSpPr>
        <p:spPr>
          <a:xfrm>
            <a:off x="9192000" y="631812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Rashid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"/>
          <p:cNvSpPr txBox="1">
            <a:spLocks noGrp="1"/>
          </p:cNvSpPr>
          <p:nvPr>
            <p:ph type="title"/>
          </p:nvPr>
        </p:nvSpPr>
        <p:spPr>
          <a:xfrm>
            <a:off x="527799" y="67121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COIL SPRING </a:t>
            </a:r>
            <a:endParaRPr/>
          </a:p>
        </p:txBody>
      </p:sp>
      <p:sp>
        <p:nvSpPr>
          <p:cNvPr id="343" name="Google Shape;343;p25"/>
          <p:cNvSpPr txBox="1">
            <a:spLocks noGrp="1"/>
          </p:cNvSpPr>
          <p:nvPr>
            <p:ph type="body" idx="1"/>
          </p:nvPr>
        </p:nvSpPr>
        <p:spPr>
          <a:xfrm>
            <a:off x="385675" y="1890900"/>
            <a:ext cx="8744100" cy="3993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34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 </a:t>
            </a:r>
            <a:endParaRPr sz="2300"/>
          </a:p>
        </p:txBody>
      </p:sp>
      <p:graphicFrame>
        <p:nvGraphicFramePr>
          <p:cNvPr id="344" name="Google Shape;344;p25"/>
          <p:cNvGraphicFramePr/>
          <p:nvPr/>
        </p:nvGraphicFramePr>
        <p:xfrm>
          <a:off x="7106975" y="66000"/>
          <a:ext cx="4718400" cy="281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45" name="Google Shape;345;p25"/>
          <p:cNvGraphicFramePr/>
          <p:nvPr/>
        </p:nvGraphicFramePr>
        <p:xfrm>
          <a:off x="7106975" y="3289425"/>
          <a:ext cx="4718400" cy="235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6" name="Google Shape;346;p25"/>
          <p:cNvSpPr txBox="1"/>
          <p:nvPr/>
        </p:nvSpPr>
        <p:spPr>
          <a:xfrm>
            <a:off x="399374" y="5158263"/>
            <a:ext cx="5763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calculate the stiffness at each force and deflection from 1 to 5</a:t>
            </a:r>
            <a:endParaRPr dirty="0"/>
          </a:p>
        </p:txBody>
      </p:sp>
      <p:sp>
        <p:nvSpPr>
          <p:cNvPr id="347" name="Google Shape;347;p25"/>
          <p:cNvSpPr txBox="1"/>
          <p:nvPr/>
        </p:nvSpPr>
        <p:spPr>
          <a:xfrm>
            <a:off x="1399858" y="5495770"/>
            <a:ext cx="5763600" cy="618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/>
          </a:p>
        </p:txBody>
      </p:sp>
      <p:sp>
        <p:nvSpPr>
          <p:cNvPr id="348" name="Google Shape;348;p25"/>
          <p:cNvSpPr txBox="1"/>
          <p:nvPr/>
        </p:nvSpPr>
        <p:spPr>
          <a:xfrm>
            <a:off x="5950484" y="2942477"/>
            <a:ext cx="6091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Figure 12: spring force difference with changing  deflection of the shock absorber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9" name="Google Shape;349;p25"/>
          <p:cNvSpPr txBox="1"/>
          <p:nvPr/>
        </p:nvSpPr>
        <p:spPr>
          <a:xfrm>
            <a:off x="5678050" y="5650863"/>
            <a:ext cx="676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13: spring rate differences with changing deflection of the shock absorber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5"/>
          <p:cNvSpPr txBox="1"/>
          <p:nvPr/>
        </p:nvSpPr>
        <p:spPr>
          <a:xfrm>
            <a:off x="9064487" y="6362304"/>
            <a:ext cx="64803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Rashid </a:t>
            </a: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6"/>
          <p:cNvSpPr txBox="1">
            <a:spLocks noGrp="1"/>
          </p:cNvSpPr>
          <p:nvPr>
            <p:ph type="title"/>
          </p:nvPr>
        </p:nvSpPr>
        <p:spPr>
          <a:xfrm>
            <a:off x="1088725" y="48066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DESIGN MAKING – STEERING </a:t>
            </a:r>
            <a:endParaRPr/>
          </a:p>
        </p:txBody>
      </p:sp>
      <p:pic>
        <p:nvPicPr>
          <p:cNvPr id="356" name="Google Shape;356;p26" descr="Tabl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30900" y="2362200"/>
            <a:ext cx="8870700" cy="365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6"/>
          <p:cNvSpPr txBox="1"/>
          <p:nvPr/>
        </p:nvSpPr>
        <p:spPr>
          <a:xfrm>
            <a:off x="2030891" y="1943281"/>
            <a:ext cx="353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Table 7: Decision Matrix of steering </a:t>
            </a:r>
            <a:endParaRPr/>
          </a:p>
        </p:txBody>
      </p:sp>
      <p:sp>
        <p:nvSpPr>
          <p:cNvPr id="358" name="Google Shape;358;p26"/>
          <p:cNvSpPr txBox="1"/>
          <p:nvPr/>
        </p:nvSpPr>
        <p:spPr>
          <a:xfrm>
            <a:off x="9192000" y="6391437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Salem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MANUFACTURING AND TESTING : </a:t>
            </a:r>
            <a:br>
              <a:rPr lang="en-US"/>
            </a:br>
            <a:endParaRPr/>
          </a:p>
        </p:txBody>
      </p:sp>
      <p:sp>
        <p:nvSpPr>
          <p:cNvPr id="364" name="Google Shape;364;p27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 Analytical project Instead of manufacturing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Using FEA Testing </a:t>
            </a:r>
            <a:endParaRPr/>
          </a:p>
        </p:txBody>
      </p:sp>
      <p:sp>
        <p:nvSpPr>
          <p:cNvPr id="365" name="Google Shape;365;p27"/>
          <p:cNvSpPr txBox="1"/>
          <p:nvPr/>
        </p:nvSpPr>
        <p:spPr>
          <a:xfrm>
            <a:off x="9192000" y="60963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Salem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STEERING SYSTEM(ANALYSIS)</a:t>
            </a:r>
            <a:endParaRPr/>
          </a:p>
        </p:txBody>
      </p:sp>
      <p:sp>
        <p:nvSpPr>
          <p:cNvPr id="372" name="Google Shape;372;p28"/>
          <p:cNvSpPr txBox="1">
            <a:spLocks noGrp="1"/>
          </p:cNvSpPr>
          <p:nvPr>
            <p:ph type="body" idx="1"/>
          </p:nvPr>
        </p:nvSpPr>
        <p:spPr>
          <a:xfrm>
            <a:off x="9321311" y="2797565"/>
            <a:ext cx="3731593" cy="31574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47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373" name="Google Shape;373;p28"/>
          <p:cNvSpPr/>
          <p:nvPr/>
        </p:nvSpPr>
        <p:spPr>
          <a:xfrm>
            <a:off x="778283" y="1693900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en-US" sz="2000" b="0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Abbreviations</a:t>
            </a:r>
            <a:r>
              <a:rPr lang="en-US" sz="2000" b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</p:txBody>
      </p:sp>
      <p:sp>
        <p:nvSpPr>
          <p:cNvPr id="374" name="Google Shape;374;p28"/>
          <p:cNvSpPr/>
          <p:nvPr/>
        </p:nvSpPr>
        <p:spPr>
          <a:xfrm>
            <a:off x="4743157" y="1688059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</a:pPr>
            <a:r>
              <a:rPr lang="en-US" sz="2000" b="0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Equations used:</a:t>
            </a:r>
            <a:endParaRPr sz="2000" b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4746592" y="2712306"/>
            <a:ext cx="4480560" cy="42857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/>
          </a:p>
        </p:txBody>
      </p:sp>
      <p:sp>
        <p:nvSpPr>
          <p:cNvPr id="376" name="Google Shape;376;p28"/>
          <p:cNvSpPr/>
          <p:nvPr/>
        </p:nvSpPr>
        <p:spPr>
          <a:xfrm>
            <a:off x="898500" y="2413750"/>
            <a:ext cx="4480500" cy="4285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08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/>
          </a:p>
        </p:txBody>
      </p:sp>
      <p:sp>
        <p:nvSpPr>
          <p:cNvPr id="377" name="Google Shape;377;p28"/>
          <p:cNvSpPr txBox="1"/>
          <p:nvPr/>
        </p:nvSpPr>
        <p:spPr>
          <a:xfrm>
            <a:off x="7271932" y="2706465"/>
            <a:ext cx="2049379" cy="204265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267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/>
          </a:p>
        </p:txBody>
      </p:sp>
      <p:sp>
        <p:nvSpPr>
          <p:cNvPr id="378" name="Google Shape;378;p28"/>
          <p:cNvSpPr txBox="1"/>
          <p:nvPr/>
        </p:nvSpPr>
        <p:spPr>
          <a:xfrm>
            <a:off x="7473120" y="2059660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Inputs:</a:t>
            </a:r>
            <a:endParaRPr/>
          </a:p>
        </p:txBody>
      </p:sp>
      <p:sp>
        <p:nvSpPr>
          <p:cNvPr id="379" name="Google Shape;379;p28"/>
          <p:cNvSpPr/>
          <p:nvPr/>
        </p:nvSpPr>
        <p:spPr>
          <a:xfrm>
            <a:off x="9713400" y="2053275"/>
            <a:ext cx="4067701" cy="437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</a:pPr>
            <a:r>
              <a:rPr lang="en-US" sz="2000" b="0" i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Analysis:</a:t>
            </a:r>
            <a:endParaRPr sz="2000" b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28"/>
          <p:cNvSpPr txBox="1"/>
          <p:nvPr/>
        </p:nvSpPr>
        <p:spPr>
          <a:xfrm>
            <a:off x="9192000" y="6224211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Salem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"/>
          <p:cNvSpPr txBox="1">
            <a:spLocks noGrp="1"/>
          </p:cNvSpPr>
          <p:nvPr>
            <p:ph type="title"/>
          </p:nvPr>
        </p:nvSpPr>
        <p:spPr>
          <a:xfrm>
            <a:off x="462825" y="-579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TESTING OF RACK AND PINION: ( STEERING FEA):</a:t>
            </a:r>
            <a:endParaRPr/>
          </a:p>
        </p:txBody>
      </p:sp>
      <p:graphicFrame>
        <p:nvGraphicFramePr>
          <p:cNvPr id="387" name="Google Shape;387;p29"/>
          <p:cNvGraphicFramePr/>
          <p:nvPr/>
        </p:nvGraphicFramePr>
        <p:xfrm>
          <a:off x="717915" y="4905566"/>
          <a:ext cx="6822150" cy="1664270"/>
        </p:xfrm>
        <a:graphic>
          <a:graphicData uri="http://schemas.openxmlformats.org/drawingml/2006/table">
            <a:tbl>
              <a:tblPr firstRow="1" bandRow="1">
                <a:noFill/>
                <a:tableStyleId>{E9AC6687-3903-4C09-A728-A46177AD447C}</a:tableStyleId>
              </a:tblPr>
              <a:tblGrid>
                <a:gridCol w="341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Result Parameter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Value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9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Rack and Pinion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Von Mises Stresses (psi)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22310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Factor of Safety-FOS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3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88" name="Google Shape;388;p29" descr="A picture containing devi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963" r="2600"/>
          <a:stretch/>
        </p:blipFill>
        <p:spPr>
          <a:xfrm>
            <a:off x="944250" y="663900"/>
            <a:ext cx="5365377" cy="33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9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8671"/>
          <a:stretch/>
        </p:blipFill>
        <p:spPr>
          <a:xfrm>
            <a:off x="6700850" y="663900"/>
            <a:ext cx="5118656" cy="322647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9"/>
          <p:cNvSpPr txBox="1"/>
          <p:nvPr/>
        </p:nvSpPr>
        <p:spPr>
          <a:xfrm>
            <a:off x="717913" y="4488934"/>
            <a:ext cx="332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Table 8: Testing Result of Steering</a:t>
            </a:r>
            <a:endParaRPr/>
          </a:p>
        </p:txBody>
      </p:sp>
      <p:sp>
        <p:nvSpPr>
          <p:cNvPr id="391" name="Google Shape;391;p29"/>
          <p:cNvSpPr txBox="1"/>
          <p:nvPr/>
        </p:nvSpPr>
        <p:spPr>
          <a:xfrm>
            <a:off x="1381995" y="3967704"/>
            <a:ext cx="389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Figure 14: Von Missis Stress of Steering </a:t>
            </a:r>
            <a:endParaRPr/>
          </a:p>
        </p:txBody>
      </p:sp>
      <p:sp>
        <p:nvSpPr>
          <p:cNvPr id="392" name="Google Shape;392;p29"/>
          <p:cNvSpPr txBox="1"/>
          <p:nvPr/>
        </p:nvSpPr>
        <p:spPr>
          <a:xfrm>
            <a:off x="7839752" y="3967698"/>
            <a:ext cx="265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Figure 15: FOS of Steering </a:t>
            </a:r>
            <a:endParaRPr/>
          </a:p>
        </p:txBody>
      </p:sp>
      <p:sp>
        <p:nvSpPr>
          <p:cNvPr id="393" name="Google Shape;393;p29"/>
          <p:cNvSpPr txBox="1"/>
          <p:nvPr/>
        </p:nvSpPr>
        <p:spPr>
          <a:xfrm>
            <a:off x="9192000" y="6213661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Salem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DESIGN MAKING-DASHBOARD </a:t>
            </a:r>
            <a:endParaRPr/>
          </a:p>
        </p:txBody>
      </p:sp>
      <p:pic>
        <p:nvPicPr>
          <p:cNvPr id="399" name="Google Shape;399;p30"/>
          <p:cNvPicPr preferRelativeResize="0"/>
          <p:nvPr/>
        </p:nvPicPr>
        <p:blipFill rotWithShape="1">
          <a:blip r:embed="rId3">
            <a:alphaModFix/>
          </a:blip>
          <a:srcRect t="961" r="1127" b="6556"/>
          <a:stretch/>
        </p:blipFill>
        <p:spPr>
          <a:xfrm>
            <a:off x="2079363" y="1969175"/>
            <a:ext cx="8033274" cy="34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0"/>
          <p:cNvSpPr txBox="1"/>
          <p:nvPr/>
        </p:nvSpPr>
        <p:spPr>
          <a:xfrm>
            <a:off x="4149295" y="5466354"/>
            <a:ext cx="389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Figure 16: Schematic of dashboard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838200" y="2537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/>
              <a:t>REQUIREMENTS &amp; SPECIFICATION</a:t>
            </a:r>
            <a:endParaRPr/>
          </a:p>
        </p:txBody>
      </p:sp>
      <p:graphicFrame>
        <p:nvGraphicFramePr>
          <p:cNvPr id="121" name="Google Shape;121;p3"/>
          <p:cNvGraphicFramePr/>
          <p:nvPr/>
        </p:nvGraphicFramePr>
        <p:xfrm>
          <a:off x="1207189" y="1675414"/>
          <a:ext cx="10068275" cy="4102925"/>
        </p:xfrm>
        <a:graphic>
          <a:graphicData uri="http://schemas.openxmlformats.org/drawingml/2006/table">
            <a:tbl>
              <a:tblPr firstRow="1" bandRow="1">
                <a:noFill/>
                <a:tableStyleId>{E9AC6687-3903-4C09-A728-A46177AD447C}</a:tableStyleId>
              </a:tblPr>
              <a:tblGrid>
                <a:gridCol w="320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Result Parameter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Value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Remarks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Track Width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6</a:t>
                      </a:r>
                      <a:r>
                        <a:rPr lang="en-US" sz="1800"/>
                        <a:t>2±2 </a:t>
                      </a:r>
                      <a:r>
                        <a:rPr lang="en-US" sz="1800" u="none" strike="noStrike" cap="none"/>
                        <a:t>inches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61.5 inches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Drivers Weight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&lt; 225 lb</a:t>
                      </a:r>
                      <a:endParaRPr sz="1800" u="sng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130 Ib 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Vehicle Weight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375 ±5 lb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Complete Vehicle not Designed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Spring Compression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4.5 ±0.5 in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Braking Distance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≤ 23 ft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Input for Calculations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Brakes Temperature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&lt; 100°C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85.15°C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Braking Time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&lt; 5 sec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1.15 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Steering Effort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8</a:t>
                      </a:r>
                      <a:r>
                        <a:rPr lang="en-US" sz="1800" u="sng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+</a:t>
                      </a:r>
                      <a:r>
                        <a:rPr lang="en-US" sz="1800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</a:t>
                      </a:r>
                      <a:r>
                        <a:rPr lang="en-US" sz="18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lb-inch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7.5 Ib-inch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Speed Detection Accuracy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&lt; 5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Display Delay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&lt; 25 ms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2" name="Google Shape;122;p3"/>
          <p:cNvSpPr txBox="1"/>
          <p:nvPr/>
        </p:nvSpPr>
        <p:spPr>
          <a:xfrm>
            <a:off x="1289172" y="1209989"/>
            <a:ext cx="336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Table 1: Engineering requirement </a:t>
            </a:r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9235523" y="6366858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Omer </a:t>
            </a: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MANUFACTURING – DASHBOARD  </a:t>
            </a:r>
            <a:endParaRPr/>
          </a:p>
        </p:txBody>
      </p:sp>
      <p:pic>
        <p:nvPicPr>
          <p:cNvPr id="406" name="Google Shape;4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6400" y="1814613"/>
            <a:ext cx="4354652" cy="3852851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1"/>
          <p:cNvSpPr txBox="1"/>
          <p:nvPr/>
        </p:nvSpPr>
        <p:spPr>
          <a:xfrm>
            <a:off x="4149295" y="5667479"/>
            <a:ext cx="389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Figure 17: Hardware of dashboard.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BUDGET </a:t>
            </a:r>
            <a:endParaRPr/>
          </a:p>
        </p:txBody>
      </p:sp>
      <p:graphicFrame>
        <p:nvGraphicFramePr>
          <p:cNvPr id="419" name="Google Shape;419;p33"/>
          <p:cNvGraphicFramePr/>
          <p:nvPr/>
        </p:nvGraphicFramePr>
        <p:xfrm>
          <a:off x="1536692" y="1853761"/>
          <a:ext cx="9118600" cy="4121930"/>
        </p:xfrm>
        <a:graphic>
          <a:graphicData uri="http://schemas.openxmlformats.org/drawingml/2006/table">
            <a:tbl>
              <a:tblPr firstRow="1" bandRow="1">
                <a:noFill/>
                <a:tableStyleId>{B651656A-E111-491A-8504-91CC269F17B7}</a:tableStyleId>
              </a:tblPr>
              <a:tblGrid>
                <a:gridCol w="227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Item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Description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Quantity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Price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Arduino kit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Provide a platform,wires, and component for the circuit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36.99 USD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LCD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Display the detected data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15.96 USD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Infrared speed Sensor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detect the rpm and speed data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6.99  USD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Stepper motor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Arial"/>
                          <a:ea typeface="Arial"/>
                          <a:cs typeface="Arial"/>
                          <a:sym typeface="Arial"/>
                        </a:rPr>
                        <a:t>Reflect the speed through the rotation angle of the stepper motor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18.63 USD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/>
                        <a:t> Driver of motor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Drive the motor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/>
                        <a:t>5.58  USD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Overall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84.15 USD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63EEB-74FD-467C-A995-8333942D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– DASHBOARD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7616A-F5A3-4442-BBA5-BC19C4F44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Functional Test</a:t>
            </a:r>
          </a:p>
          <a:p>
            <a:r>
              <a:rPr lang="en-US" dirty="0"/>
              <a:t>Measure the speed of the fan with an infrared speedometer.</a:t>
            </a:r>
          </a:p>
          <a:p>
            <a:r>
              <a:rPr lang="en-US" dirty="0"/>
              <a:t>The speed of the fan can be changed by changing different gears.</a:t>
            </a:r>
          </a:p>
          <a:p>
            <a:r>
              <a:rPr lang="en-US" dirty="0"/>
              <a:t>Accuracy test</a:t>
            </a:r>
          </a:p>
          <a:p>
            <a:r>
              <a:rPr lang="en-US" dirty="0"/>
              <a:t>Manually rotate the small wheel to test the measurement accuracy of the sensor for </a:t>
            </a:r>
            <a:r>
              <a:rPr lang="en-US"/>
              <a:t>the gap.</a:t>
            </a:r>
          </a:p>
        </p:txBody>
      </p:sp>
    </p:spTree>
    <p:extLst>
      <p:ext uri="{BB962C8B-B14F-4D97-AF65-F5344CB8AC3E}">
        <p14:creationId xmlns:p14="http://schemas.microsoft.com/office/powerpoint/2010/main" val="1169324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4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FUTURE WORK</a:t>
            </a:r>
            <a:endParaRPr/>
          </a:p>
        </p:txBody>
      </p:sp>
      <p:sp>
        <p:nvSpPr>
          <p:cNvPr id="426" name="Google Shape;426;p34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Full Product Video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Motion Analysis for Systems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fc7483f49f_0_0"/>
          <p:cNvSpPr txBox="1">
            <a:spLocks noGrp="1"/>
          </p:cNvSpPr>
          <p:nvPr>
            <p:ph type="body" idx="1"/>
          </p:nvPr>
        </p:nvSpPr>
        <p:spPr>
          <a:xfrm>
            <a:off x="1423350" y="2805955"/>
            <a:ext cx="9603300" cy="111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/>
              <a:t>Thank you 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1024196" y="40695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REQUIREMENTS &amp; SPECIFICATION</a:t>
            </a:r>
            <a:endParaRPr/>
          </a:p>
        </p:txBody>
      </p:sp>
      <p:graphicFrame>
        <p:nvGraphicFramePr>
          <p:cNvPr id="129" name="Google Shape;129;p4"/>
          <p:cNvGraphicFramePr/>
          <p:nvPr/>
        </p:nvGraphicFramePr>
        <p:xfrm>
          <a:off x="1645534" y="1960839"/>
          <a:ext cx="8900950" cy="3928345"/>
        </p:xfrm>
        <a:graphic>
          <a:graphicData uri="http://schemas.openxmlformats.org/drawingml/2006/table">
            <a:tbl>
              <a:tblPr firstRow="1" bandRow="1">
                <a:noFill/>
                <a:tableStyleId>{E9AC6687-3903-4C09-A728-A46177AD447C}</a:tableStyleId>
              </a:tblPr>
              <a:tblGrid>
                <a:gridCol w="445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Customer Requirements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Remarks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All-terrain Vehicle</a:t>
                      </a:r>
                      <a:endParaRPr/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✅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Light Weight</a:t>
                      </a:r>
                      <a:endParaRPr/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✅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Safe Design</a:t>
                      </a:r>
                      <a:endParaRPr/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✅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Comfort for the rider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✅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Ease of Maintenance</a:t>
                      </a:r>
                      <a:endParaRPr/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✅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Short Stopping Distance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✅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Reliable and Durable</a:t>
                      </a:r>
                      <a:endParaRPr/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✅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Heat </a:t>
                      </a:r>
                      <a:endParaRPr/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✅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Cost </a:t>
                      </a:r>
                      <a:endParaRPr/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0" name="Google Shape;130;p4"/>
          <p:cNvSpPr txBox="1"/>
          <p:nvPr/>
        </p:nvSpPr>
        <p:spPr>
          <a:xfrm>
            <a:off x="1564523" y="1363850"/>
            <a:ext cx="447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Table 2: Customer Requirements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8886825" y="639384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Omer </a:t>
            </a: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FINAL PRODUCT </a:t>
            </a:r>
            <a:endParaRPr/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l="7265" t="22264" r="25765" b="30189"/>
          <a:stretch/>
        </p:blipFill>
        <p:spPr>
          <a:xfrm>
            <a:off x="2941983" y="2017644"/>
            <a:ext cx="6841249" cy="349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/>
        </p:nvSpPr>
        <p:spPr>
          <a:xfrm>
            <a:off x="4872942" y="5672757"/>
            <a:ext cx="26631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Figure 1: Final CAD Model 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9144000" y="6308209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Omer </a:t>
            </a: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DESIGN SOLUTION:</a:t>
            </a:r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Calculations are performed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Parts created and assembled in SolidWorks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Critical parts determined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FEA performed for the critical parts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Safety factor is calculated.</a:t>
            </a:r>
            <a:endParaRPr/>
          </a:p>
        </p:txBody>
      </p:sp>
      <p:sp>
        <p:nvSpPr>
          <p:cNvPr id="147" name="Google Shape;147;p6"/>
          <p:cNvSpPr txBox="1"/>
          <p:nvPr/>
        </p:nvSpPr>
        <p:spPr>
          <a:xfrm>
            <a:off x="8915400" y="631190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Omer </a:t>
            </a: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DESIGN SOLUTION:</a:t>
            </a: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>
            <a:off x="1458321" y="2175699"/>
            <a:ext cx="9589681" cy="3130488"/>
            <a:chOff x="7346" y="159574"/>
            <a:chExt cx="9589681" cy="3130488"/>
          </a:xfrm>
        </p:grpSpPr>
        <p:sp>
          <p:nvSpPr>
            <p:cNvPr id="154" name="Google Shape;154;p7"/>
            <p:cNvSpPr/>
            <p:nvPr/>
          </p:nvSpPr>
          <p:spPr>
            <a:xfrm>
              <a:off x="4184327" y="159574"/>
              <a:ext cx="1235719" cy="82381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69000">
                  <a:srgbClr val="DCDCDC"/>
                </a:gs>
                <a:gs pos="100000">
                  <a:srgbClr val="D0D0D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 txBox="1"/>
            <p:nvPr/>
          </p:nvSpPr>
          <p:spPr>
            <a:xfrm>
              <a:off x="4208456" y="183703"/>
              <a:ext cx="1187461" cy="775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Gill Sans"/>
                <a:buNone/>
              </a:pPr>
              <a:r>
                <a:rPr lang="en-US" sz="16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SAE Baja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25206" y="983387"/>
              <a:ext cx="4176980" cy="3295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5875" cap="flat" cmpd="sng">
              <a:solidFill>
                <a:srgbClr val="AF357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7" name="Google Shape;157;p7"/>
            <p:cNvSpPr/>
            <p:nvPr/>
          </p:nvSpPr>
          <p:spPr>
            <a:xfrm>
              <a:off x="7346" y="1312912"/>
              <a:ext cx="1235719" cy="82381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69000">
                  <a:srgbClr val="DCDCDC"/>
                </a:gs>
                <a:gs pos="100000">
                  <a:srgbClr val="D0D0D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 txBox="1"/>
            <p:nvPr/>
          </p:nvSpPr>
          <p:spPr>
            <a:xfrm>
              <a:off x="31475" y="1337041"/>
              <a:ext cx="1187461" cy="775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Gill Sans"/>
                <a:buNone/>
              </a:pPr>
              <a:r>
                <a:rPr lang="en-US" sz="16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Brake System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579486" y="2136725"/>
              <a:ext cx="91440" cy="3295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5875" cap="flat" cmpd="sng">
              <a:solidFill>
                <a:srgbClr val="C63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0" name="Google Shape;160;p7"/>
            <p:cNvSpPr/>
            <p:nvPr/>
          </p:nvSpPr>
          <p:spPr>
            <a:xfrm>
              <a:off x="7346" y="2466250"/>
              <a:ext cx="1235719" cy="82381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69000">
                  <a:srgbClr val="DCDCDC"/>
                </a:gs>
                <a:gs pos="100000">
                  <a:srgbClr val="D0D0D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 txBox="1"/>
            <p:nvPr/>
          </p:nvSpPr>
          <p:spPr>
            <a:xfrm>
              <a:off x="31475" y="2490379"/>
              <a:ext cx="1187461" cy="775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600"/>
                <a:buFont typeface="Gill Sans"/>
                <a:buNone/>
              </a:pPr>
              <a:r>
                <a:rPr lang="en-US" sz="16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Brake Disk</a:t>
              </a: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3838076" y="983387"/>
              <a:ext cx="964111" cy="3295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5875" cap="flat" cmpd="sng">
              <a:solidFill>
                <a:srgbClr val="AF357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3" name="Google Shape;163;p7"/>
            <p:cNvSpPr/>
            <p:nvPr/>
          </p:nvSpPr>
          <p:spPr>
            <a:xfrm>
              <a:off x="3220216" y="1312912"/>
              <a:ext cx="1235719" cy="82381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69000">
                  <a:srgbClr val="DCDCDC"/>
                </a:gs>
                <a:gs pos="100000">
                  <a:srgbClr val="D0D0D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 txBox="1"/>
            <p:nvPr/>
          </p:nvSpPr>
          <p:spPr>
            <a:xfrm>
              <a:off x="3244345" y="1337041"/>
              <a:ext cx="1187461" cy="775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Gill Sans"/>
                <a:buNone/>
              </a:pPr>
              <a:r>
                <a:rPr lang="en-US" sz="16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Suspension System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2231641" y="2136725"/>
              <a:ext cx="1606434" cy="3295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5875" cap="flat" cmpd="sng">
              <a:solidFill>
                <a:srgbClr val="C63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6" name="Google Shape;166;p7"/>
            <p:cNvSpPr/>
            <p:nvPr/>
          </p:nvSpPr>
          <p:spPr>
            <a:xfrm>
              <a:off x="1613781" y="2466250"/>
              <a:ext cx="1235719" cy="82381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69000">
                  <a:srgbClr val="DCDCDC"/>
                </a:gs>
                <a:gs pos="100000">
                  <a:srgbClr val="D0D0D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 txBox="1"/>
            <p:nvPr/>
          </p:nvSpPr>
          <p:spPr>
            <a:xfrm>
              <a:off x="1637910" y="2490379"/>
              <a:ext cx="1187461" cy="775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600"/>
                <a:buFont typeface="Gill Sans"/>
                <a:buNone/>
              </a:pPr>
              <a:r>
                <a:rPr lang="en-US" sz="16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Upper Arm</a:t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3792356" y="2136725"/>
              <a:ext cx="91440" cy="3295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5875" cap="flat" cmpd="sng">
              <a:solidFill>
                <a:srgbClr val="C63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9" name="Google Shape;169;p7"/>
            <p:cNvSpPr/>
            <p:nvPr/>
          </p:nvSpPr>
          <p:spPr>
            <a:xfrm>
              <a:off x="3220216" y="2466250"/>
              <a:ext cx="1235719" cy="82381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69000">
                  <a:srgbClr val="DCDCDC"/>
                </a:gs>
                <a:gs pos="100000">
                  <a:srgbClr val="D0D0D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3244345" y="2490379"/>
              <a:ext cx="1187461" cy="775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Gill Sans"/>
                <a:buNone/>
              </a:pPr>
              <a:r>
                <a:rPr lang="en-US" sz="160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en-US" sz="16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Lower Arm</a:t>
              </a: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3838076" y="2136725"/>
              <a:ext cx="1606434" cy="3295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5875" cap="flat" cmpd="sng">
              <a:solidFill>
                <a:srgbClr val="C63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2" name="Google Shape;172;p7"/>
            <p:cNvSpPr/>
            <p:nvPr/>
          </p:nvSpPr>
          <p:spPr>
            <a:xfrm>
              <a:off x="4826651" y="2466250"/>
              <a:ext cx="1235719" cy="82381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69000">
                  <a:srgbClr val="DCDCDC"/>
                </a:gs>
                <a:gs pos="100000">
                  <a:srgbClr val="D0D0D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 txBox="1"/>
            <p:nvPr/>
          </p:nvSpPr>
          <p:spPr>
            <a:xfrm>
              <a:off x="4850780" y="2490379"/>
              <a:ext cx="1187461" cy="775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600"/>
                <a:buFont typeface="Gill Sans"/>
                <a:buNone/>
              </a:pPr>
              <a:r>
                <a:rPr lang="en-US" sz="16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Shock absorber and spring</a:t>
              </a: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4802187" y="983387"/>
              <a:ext cx="2570546" cy="3295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5875" cap="flat" cmpd="sng">
              <a:solidFill>
                <a:srgbClr val="AF357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5" name="Google Shape;175;p7"/>
            <p:cNvSpPr/>
            <p:nvPr/>
          </p:nvSpPr>
          <p:spPr>
            <a:xfrm>
              <a:off x="6754873" y="1312912"/>
              <a:ext cx="1235719" cy="82381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69000">
                  <a:srgbClr val="DCDCDC"/>
                </a:gs>
                <a:gs pos="100000">
                  <a:srgbClr val="D0D0D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 txBox="1"/>
            <p:nvPr/>
          </p:nvSpPr>
          <p:spPr>
            <a:xfrm>
              <a:off x="6779002" y="1337041"/>
              <a:ext cx="1187461" cy="775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Gill Sans"/>
                <a:buNone/>
              </a:pPr>
              <a:r>
                <a:rPr lang="en-US" sz="16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Steering System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7327013" y="2136725"/>
              <a:ext cx="91440" cy="3295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5875" cap="flat" cmpd="sng">
              <a:solidFill>
                <a:srgbClr val="C63F7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8" name="Google Shape;178;p7"/>
            <p:cNvSpPr/>
            <p:nvPr/>
          </p:nvSpPr>
          <p:spPr>
            <a:xfrm>
              <a:off x="6433086" y="2466250"/>
              <a:ext cx="1879294" cy="82381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69000">
                  <a:srgbClr val="DCDCDC"/>
                </a:gs>
                <a:gs pos="100000">
                  <a:srgbClr val="D0D0D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 txBox="1"/>
            <p:nvPr/>
          </p:nvSpPr>
          <p:spPr>
            <a:xfrm>
              <a:off x="6457215" y="2490379"/>
              <a:ext cx="1831036" cy="775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600"/>
                <a:buFont typeface="Gill Sans"/>
                <a:buNone/>
              </a:pPr>
              <a:r>
                <a:rPr lang="en-US" sz="1600">
                  <a:solidFill>
                    <a:srgbClr val="FF0000"/>
                  </a:solidFill>
                  <a:latin typeface="Gill Sans"/>
                  <a:ea typeface="Gill Sans"/>
                  <a:cs typeface="Gill Sans"/>
                  <a:sym typeface="Gill Sans"/>
                </a:rPr>
                <a:t>Rack and Pinion</a:t>
              </a: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4802187" y="983387"/>
              <a:ext cx="4176980" cy="3295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5875" cap="flat" cmpd="sng">
              <a:solidFill>
                <a:srgbClr val="AF357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1" name="Google Shape;181;p7"/>
            <p:cNvSpPr/>
            <p:nvPr/>
          </p:nvSpPr>
          <p:spPr>
            <a:xfrm>
              <a:off x="8361308" y="1312912"/>
              <a:ext cx="1235719" cy="823812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69000">
                  <a:srgbClr val="DCDCDC"/>
                </a:gs>
                <a:gs pos="100000">
                  <a:srgbClr val="D0D0D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8385437" y="1337041"/>
              <a:ext cx="1187461" cy="775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Gill Sans"/>
                <a:buNone/>
              </a:pPr>
              <a:r>
                <a:rPr lang="en-US" sz="16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Dashboard System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83" name="Google Shape;183;p7"/>
          <p:cNvSpPr txBox="1"/>
          <p:nvPr/>
        </p:nvSpPr>
        <p:spPr>
          <a:xfrm>
            <a:off x="9020175" y="617696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Omer </a:t>
            </a: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DESIGN MAKING- BRAKE SYSTEM  </a:t>
            </a:r>
            <a:endParaRPr/>
          </a:p>
        </p:txBody>
      </p:sp>
      <p:sp>
        <p:nvSpPr>
          <p:cNvPr id="189" name="Google Shape;189;p8"/>
          <p:cNvSpPr txBox="1"/>
          <p:nvPr/>
        </p:nvSpPr>
        <p:spPr>
          <a:xfrm>
            <a:off x="961845" y="1879375"/>
            <a:ext cx="401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Table 3: Decision Matrix of Brake system </a:t>
            </a:r>
            <a:endParaRPr/>
          </a:p>
        </p:txBody>
      </p:sp>
      <p:pic>
        <p:nvPicPr>
          <p:cNvPr id="190" name="Google Shape;19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845" y="2248694"/>
            <a:ext cx="10074455" cy="374570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8"/>
          <p:cNvSpPr txBox="1"/>
          <p:nvPr/>
        </p:nvSpPr>
        <p:spPr>
          <a:xfrm>
            <a:off x="9144000" y="636774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Musaed </a:t>
            </a: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>
            <a:spLocks noGrp="1"/>
          </p:cNvSpPr>
          <p:nvPr>
            <p:ph type="title"/>
          </p:nvPr>
        </p:nvSpPr>
        <p:spPr>
          <a:xfrm>
            <a:off x="569150" y="125200"/>
            <a:ext cx="105156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en-US"/>
              <a:t>TESTING: (BRAKES FEA):</a:t>
            </a:r>
            <a:endParaRPr/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 l="12119" t="6882" r="11018" b="9017"/>
          <a:stretch/>
        </p:blipFill>
        <p:spPr>
          <a:xfrm>
            <a:off x="1199675" y="764200"/>
            <a:ext cx="3761911" cy="32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/>
          <p:cNvPicPr preferRelativeResize="0"/>
          <p:nvPr/>
        </p:nvPicPr>
        <p:blipFill rotWithShape="1">
          <a:blip r:embed="rId4">
            <a:alphaModFix/>
          </a:blip>
          <a:srcRect l="8842"/>
          <a:stretch/>
        </p:blipFill>
        <p:spPr>
          <a:xfrm>
            <a:off x="6427650" y="652550"/>
            <a:ext cx="3543700" cy="3006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0" name="Google Shape;200;p9"/>
          <p:cNvGraphicFramePr/>
          <p:nvPr/>
        </p:nvGraphicFramePr>
        <p:xfrm>
          <a:off x="621531" y="4961548"/>
          <a:ext cx="7294350" cy="1463080"/>
        </p:xfrm>
        <a:graphic>
          <a:graphicData uri="http://schemas.openxmlformats.org/drawingml/2006/table">
            <a:tbl>
              <a:tblPr firstRow="1" bandRow="1">
                <a:noFill/>
                <a:tableStyleId>{E9AC6687-3903-4C09-A728-A46177AD447C}</a:tableStyleId>
              </a:tblPr>
              <a:tblGrid>
                <a:gridCol w="364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Result Parameter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Value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Maximum Disk Temperature (°C)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85.15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Von Mises Stresses (psi)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2950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ill Sans"/>
                        <a:buNone/>
                      </a:pPr>
                      <a:r>
                        <a:rPr lang="en-US" sz="1800" u="none" strike="noStrike" cap="none"/>
                        <a:t>Factor of Safety-FOS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7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1" name="Google Shape;201;p9"/>
          <p:cNvSpPr txBox="1"/>
          <p:nvPr/>
        </p:nvSpPr>
        <p:spPr>
          <a:xfrm>
            <a:off x="1707067" y="4071480"/>
            <a:ext cx="274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Figure 3: Von Mises stress </a:t>
            </a:r>
            <a:endParaRPr/>
          </a:p>
        </p:txBody>
      </p:sp>
      <p:sp>
        <p:nvSpPr>
          <p:cNvPr id="202" name="Google Shape;202;p9"/>
          <p:cNvSpPr txBox="1"/>
          <p:nvPr/>
        </p:nvSpPr>
        <p:spPr>
          <a:xfrm>
            <a:off x="6640842" y="3702175"/>
            <a:ext cx="401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Figure 4: FOS OF Brakes </a:t>
            </a:r>
            <a:endParaRPr/>
          </a:p>
        </p:txBody>
      </p:sp>
      <p:sp>
        <p:nvSpPr>
          <p:cNvPr id="203" name="Google Shape;203;p9"/>
          <p:cNvSpPr txBox="1"/>
          <p:nvPr/>
        </p:nvSpPr>
        <p:spPr>
          <a:xfrm>
            <a:off x="621517" y="4516514"/>
            <a:ext cx="321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Table 4: Testing Result of Brakes </a:t>
            </a:r>
            <a:endParaRPr/>
          </a:p>
        </p:txBody>
      </p:sp>
      <p:sp>
        <p:nvSpPr>
          <p:cNvPr id="204" name="Google Shape;204;p9"/>
          <p:cNvSpPr txBox="1"/>
          <p:nvPr/>
        </p:nvSpPr>
        <p:spPr>
          <a:xfrm>
            <a:off x="8939420" y="6311900"/>
            <a:ext cx="65051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Musaed</a:t>
            </a:r>
            <a:r>
              <a:rPr lang="en-US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SAE Baja/11-18-2021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1028</Words>
  <Application>Microsoft Office PowerPoint</Application>
  <PresentationFormat>Widescreen</PresentationFormat>
  <Paragraphs>290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Times New Roman</vt:lpstr>
      <vt:lpstr>Calibri</vt:lpstr>
      <vt:lpstr>Gill Sans</vt:lpstr>
      <vt:lpstr>Cambria Math</vt:lpstr>
      <vt:lpstr>Arial</vt:lpstr>
      <vt:lpstr>Gallery</vt:lpstr>
      <vt:lpstr>SAE BAJA</vt:lpstr>
      <vt:lpstr>REVIEW</vt:lpstr>
      <vt:lpstr>REQUIREMENTS &amp; SPECIFICATION</vt:lpstr>
      <vt:lpstr>REQUIREMENTS &amp; SPECIFICATION</vt:lpstr>
      <vt:lpstr>FINAL PRODUCT </vt:lpstr>
      <vt:lpstr>DESIGN SOLUTION:</vt:lpstr>
      <vt:lpstr>DESIGN SOLUTION:</vt:lpstr>
      <vt:lpstr>DESIGN MAKING- BRAKE SYSTEM  </vt:lpstr>
      <vt:lpstr>TESTING: (BRAKES FEA):</vt:lpstr>
      <vt:lpstr>BRAKE SYSTEM (CALCULATIONS)</vt:lpstr>
      <vt:lpstr>BRAKE SYSTEM CALCULATIONS</vt:lpstr>
      <vt:lpstr>BRAKE SYSTEM ( UPDATED CALCULATION )</vt:lpstr>
      <vt:lpstr>BRAKE SYSTEM (CALCULATIONS)</vt:lpstr>
      <vt:lpstr>TESTING: (BRAKES FEA) </vt:lpstr>
      <vt:lpstr>DESIGN MAKING- FRONT SUSPENSION </vt:lpstr>
      <vt:lpstr>MANUFACTURING AND TESTING :  </vt:lpstr>
      <vt:lpstr>SUSPENSION SYSTEM-UPPER ARM (ANALYSIS)</vt:lpstr>
      <vt:lpstr>SUSPENSION SYSTEM-UPPER ARM (ANALYSIS)</vt:lpstr>
      <vt:lpstr>SUSPENSION SYSTEM-UPPER ARM (ANALYSIS)</vt:lpstr>
      <vt:lpstr>SUSPENSION SYSTEM-UPPER ARM (ANALYSIS)</vt:lpstr>
      <vt:lpstr>TESTING UPPER ARM: ( SUSPENSION FEA)</vt:lpstr>
      <vt:lpstr>SUSPENSION SYSTEM-LOWER ARM (ANALYSIS)</vt:lpstr>
      <vt:lpstr>TESTING LOWER ARM: ( SUSPENSION FEA)</vt:lpstr>
      <vt:lpstr>COIL SPRING </vt:lpstr>
      <vt:lpstr>DESIGN MAKING – STEERING </vt:lpstr>
      <vt:lpstr>MANUFACTURING AND TESTING :  </vt:lpstr>
      <vt:lpstr>STEERING SYSTEM(ANALYSIS)</vt:lpstr>
      <vt:lpstr>TESTING OF RACK AND PINION: ( STEERING FEA):</vt:lpstr>
      <vt:lpstr>DESIGN MAKING-DASHBOARD </vt:lpstr>
      <vt:lpstr>MANUFACTURING – DASHBOARD  </vt:lpstr>
      <vt:lpstr>BUDGET </vt:lpstr>
      <vt:lpstr>TESTING – DASHBOARD </vt:lpstr>
      <vt:lpstr>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SAE BAJA</dc:title>
  <dc:creator>Omer Mohammed Alamoudi</dc:creator>
  <cp:lastModifiedBy>Omer Mohammed Alamoudi</cp:lastModifiedBy>
  <cp:revision>3</cp:revision>
  <dcterms:created xsi:type="dcterms:W3CDTF">2021-11-01T09:52:29Z</dcterms:created>
  <dcterms:modified xsi:type="dcterms:W3CDTF">2021-11-19T02:46:41Z</dcterms:modified>
</cp:coreProperties>
</file>