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orbel" panose="020B0503020204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nkPP0JDuFO8QfvCwmp6Fi9CaK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7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b9b715a0f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b9b715a0f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b9c74a0c9b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b9c74a0c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b9c74a0c9b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b9c74a0c9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b9c74a0c9b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b9c74a0c9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b9b715a0f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b9b715a0f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b9b8a0bf22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b9b8a0bf22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b9b8a0bf22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b9b8a0bf22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9b8a0bf2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9b8a0bf2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2209800" y="4464028"/>
            <a:ext cx="9144000" cy="1641490"/>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rgbClr val="E2E2E2"/>
              </a:buClr>
              <a:buSzPts val="9600"/>
              <a:buFont typeface="Corbel"/>
              <a:buNone/>
              <a:defRPr sz="9600" b="0">
                <a:solidFill>
                  <a:srgbClr val="E2E2E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2209799" y="3694375"/>
            <a:ext cx="9144000" cy="754025"/>
          </a:xfrm>
          <a:prstGeom prst="rect">
            <a:avLst/>
          </a:prstGeom>
          <a:noFill/>
          <a:ln>
            <a:noFill/>
          </a:ln>
        </p:spPr>
        <p:txBody>
          <a:bodyPr spcFirstLastPara="1" wrap="square" lIns="91425" tIns="45700" rIns="91425" bIns="45700" anchor="b" anchorCtr="0">
            <a:normAutofit/>
          </a:bodyPr>
          <a:lstStyle>
            <a:lvl1pPr lvl="0" algn="r">
              <a:lnSpc>
                <a:spcPct val="90000"/>
              </a:lnSpc>
              <a:spcBef>
                <a:spcPts val="1000"/>
              </a:spcBef>
              <a:spcAft>
                <a:spcPts val="0"/>
              </a:spcAft>
              <a:buClr>
                <a:schemeClr val="lt2"/>
              </a:buClr>
              <a:buSzPts val="3200"/>
              <a:buNone/>
              <a:defRPr sz="3200" b="0">
                <a:solidFill>
                  <a:schemeClr val="lt2"/>
                </a:solidFill>
                <a:latin typeface="Corbel"/>
                <a:ea typeface="Corbel"/>
                <a:cs typeface="Corbel"/>
                <a:sym typeface="Corbel"/>
              </a:defRPr>
            </a:lvl1pPr>
            <a:lvl2pPr lvl="1" algn="ctr">
              <a:lnSpc>
                <a:spcPct val="90000"/>
              </a:lnSpc>
              <a:spcBef>
                <a:spcPts val="500"/>
              </a:spcBef>
              <a:spcAft>
                <a:spcPts val="0"/>
              </a:spcAft>
              <a:buClr>
                <a:srgbClr val="EDEDED"/>
              </a:buClr>
              <a:buSzPts val="2000"/>
              <a:buNone/>
              <a:defRPr sz="2000"/>
            </a:lvl2pPr>
            <a:lvl3pPr lvl="2" algn="ctr">
              <a:lnSpc>
                <a:spcPct val="90000"/>
              </a:lnSpc>
              <a:spcBef>
                <a:spcPts val="500"/>
              </a:spcBef>
              <a:spcAft>
                <a:spcPts val="0"/>
              </a:spcAft>
              <a:buClr>
                <a:srgbClr val="EDEDED"/>
              </a:buClr>
              <a:buSzPts val="1800"/>
              <a:buNone/>
              <a:defRPr sz="1800"/>
            </a:lvl3pPr>
            <a:lvl4pPr lvl="3" algn="ctr">
              <a:lnSpc>
                <a:spcPct val="90000"/>
              </a:lnSpc>
              <a:spcBef>
                <a:spcPts val="500"/>
              </a:spcBef>
              <a:spcAft>
                <a:spcPts val="0"/>
              </a:spcAft>
              <a:buClr>
                <a:srgbClr val="EDEDED"/>
              </a:buClr>
              <a:buSzPts val="1600"/>
              <a:buNone/>
              <a:defRPr sz="1600"/>
            </a:lvl4pPr>
            <a:lvl5pPr lvl="4" algn="ctr">
              <a:lnSpc>
                <a:spcPct val="90000"/>
              </a:lnSpc>
              <a:spcBef>
                <a:spcPts val="500"/>
              </a:spcBef>
              <a:spcAft>
                <a:spcPts val="0"/>
              </a:spcAft>
              <a:buClr>
                <a:srgbClr val="EDEDED"/>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9788" y="4367160"/>
            <a:ext cx="10515600" cy="81935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a:spLocks noGrp="1"/>
          </p:cNvSpPr>
          <p:nvPr>
            <p:ph type="pic" idx="2"/>
          </p:nvPr>
        </p:nvSpPr>
        <p:spPr>
          <a:xfrm>
            <a:off x="839788" y="987425"/>
            <a:ext cx="10515600" cy="33797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EDEDED"/>
              </a:buClr>
              <a:buSzPts val="3200"/>
              <a:buFont typeface="Arial"/>
              <a:buNone/>
              <a:defRPr sz="3200" b="0" i="0" u="none" strike="noStrike" cap="none">
                <a:solidFill>
                  <a:srgbClr val="EDEDED"/>
                </a:solidFill>
                <a:latin typeface="Corbel"/>
                <a:ea typeface="Corbel"/>
                <a:cs typeface="Corbel"/>
                <a:sym typeface="Corbel"/>
              </a:defRPr>
            </a:lvl1pPr>
            <a:lvl2pPr marR="0" lvl="1" algn="l" rtl="0">
              <a:lnSpc>
                <a:spcPct val="90000"/>
              </a:lnSpc>
              <a:spcBef>
                <a:spcPts val="500"/>
              </a:spcBef>
              <a:spcAft>
                <a:spcPts val="0"/>
              </a:spcAft>
              <a:buClr>
                <a:srgbClr val="EDEDED"/>
              </a:buClr>
              <a:buSzPts val="2800"/>
              <a:buFont typeface="Arial"/>
              <a:buNone/>
              <a:defRPr sz="2800" b="0" i="0" u="none" strike="noStrike" cap="none">
                <a:solidFill>
                  <a:srgbClr val="EDEDED"/>
                </a:solidFill>
                <a:latin typeface="Corbel"/>
                <a:ea typeface="Corbel"/>
                <a:cs typeface="Corbel"/>
                <a:sym typeface="Corbel"/>
              </a:defRPr>
            </a:lvl2pPr>
            <a:lvl3pPr marR="0" lvl="2" algn="l" rtl="0">
              <a:lnSpc>
                <a:spcPct val="90000"/>
              </a:lnSpc>
              <a:spcBef>
                <a:spcPts val="50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3pPr>
            <a:lvl4pPr marR="0" lvl="3" algn="l" rtl="0">
              <a:lnSpc>
                <a:spcPct val="90000"/>
              </a:lnSpc>
              <a:spcBef>
                <a:spcPts val="500"/>
              </a:spcBef>
              <a:spcAft>
                <a:spcPts val="0"/>
              </a:spcAft>
              <a:buClr>
                <a:srgbClr val="EDEDED"/>
              </a:buClr>
              <a:buSzPts val="2000"/>
              <a:buFont typeface="Arial"/>
              <a:buNone/>
              <a:defRPr sz="2000" b="0" i="0" u="none" strike="noStrike" cap="none">
                <a:solidFill>
                  <a:srgbClr val="EDEDED"/>
                </a:solidFill>
                <a:latin typeface="Corbel"/>
                <a:ea typeface="Corbel"/>
                <a:cs typeface="Corbel"/>
                <a:sym typeface="Corbel"/>
              </a:defRPr>
            </a:lvl4pPr>
            <a:lvl5pPr marR="0" lvl="4" algn="l" rtl="0">
              <a:lnSpc>
                <a:spcPct val="90000"/>
              </a:lnSpc>
              <a:spcBef>
                <a:spcPts val="500"/>
              </a:spcBef>
              <a:spcAft>
                <a:spcPts val="0"/>
              </a:spcAft>
              <a:buClr>
                <a:srgbClr val="EDEDED"/>
              </a:buClr>
              <a:buSzPts val="2000"/>
              <a:buFont typeface="Arial"/>
              <a:buNone/>
              <a:defRPr sz="2000" b="0" i="0" u="none" strike="noStrike" cap="none">
                <a:solidFill>
                  <a:srgbClr val="EDEDED"/>
                </a:solidFill>
                <a:latin typeface="Corbel"/>
                <a:ea typeface="Corbel"/>
                <a:cs typeface="Corbel"/>
                <a:sym typeface="Corbel"/>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9pPr>
          </a:lstStyle>
          <a:p>
            <a:endParaRPr/>
          </a:p>
        </p:txBody>
      </p:sp>
      <p:sp>
        <p:nvSpPr>
          <p:cNvPr id="71" name="Google Shape;71;p23"/>
          <p:cNvSpPr txBox="1">
            <a:spLocks noGrp="1"/>
          </p:cNvSpPr>
          <p:nvPr>
            <p:ph type="body" idx="1"/>
          </p:nvPr>
        </p:nvSpPr>
        <p:spPr>
          <a:xfrm>
            <a:off x="839788" y="5186516"/>
            <a:ext cx="10514012" cy="6824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600"/>
              <a:buNone/>
              <a:defRPr sz="1600">
                <a:solidFill>
                  <a:schemeClr val="lt2"/>
                </a:solidFill>
              </a:defRPr>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2" name="Google Shape;7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5"/>
        <p:cNvGrpSpPr/>
        <p:nvPr/>
      </p:nvGrpSpPr>
      <p:grpSpPr>
        <a:xfrm>
          <a:off x="0" y="0"/>
          <a:ext cx="0" cy="0"/>
          <a:chOff x="0" y="0"/>
          <a:chExt cx="0" cy="0"/>
        </a:xfrm>
      </p:grpSpPr>
      <p:sp>
        <p:nvSpPr>
          <p:cNvPr id="76" name="Google Shape;76;p24"/>
          <p:cNvSpPr txBox="1">
            <a:spLocks noGrp="1"/>
          </p:cNvSpPr>
          <p:nvPr>
            <p:ph type="title"/>
          </p:nvPr>
        </p:nvSpPr>
        <p:spPr>
          <a:xfrm>
            <a:off x="839788" y="365125"/>
            <a:ext cx="10515600" cy="3534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4"/>
          <p:cNvSpPr txBox="1">
            <a:spLocks noGrp="1"/>
          </p:cNvSpPr>
          <p:nvPr>
            <p:ph type="body" idx="1"/>
          </p:nvPr>
        </p:nvSpPr>
        <p:spPr>
          <a:xfrm>
            <a:off x="839788" y="4489399"/>
            <a:ext cx="10514012" cy="150182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EDEDED"/>
              </a:buClr>
              <a:buSzPts val="1600"/>
              <a:buNone/>
              <a:defRPr sz="1600"/>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8" name="Google Shape;7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1"/>
        <p:cNvGrpSpPr/>
        <p:nvPr/>
      </p:nvGrpSpPr>
      <p:grpSpPr>
        <a:xfrm>
          <a:off x="0" y="0"/>
          <a:ext cx="0" cy="0"/>
          <a:chOff x="0" y="0"/>
          <a:chExt cx="0" cy="0"/>
        </a:xfrm>
      </p:grpSpPr>
      <p:sp>
        <p:nvSpPr>
          <p:cNvPr id="82" name="Google Shape;82;p25"/>
          <p:cNvSpPr txBox="1">
            <a:spLocks noGrp="1"/>
          </p:cNvSpPr>
          <p:nvPr>
            <p:ph type="title"/>
          </p:nvPr>
        </p:nvSpPr>
        <p:spPr>
          <a:xfrm>
            <a:off x="1446212" y="365125"/>
            <a:ext cx="9302752" cy="299290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4400"/>
              <a:buFont typeface="Corbe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5"/>
          <p:cNvSpPr txBox="1">
            <a:spLocks noGrp="1"/>
          </p:cNvSpPr>
          <p:nvPr>
            <p:ph type="body" idx="1"/>
          </p:nvPr>
        </p:nvSpPr>
        <p:spPr>
          <a:xfrm>
            <a:off x="1720644" y="3365557"/>
            <a:ext cx="8752299" cy="5489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4" name="Google Shape;84;p25"/>
          <p:cNvSpPr txBox="1">
            <a:spLocks noGrp="1"/>
          </p:cNvSpPr>
          <p:nvPr>
            <p:ph type="body" idx="2"/>
          </p:nvPr>
        </p:nvSpPr>
        <p:spPr>
          <a:xfrm>
            <a:off x="838200" y="4501729"/>
            <a:ext cx="10512424" cy="148949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EDEDED"/>
              </a:buClr>
              <a:buSzPts val="1600"/>
              <a:buNone/>
              <a:defRPr sz="1600"/>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5" name="Google Shape;8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25"/>
          <p:cNvSpPr txBox="1"/>
          <p:nvPr/>
        </p:nvSpPr>
        <p:spPr>
          <a:xfrm>
            <a:off x="1111044" y="786824"/>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8000"/>
              <a:buFont typeface="Corbel"/>
              <a:buNone/>
            </a:pPr>
            <a:r>
              <a:rPr lang="en-US" sz="8000" b="0" i="0" u="none" strike="noStrike" cap="none">
                <a:solidFill>
                  <a:schemeClr val="lt1"/>
                </a:solidFill>
                <a:latin typeface="Corbel"/>
                <a:ea typeface="Corbel"/>
                <a:cs typeface="Corbel"/>
                <a:sym typeface="Corbel"/>
              </a:rPr>
              <a:t>“</a:t>
            </a:r>
            <a:endParaRPr/>
          </a:p>
        </p:txBody>
      </p:sp>
      <p:sp>
        <p:nvSpPr>
          <p:cNvPr id="89" name="Google Shape;89;p25"/>
          <p:cNvSpPr txBox="1"/>
          <p:nvPr/>
        </p:nvSpPr>
        <p:spPr>
          <a:xfrm>
            <a:off x="10437812" y="274320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orbel"/>
              <a:buNone/>
            </a:pPr>
            <a:r>
              <a:rPr lang="en-US" sz="8000" b="0" i="0" u="none" strike="noStrike" cap="none">
                <a:solidFill>
                  <a:schemeClr val="lt1"/>
                </a:solidFill>
                <a:latin typeface="Corbel"/>
                <a:ea typeface="Corbel"/>
                <a:cs typeface="Corbel"/>
                <a:sym typeface="Corbe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0"/>
        <p:cNvGrpSpPr/>
        <p:nvPr/>
      </p:nvGrpSpPr>
      <p:grpSpPr>
        <a:xfrm>
          <a:off x="0" y="0"/>
          <a:ext cx="0" cy="0"/>
          <a:chOff x="0" y="0"/>
          <a:chExt cx="0" cy="0"/>
        </a:xfrm>
      </p:grpSpPr>
      <p:sp>
        <p:nvSpPr>
          <p:cNvPr id="91" name="Google Shape;91;p26"/>
          <p:cNvSpPr txBox="1">
            <a:spLocks noGrp="1"/>
          </p:cNvSpPr>
          <p:nvPr>
            <p:ph type="title"/>
          </p:nvPr>
        </p:nvSpPr>
        <p:spPr>
          <a:xfrm>
            <a:off x="839788" y="2326967"/>
            <a:ext cx="10515600"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DEDED"/>
              </a:buClr>
              <a:buSzPts val="5400"/>
              <a:buFont typeface="Corbe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6"/>
          <p:cNvSpPr txBox="1">
            <a:spLocks noGrp="1"/>
          </p:cNvSpPr>
          <p:nvPr>
            <p:ph type="body" idx="1"/>
          </p:nvPr>
        </p:nvSpPr>
        <p:spPr>
          <a:xfrm>
            <a:off x="839788" y="4850581"/>
            <a:ext cx="10514012" cy="11406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600"/>
              <a:buNone/>
              <a:defRPr sz="1600"/>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93" name="Google Shape;9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96"/>
        <p:cNvGrpSpPr/>
        <p:nvPr/>
      </p:nvGrpSpPr>
      <p:grpSpPr>
        <a:xfrm>
          <a:off x="0" y="0"/>
          <a:ext cx="0" cy="0"/>
          <a:chOff x="0" y="0"/>
          <a:chExt cx="0" cy="0"/>
        </a:xfrm>
      </p:grpSpPr>
      <p:sp>
        <p:nvSpPr>
          <p:cNvPr id="97" name="Google Shape;9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7"/>
          <p:cNvSpPr txBox="1">
            <a:spLocks noGrp="1"/>
          </p:cNvSpPr>
          <p:nvPr>
            <p:ph type="body" idx="1"/>
          </p:nvPr>
        </p:nvSpPr>
        <p:spPr>
          <a:xfrm>
            <a:off x="1337282" y="1885950"/>
            <a:ext cx="2946866"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99" name="Google Shape;99;p27"/>
          <p:cNvSpPr txBox="1">
            <a:spLocks noGrp="1"/>
          </p:cNvSpPr>
          <p:nvPr>
            <p:ph type="body" idx="2"/>
          </p:nvPr>
        </p:nvSpPr>
        <p:spPr>
          <a:xfrm>
            <a:off x="1356798" y="2571750"/>
            <a:ext cx="2927350"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00" name="Google Shape;100;p27"/>
          <p:cNvSpPr txBox="1">
            <a:spLocks noGrp="1"/>
          </p:cNvSpPr>
          <p:nvPr>
            <p:ph type="body" idx="3"/>
          </p:nvPr>
        </p:nvSpPr>
        <p:spPr>
          <a:xfrm>
            <a:off x="4587994" y="1885950"/>
            <a:ext cx="2936241"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1" name="Google Shape;101;p27"/>
          <p:cNvSpPr txBox="1">
            <a:spLocks noGrp="1"/>
          </p:cNvSpPr>
          <p:nvPr>
            <p:ph type="body" idx="4"/>
          </p:nvPr>
        </p:nvSpPr>
        <p:spPr>
          <a:xfrm>
            <a:off x="4577441" y="2571750"/>
            <a:ext cx="2946794"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02" name="Google Shape;102;p27"/>
          <p:cNvSpPr txBox="1">
            <a:spLocks noGrp="1"/>
          </p:cNvSpPr>
          <p:nvPr>
            <p:ph type="body" idx="5"/>
          </p:nvPr>
        </p:nvSpPr>
        <p:spPr>
          <a:xfrm>
            <a:off x="7829035" y="1885950"/>
            <a:ext cx="2932113"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3" name="Google Shape;103;p27"/>
          <p:cNvSpPr txBox="1">
            <a:spLocks noGrp="1"/>
          </p:cNvSpPr>
          <p:nvPr>
            <p:ph type="body" idx="6"/>
          </p:nvPr>
        </p:nvSpPr>
        <p:spPr>
          <a:xfrm>
            <a:off x="7829035" y="2571750"/>
            <a:ext cx="2932113"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04" name="Google Shape;10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07"/>
        <p:cNvGrpSpPr/>
        <p:nvPr/>
      </p:nvGrpSpPr>
      <p:grpSpPr>
        <a:xfrm>
          <a:off x="0" y="0"/>
          <a:ext cx="0" cy="0"/>
          <a:chOff x="0" y="0"/>
          <a:chExt cx="0" cy="0"/>
        </a:xfrm>
      </p:grpSpPr>
      <p:sp>
        <p:nvSpPr>
          <p:cNvPr id="108" name="Google Shape;10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28"/>
          <p:cNvSpPr txBox="1">
            <a:spLocks noGrp="1"/>
          </p:cNvSpPr>
          <p:nvPr>
            <p:ph type="body" idx="1"/>
          </p:nvPr>
        </p:nvSpPr>
        <p:spPr>
          <a:xfrm>
            <a:off x="1332085" y="4297503"/>
            <a:ext cx="294005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EDEDED"/>
              </a:buClr>
              <a:buSzPts val="2400"/>
              <a:buNone/>
              <a:defRPr sz="2400" b="0">
                <a:solidFill>
                  <a:srgbClr val="EDEDED"/>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0" name="Google Shape;110;p28"/>
          <p:cNvSpPr>
            <a:spLocks noGrp="1"/>
          </p:cNvSpPr>
          <p:nvPr>
            <p:ph type="pic" idx="2"/>
          </p:nvPr>
        </p:nvSpPr>
        <p:spPr>
          <a:xfrm>
            <a:off x="1332085" y="2256354"/>
            <a:ext cx="2940050"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lnSpc>
                <a:spcPct val="90000"/>
              </a:lnSpc>
              <a:spcBef>
                <a:spcPts val="10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1pPr>
            <a:lvl2pPr marR="0" lvl="1"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2pPr>
            <a:lvl3pPr marR="0" lvl="2"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3pPr>
            <a:lvl4pPr marR="0" lvl="3"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4pPr>
            <a:lvl5pPr marR="0" lvl="4"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9pPr>
          </a:lstStyle>
          <a:p>
            <a:endParaRPr/>
          </a:p>
        </p:txBody>
      </p:sp>
      <p:sp>
        <p:nvSpPr>
          <p:cNvPr id="111" name="Google Shape;111;p28"/>
          <p:cNvSpPr txBox="1">
            <a:spLocks noGrp="1"/>
          </p:cNvSpPr>
          <p:nvPr>
            <p:ph type="body" idx="3"/>
          </p:nvPr>
        </p:nvSpPr>
        <p:spPr>
          <a:xfrm>
            <a:off x="1332085" y="4873765"/>
            <a:ext cx="2940050" cy="6591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12" name="Google Shape;112;p28"/>
          <p:cNvSpPr txBox="1">
            <a:spLocks noGrp="1"/>
          </p:cNvSpPr>
          <p:nvPr>
            <p:ph type="body" idx="4"/>
          </p:nvPr>
        </p:nvSpPr>
        <p:spPr>
          <a:xfrm>
            <a:off x="4568997" y="4297503"/>
            <a:ext cx="293052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EDEDED"/>
              </a:buClr>
              <a:buSzPts val="2400"/>
              <a:buNone/>
              <a:defRPr sz="2400" b="0">
                <a:solidFill>
                  <a:srgbClr val="EDEDED"/>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3" name="Google Shape;113;p28"/>
          <p:cNvSpPr>
            <a:spLocks noGrp="1"/>
          </p:cNvSpPr>
          <p:nvPr>
            <p:ph type="pic" idx="5"/>
          </p:nvPr>
        </p:nvSpPr>
        <p:spPr>
          <a:xfrm>
            <a:off x="4568996" y="2256354"/>
            <a:ext cx="2930525"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lnSpc>
                <a:spcPct val="90000"/>
              </a:lnSpc>
              <a:spcBef>
                <a:spcPts val="10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1pPr>
            <a:lvl2pPr marR="0" lvl="1"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2pPr>
            <a:lvl3pPr marR="0" lvl="2"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3pPr>
            <a:lvl4pPr marR="0" lvl="3"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4pPr>
            <a:lvl5pPr marR="0" lvl="4"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9pPr>
          </a:lstStyle>
          <a:p>
            <a:endParaRPr/>
          </a:p>
        </p:txBody>
      </p:sp>
      <p:sp>
        <p:nvSpPr>
          <p:cNvPr id="114" name="Google Shape;114;p28"/>
          <p:cNvSpPr txBox="1">
            <a:spLocks noGrp="1"/>
          </p:cNvSpPr>
          <p:nvPr>
            <p:ph type="body" idx="6"/>
          </p:nvPr>
        </p:nvSpPr>
        <p:spPr>
          <a:xfrm>
            <a:off x="4567644" y="4873764"/>
            <a:ext cx="2934406" cy="6591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15" name="Google Shape;115;p28"/>
          <p:cNvSpPr txBox="1">
            <a:spLocks noGrp="1"/>
          </p:cNvSpPr>
          <p:nvPr>
            <p:ph type="body" idx="7"/>
          </p:nvPr>
        </p:nvSpPr>
        <p:spPr>
          <a:xfrm>
            <a:off x="7804322" y="4297503"/>
            <a:ext cx="2932113"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EDEDED"/>
              </a:buClr>
              <a:buSzPts val="2400"/>
              <a:buNone/>
              <a:defRPr sz="2400" b="0">
                <a:solidFill>
                  <a:srgbClr val="EDEDED"/>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6" name="Google Shape;116;p28"/>
          <p:cNvSpPr>
            <a:spLocks noGrp="1"/>
          </p:cNvSpPr>
          <p:nvPr>
            <p:ph type="pic" idx="8"/>
          </p:nvPr>
        </p:nvSpPr>
        <p:spPr>
          <a:xfrm>
            <a:off x="7804321" y="2256354"/>
            <a:ext cx="2932113"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lnSpc>
                <a:spcPct val="90000"/>
              </a:lnSpc>
              <a:spcBef>
                <a:spcPts val="10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1pPr>
            <a:lvl2pPr marR="0" lvl="1"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2pPr>
            <a:lvl3pPr marR="0" lvl="2"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3pPr>
            <a:lvl4pPr marR="0" lvl="3"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4pPr>
            <a:lvl5pPr marR="0" lvl="4"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9pPr>
          </a:lstStyle>
          <a:p>
            <a:endParaRPr/>
          </a:p>
        </p:txBody>
      </p:sp>
      <p:sp>
        <p:nvSpPr>
          <p:cNvPr id="117" name="Google Shape;117;p28"/>
          <p:cNvSpPr txBox="1">
            <a:spLocks noGrp="1"/>
          </p:cNvSpPr>
          <p:nvPr>
            <p:ph type="body" idx="9"/>
          </p:nvPr>
        </p:nvSpPr>
        <p:spPr>
          <a:xfrm>
            <a:off x="7804197" y="4873762"/>
            <a:ext cx="2935997" cy="6591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18" name="Google Shape;1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1"/>
        <p:cNvGrpSpPr/>
        <p:nvPr/>
      </p:nvGrpSpPr>
      <p:grpSpPr>
        <a:xfrm>
          <a:off x="0" y="0"/>
          <a:ext cx="0" cy="0"/>
          <a:chOff x="0" y="0"/>
          <a:chExt cx="0" cy="0"/>
        </a:xfrm>
      </p:grpSpPr>
      <p:sp>
        <p:nvSpPr>
          <p:cNvPr id="122" name="Google Shape;12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9"/>
          <p:cNvSpPr txBox="1">
            <a:spLocks noGrp="1"/>
          </p:cNvSpPr>
          <p:nvPr>
            <p:ph type="body" idx="1"/>
          </p:nvPr>
        </p:nvSpPr>
        <p:spPr>
          <a:xfrm rot="5400000">
            <a:off x="4061231" y="-1115606"/>
            <a:ext cx="4351338" cy="10233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4" name="Google Shape;12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0" name="Google Shape;13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1120000" y="1825625"/>
            <a:ext cx="10233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ctrTitle"/>
          </p:nvPr>
        </p:nvSpPr>
        <p:spPr>
          <a:xfrm>
            <a:off x="854532" y="4464028"/>
            <a:ext cx="9144000" cy="164149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E2E2E2"/>
              </a:buClr>
              <a:buSzPts val="9600"/>
              <a:buFont typeface="Corbel"/>
              <a:buNone/>
              <a:defRPr sz="9600" b="0">
                <a:solidFill>
                  <a:srgbClr val="E2E2E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subTitle" idx="1"/>
          </p:nvPr>
        </p:nvSpPr>
        <p:spPr>
          <a:xfrm>
            <a:off x="854532" y="3693674"/>
            <a:ext cx="9144000" cy="754025"/>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lt2"/>
              </a:buClr>
              <a:buSzPts val="3200"/>
              <a:buNone/>
              <a:defRPr sz="3200" b="0">
                <a:solidFill>
                  <a:schemeClr val="lt2"/>
                </a:solidFill>
                <a:latin typeface="Corbel"/>
                <a:ea typeface="Corbel"/>
                <a:cs typeface="Corbel"/>
                <a:sym typeface="Corbel"/>
              </a:defRPr>
            </a:lvl1pPr>
            <a:lvl2pPr lvl="1" algn="ctr">
              <a:lnSpc>
                <a:spcPct val="90000"/>
              </a:lnSpc>
              <a:spcBef>
                <a:spcPts val="500"/>
              </a:spcBef>
              <a:spcAft>
                <a:spcPts val="0"/>
              </a:spcAft>
              <a:buClr>
                <a:srgbClr val="EDEDED"/>
              </a:buClr>
              <a:buSzPts val="2000"/>
              <a:buNone/>
              <a:defRPr sz="2000"/>
            </a:lvl2pPr>
            <a:lvl3pPr lvl="2" algn="ctr">
              <a:lnSpc>
                <a:spcPct val="90000"/>
              </a:lnSpc>
              <a:spcBef>
                <a:spcPts val="500"/>
              </a:spcBef>
              <a:spcAft>
                <a:spcPts val="0"/>
              </a:spcAft>
              <a:buClr>
                <a:srgbClr val="EDEDED"/>
              </a:buClr>
              <a:buSzPts val="1800"/>
              <a:buNone/>
              <a:defRPr sz="1800"/>
            </a:lvl3pPr>
            <a:lvl4pPr lvl="3" algn="ctr">
              <a:lnSpc>
                <a:spcPct val="90000"/>
              </a:lnSpc>
              <a:spcBef>
                <a:spcPts val="500"/>
              </a:spcBef>
              <a:spcAft>
                <a:spcPts val="0"/>
              </a:spcAft>
              <a:buClr>
                <a:srgbClr val="EDEDED"/>
              </a:buClr>
              <a:buSzPts val="1600"/>
              <a:buNone/>
              <a:defRPr sz="1600"/>
            </a:lvl4pPr>
            <a:lvl5pPr lvl="4" algn="ctr">
              <a:lnSpc>
                <a:spcPct val="90000"/>
              </a:lnSpc>
              <a:spcBef>
                <a:spcPts val="500"/>
              </a:spcBef>
              <a:spcAft>
                <a:spcPts val="0"/>
              </a:spcAft>
              <a:buClr>
                <a:srgbClr val="EDEDED"/>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1120000" y="1825625"/>
            <a:ext cx="502521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2" name="Google Shape;32;p17"/>
          <p:cNvSpPr txBox="1">
            <a:spLocks noGrp="1"/>
          </p:cNvSpPr>
          <p:nvPr>
            <p:ph type="body" idx="2"/>
          </p:nvPr>
        </p:nvSpPr>
        <p:spPr>
          <a:xfrm>
            <a:off x="6319840" y="1825625"/>
            <a:ext cx="503396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1120000" y="1681163"/>
            <a:ext cx="502521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9" name="Google Shape;39;p18"/>
          <p:cNvSpPr txBox="1">
            <a:spLocks noGrp="1"/>
          </p:cNvSpPr>
          <p:nvPr>
            <p:ph type="body" idx="2"/>
          </p:nvPr>
        </p:nvSpPr>
        <p:spPr>
          <a:xfrm>
            <a:off x="1120000" y="2505075"/>
            <a:ext cx="5025216"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18"/>
          <p:cNvSpPr txBox="1">
            <a:spLocks noGrp="1"/>
          </p:cNvSpPr>
          <p:nvPr>
            <p:ph type="body" idx="3"/>
          </p:nvPr>
        </p:nvSpPr>
        <p:spPr>
          <a:xfrm>
            <a:off x="6319840" y="1681163"/>
            <a:ext cx="503554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18"/>
          <p:cNvSpPr txBox="1">
            <a:spLocks noGrp="1"/>
          </p:cNvSpPr>
          <p:nvPr>
            <p:ph type="body" idx="4"/>
          </p:nvPr>
        </p:nvSpPr>
        <p:spPr>
          <a:xfrm>
            <a:off x="6319840" y="2505075"/>
            <a:ext cx="503554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7" name="Google Shape;57;p21"/>
          <p:cNvSpPr txBox="1">
            <a:spLocks noGrp="1"/>
          </p:cNvSpPr>
          <p:nvPr>
            <p:ph type="body" idx="2"/>
          </p:nvPr>
        </p:nvSpPr>
        <p:spPr>
          <a:xfrm>
            <a:off x="1120000" y="2057400"/>
            <a:ext cx="365202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600"/>
              <a:buNone/>
              <a:defRPr sz="1600">
                <a:solidFill>
                  <a:schemeClr val="lt2"/>
                </a:solidFill>
              </a:defRPr>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EDEDED"/>
              </a:buClr>
              <a:buSzPts val="3200"/>
              <a:buFont typeface="Arial"/>
              <a:buNone/>
              <a:defRPr sz="3200" b="0" i="0" u="none" strike="noStrike" cap="none">
                <a:solidFill>
                  <a:srgbClr val="EDEDED"/>
                </a:solidFill>
                <a:latin typeface="Corbel"/>
                <a:ea typeface="Corbel"/>
                <a:cs typeface="Corbel"/>
                <a:sym typeface="Corbel"/>
              </a:defRPr>
            </a:lvl1pPr>
            <a:lvl2pPr marR="0" lvl="1" algn="l" rtl="0">
              <a:lnSpc>
                <a:spcPct val="90000"/>
              </a:lnSpc>
              <a:spcBef>
                <a:spcPts val="500"/>
              </a:spcBef>
              <a:spcAft>
                <a:spcPts val="0"/>
              </a:spcAft>
              <a:buClr>
                <a:srgbClr val="EDEDED"/>
              </a:buClr>
              <a:buSzPts val="2800"/>
              <a:buFont typeface="Arial"/>
              <a:buNone/>
              <a:defRPr sz="2800" b="0" i="0" u="none" strike="noStrike" cap="none">
                <a:solidFill>
                  <a:srgbClr val="EDEDED"/>
                </a:solidFill>
                <a:latin typeface="Corbel"/>
                <a:ea typeface="Corbel"/>
                <a:cs typeface="Corbel"/>
                <a:sym typeface="Corbel"/>
              </a:defRPr>
            </a:lvl2pPr>
            <a:lvl3pPr marR="0" lvl="2" algn="l" rtl="0">
              <a:lnSpc>
                <a:spcPct val="90000"/>
              </a:lnSpc>
              <a:spcBef>
                <a:spcPts val="50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3pPr>
            <a:lvl4pPr marR="0" lvl="3" algn="l" rtl="0">
              <a:lnSpc>
                <a:spcPct val="90000"/>
              </a:lnSpc>
              <a:spcBef>
                <a:spcPts val="500"/>
              </a:spcBef>
              <a:spcAft>
                <a:spcPts val="0"/>
              </a:spcAft>
              <a:buClr>
                <a:srgbClr val="EDEDED"/>
              </a:buClr>
              <a:buSzPts val="2000"/>
              <a:buFont typeface="Arial"/>
              <a:buNone/>
              <a:defRPr sz="2000" b="0" i="0" u="none" strike="noStrike" cap="none">
                <a:solidFill>
                  <a:srgbClr val="EDEDED"/>
                </a:solidFill>
                <a:latin typeface="Corbel"/>
                <a:ea typeface="Corbel"/>
                <a:cs typeface="Corbel"/>
                <a:sym typeface="Corbel"/>
              </a:defRPr>
            </a:lvl4pPr>
            <a:lvl5pPr marR="0" lvl="4" algn="l" rtl="0">
              <a:lnSpc>
                <a:spcPct val="90000"/>
              </a:lnSpc>
              <a:spcBef>
                <a:spcPts val="500"/>
              </a:spcBef>
              <a:spcAft>
                <a:spcPts val="0"/>
              </a:spcAft>
              <a:buClr>
                <a:srgbClr val="EDEDED"/>
              </a:buClr>
              <a:buSzPts val="2000"/>
              <a:buFont typeface="Arial"/>
              <a:buNone/>
              <a:defRPr sz="2000" b="0" i="0" u="none" strike="noStrike" cap="none">
                <a:solidFill>
                  <a:srgbClr val="EDEDED"/>
                </a:solidFill>
                <a:latin typeface="Corbel"/>
                <a:ea typeface="Corbel"/>
                <a:cs typeface="Corbel"/>
                <a:sym typeface="Corbel"/>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9pPr>
          </a:lstStyle>
          <a:p>
            <a:endParaRPr/>
          </a:p>
        </p:txBody>
      </p:sp>
      <p:sp>
        <p:nvSpPr>
          <p:cNvPr id="64" name="Google Shape;64;p22"/>
          <p:cNvSpPr txBox="1">
            <a:spLocks noGrp="1"/>
          </p:cNvSpPr>
          <p:nvPr>
            <p:ph type="body" idx="1"/>
          </p:nvPr>
        </p:nvSpPr>
        <p:spPr>
          <a:xfrm>
            <a:off x="1120000" y="2057400"/>
            <a:ext cx="365202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600"/>
              <a:buNone/>
              <a:defRPr sz="1600">
                <a:solidFill>
                  <a:schemeClr val="lt2"/>
                </a:solidFill>
              </a:defRPr>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EDEDED"/>
              </a:buClr>
              <a:buSzPts val="5400"/>
              <a:buFont typeface="Corbel"/>
              <a:buNone/>
              <a:defRPr sz="5400" b="0" i="0" u="none" strike="noStrike" cap="non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1120000" y="1825625"/>
            <a:ext cx="102338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EDEDED"/>
                </a:solidFill>
                <a:latin typeface="Corbel"/>
                <a:ea typeface="Corbel"/>
                <a:cs typeface="Corbel"/>
                <a:sym typeface="Corbel"/>
              </a:defRPr>
            </a:lvl1pPr>
            <a:lvl2pPr marL="0" marR="0" lvl="1" indent="0" algn="r" rtl="0">
              <a:spcBef>
                <a:spcPts val="0"/>
              </a:spcBef>
              <a:buNone/>
              <a:defRPr sz="1200" b="0" i="0" u="none" strike="noStrike" cap="none">
                <a:solidFill>
                  <a:srgbClr val="EDEDED"/>
                </a:solidFill>
                <a:latin typeface="Corbel"/>
                <a:ea typeface="Corbel"/>
                <a:cs typeface="Corbel"/>
                <a:sym typeface="Corbel"/>
              </a:defRPr>
            </a:lvl2pPr>
            <a:lvl3pPr marL="0" marR="0" lvl="2" indent="0" algn="r" rtl="0">
              <a:spcBef>
                <a:spcPts val="0"/>
              </a:spcBef>
              <a:buNone/>
              <a:defRPr sz="1200" b="0" i="0" u="none" strike="noStrike" cap="none">
                <a:solidFill>
                  <a:srgbClr val="EDEDED"/>
                </a:solidFill>
                <a:latin typeface="Corbel"/>
                <a:ea typeface="Corbel"/>
                <a:cs typeface="Corbel"/>
                <a:sym typeface="Corbel"/>
              </a:defRPr>
            </a:lvl3pPr>
            <a:lvl4pPr marL="0" marR="0" lvl="3" indent="0" algn="r" rtl="0">
              <a:spcBef>
                <a:spcPts val="0"/>
              </a:spcBef>
              <a:buNone/>
              <a:defRPr sz="1200" b="0" i="0" u="none" strike="noStrike" cap="none">
                <a:solidFill>
                  <a:srgbClr val="EDEDED"/>
                </a:solidFill>
                <a:latin typeface="Corbel"/>
                <a:ea typeface="Corbel"/>
                <a:cs typeface="Corbel"/>
                <a:sym typeface="Corbel"/>
              </a:defRPr>
            </a:lvl4pPr>
            <a:lvl5pPr marL="0" marR="0" lvl="4" indent="0" algn="r" rtl="0">
              <a:spcBef>
                <a:spcPts val="0"/>
              </a:spcBef>
              <a:buNone/>
              <a:defRPr sz="1200" b="0" i="0" u="none" strike="noStrike" cap="none">
                <a:solidFill>
                  <a:srgbClr val="EDEDED"/>
                </a:solidFill>
                <a:latin typeface="Corbel"/>
                <a:ea typeface="Corbel"/>
                <a:cs typeface="Corbel"/>
                <a:sym typeface="Corbel"/>
              </a:defRPr>
            </a:lvl5pPr>
            <a:lvl6pPr marL="0" marR="0" lvl="5" indent="0" algn="r" rtl="0">
              <a:spcBef>
                <a:spcPts val="0"/>
              </a:spcBef>
              <a:buNone/>
              <a:defRPr sz="1200" b="0" i="0" u="none" strike="noStrike" cap="none">
                <a:solidFill>
                  <a:srgbClr val="EDEDED"/>
                </a:solidFill>
                <a:latin typeface="Corbel"/>
                <a:ea typeface="Corbel"/>
                <a:cs typeface="Corbel"/>
                <a:sym typeface="Corbel"/>
              </a:defRPr>
            </a:lvl6pPr>
            <a:lvl7pPr marL="0" marR="0" lvl="6" indent="0" algn="r" rtl="0">
              <a:spcBef>
                <a:spcPts val="0"/>
              </a:spcBef>
              <a:buNone/>
              <a:defRPr sz="1200" b="0" i="0" u="none" strike="noStrike" cap="none">
                <a:solidFill>
                  <a:srgbClr val="EDEDED"/>
                </a:solidFill>
                <a:latin typeface="Corbel"/>
                <a:ea typeface="Corbel"/>
                <a:cs typeface="Corbel"/>
                <a:sym typeface="Corbel"/>
              </a:defRPr>
            </a:lvl7pPr>
            <a:lvl8pPr marL="0" marR="0" lvl="7" indent="0" algn="r" rtl="0">
              <a:spcBef>
                <a:spcPts val="0"/>
              </a:spcBef>
              <a:buNone/>
              <a:defRPr sz="1200" b="0" i="0" u="none" strike="noStrike" cap="none">
                <a:solidFill>
                  <a:srgbClr val="EDEDED"/>
                </a:solidFill>
                <a:latin typeface="Corbel"/>
                <a:ea typeface="Corbel"/>
                <a:cs typeface="Corbel"/>
                <a:sym typeface="Corbel"/>
              </a:defRPr>
            </a:lvl8pPr>
            <a:lvl9pPr marL="0" marR="0" lvl="8" indent="0" algn="r" rtl="0">
              <a:spcBef>
                <a:spcPts val="0"/>
              </a:spcBef>
              <a:buNone/>
              <a:defRPr sz="12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ajasae.net/cdsweb/gen/DownloadDocument.aspx?DocumentID=a63dc4c6-5dc3-4d36-a44a-50ae30c00a3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shcarsbuyer.com/suspension-repair-cos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autoservicecosts.com/brake-pad-replacement-cos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
          <p:cNvSpPr txBox="1">
            <a:spLocks noGrp="1"/>
          </p:cNvSpPr>
          <p:nvPr>
            <p:ph type="ctrTitle"/>
          </p:nvPr>
        </p:nvSpPr>
        <p:spPr>
          <a:xfrm>
            <a:off x="-1514717" y="2376911"/>
            <a:ext cx="9144000" cy="1641600"/>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rgbClr val="E2E2E2"/>
              </a:buClr>
              <a:buSzPts val="9600"/>
              <a:buFont typeface="Times New Roman"/>
              <a:buNone/>
            </a:pPr>
            <a:r>
              <a:rPr lang="en-US">
                <a:latin typeface="Times New Roman"/>
                <a:ea typeface="Times New Roman"/>
                <a:cs typeface="Times New Roman"/>
                <a:sym typeface="Times New Roman"/>
              </a:rPr>
              <a:t>SAE Baja </a:t>
            </a:r>
            <a:endParaRPr>
              <a:latin typeface="Times New Roman"/>
              <a:ea typeface="Times New Roman"/>
              <a:cs typeface="Times New Roman"/>
              <a:sym typeface="Times New Roman"/>
            </a:endParaRPr>
          </a:p>
          <a:p>
            <a:pPr marL="0" lvl="0" indent="0" algn="r" rtl="0">
              <a:lnSpc>
                <a:spcPct val="90000"/>
              </a:lnSpc>
              <a:spcBef>
                <a:spcPts val="0"/>
              </a:spcBef>
              <a:spcAft>
                <a:spcPts val="0"/>
              </a:spcAft>
              <a:buClr>
                <a:srgbClr val="E2E2E2"/>
              </a:buClr>
              <a:buSzPts val="9600"/>
              <a:buFont typeface="Times New Roman"/>
              <a:buNone/>
            </a:pPr>
            <a:r>
              <a:rPr lang="en-US" sz="5300">
                <a:latin typeface="Times New Roman"/>
                <a:ea typeface="Times New Roman"/>
                <a:cs typeface="Times New Roman"/>
                <a:sym typeface="Times New Roman"/>
              </a:rPr>
              <a:t>Spring 2021</a:t>
            </a:r>
            <a:endParaRPr sz="5300"/>
          </a:p>
        </p:txBody>
      </p:sp>
      <p:sp>
        <p:nvSpPr>
          <p:cNvPr id="138" name="Google Shape;138;p1"/>
          <p:cNvSpPr txBox="1">
            <a:spLocks noGrp="1"/>
          </p:cNvSpPr>
          <p:nvPr>
            <p:ph type="subTitle" idx="1"/>
          </p:nvPr>
        </p:nvSpPr>
        <p:spPr>
          <a:xfrm>
            <a:off x="-3271651" y="1329675"/>
            <a:ext cx="9144000" cy="7539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2"/>
              </a:buClr>
              <a:buSzPts val="4400"/>
              <a:buNone/>
            </a:pPr>
            <a:r>
              <a:rPr lang="en-US" sz="4400">
                <a:latin typeface="Times New Roman"/>
                <a:ea typeface="Times New Roman"/>
                <a:cs typeface="Times New Roman"/>
                <a:sym typeface="Times New Roman"/>
              </a:rPr>
              <a:t>Preliminary Presentation</a:t>
            </a:r>
            <a:endParaRPr/>
          </a:p>
        </p:txBody>
      </p:sp>
      <p:sp>
        <p:nvSpPr>
          <p:cNvPr id="139" name="Google Shape;139;p1"/>
          <p:cNvSpPr txBox="1"/>
          <p:nvPr/>
        </p:nvSpPr>
        <p:spPr>
          <a:xfrm>
            <a:off x="7629275" y="4118700"/>
            <a:ext cx="2914800" cy="2539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800" dirty="0">
                <a:solidFill>
                  <a:srgbClr val="FFFFFF"/>
                </a:solidFill>
                <a:latin typeface="Corbel"/>
                <a:ea typeface="Corbel"/>
                <a:cs typeface="Corbel"/>
                <a:sym typeface="Corbel"/>
              </a:rPr>
              <a:t>Team members:</a:t>
            </a:r>
            <a:endParaRPr sz="1800" dirty="0">
              <a:solidFill>
                <a:srgbClr val="FFFFFF"/>
              </a:solidFill>
              <a:latin typeface="Corbel"/>
              <a:ea typeface="Corbel"/>
              <a:cs typeface="Corbel"/>
              <a:sym typeface="Corbel"/>
            </a:endParaRPr>
          </a:p>
          <a:p>
            <a:pPr marL="457200" lvl="0" indent="0" algn="l" rtl="0">
              <a:lnSpc>
                <a:spcPct val="150000"/>
              </a:lnSpc>
              <a:spcBef>
                <a:spcPts val="0"/>
              </a:spcBef>
              <a:spcAft>
                <a:spcPts val="0"/>
              </a:spcAft>
              <a:buNone/>
            </a:pPr>
            <a:r>
              <a:rPr lang="en-US" sz="1800" dirty="0">
                <a:solidFill>
                  <a:srgbClr val="FFFFFF"/>
                </a:solidFill>
                <a:latin typeface="Corbel"/>
                <a:ea typeface="Corbel"/>
                <a:cs typeface="Corbel"/>
                <a:sym typeface="Corbel"/>
              </a:rPr>
              <a:t>Omer </a:t>
            </a:r>
            <a:r>
              <a:rPr lang="en-US" sz="1800" dirty="0" err="1">
                <a:solidFill>
                  <a:srgbClr val="FFFFFF"/>
                </a:solidFill>
                <a:latin typeface="Corbel"/>
                <a:ea typeface="Corbel"/>
                <a:cs typeface="Corbel"/>
                <a:sym typeface="Corbel"/>
              </a:rPr>
              <a:t>Alamoudi</a:t>
            </a:r>
            <a:r>
              <a:rPr lang="en-US" sz="1800" dirty="0">
                <a:solidFill>
                  <a:srgbClr val="FFFFFF"/>
                </a:solidFill>
                <a:latin typeface="Corbel"/>
                <a:ea typeface="Corbel"/>
                <a:cs typeface="Corbel"/>
                <a:sym typeface="Corbel"/>
              </a:rPr>
              <a:t>,</a:t>
            </a:r>
            <a:endParaRPr sz="1800" dirty="0">
              <a:solidFill>
                <a:srgbClr val="FFFFFF"/>
              </a:solidFill>
              <a:latin typeface="Corbel"/>
              <a:ea typeface="Corbel"/>
              <a:cs typeface="Corbel"/>
              <a:sym typeface="Corbel"/>
            </a:endParaRPr>
          </a:p>
          <a:p>
            <a:pPr marL="0" lvl="0" indent="457200" algn="l" rtl="0">
              <a:lnSpc>
                <a:spcPct val="150000"/>
              </a:lnSpc>
              <a:spcBef>
                <a:spcPts val="0"/>
              </a:spcBef>
              <a:spcAft>
                <a:spcPts val="0"/>
              </a:spcAft>
              <a:buNone/>
            </a:pPr>
            <a:r>
              <a:rPr lang="en-US" sz="1800" dirty="0">
                <a:solidFill>
                  <a:srgbClr val="FFFFFF"/>
                </a:solidFill>
                <a:latin typeface="Corbel"/>
                <a:ea typeface="Corbel"/>
                <a:cs typeface="Corbel"/>
                <a:sym typeface="Corbel"/>
              </a:rPr>
              <a:t>Rashid </a:t>
            </a:r>
            <a:r>
              <a:rPr lang="en-US" sz="1800" dirty="0" err="1">
                <a:solidFill>
                  <a:srgbClr val="FFFFFF"/>
                </a:solidFill>
                <a:latin typeface="Corbel"/>
                <a:ea typeface="Corbel"/>
                <a:cs typeface="Corbel"/>
                <a:sym typeface="Corbel"/>
              </a:rPr>
              <a:t>Algelmod</a:t>
            </a:r>
            <a:endParaRPr sz="1800" dirty="0">
              <a:solidFill>
                <a:srgbClr val="FFFFFF"/>
              </a:solidFill>
              <a:latin typeface="Corbel"/>
              <a:ea typeface="Corbel"/>
              <a:cs typeface="Corbel"/>
              <a:sym typeface="Corbel"/>
            </a:endParaRPr>
          </a:p>
          <a:p>
            <a:pPr marL="0" lvl="0" indent="457200" algn="l" rtl="0">
              <a:lnSpc>
                <a:spcPct val="150000"/>
              </a:lnSpc>
              <a:spcBef>
                <a:spcPts val="0"/>
              </a:spcBef>
              <a:spcAft>
                <a:spcPts val="0"/>
              </a:spcAft>
              <a:buNone/>
            </a:pPr>
            <a:r>
              <a:rPr lang="en-US" sz="1800" dirty="0" err="1">
                <a:solidFill>
                  <a:srgbClr val="FFFFFF"/>
                </a:solidFill>
                <a:latin typeface="Corbel"/>
                <a:ea typeface="Corbel"/>
                <a:cs typeface="Corbel"/>
                <a:sym typeface="Corbel"/>
              </a:rPr>
              <a:t>Musaed</a:t>
            </a:r>
            <a:r>
              <a:rPr lang="en-US" sz="1800" dirty="0">
                <a:solidFill>
                  <a:srgbClr val="FFFFFF"/>
                </a:solidFill>
                <a:latin typeface="Corbel"/>
                <a:ea typeface="Corbel"/>
                <a:cs typeface="Corbel"/>
                <a:sym typeface="Corbel"/>
              </a:rPr>
              <a:t> </a:t>
            </a:r>
            <a:r>
              <a:rPr lang="en-US" sz="1800" dirty="0" err="1">
                <a:solidFill>
                  <a:srgbClr val="FFFFFF"/>
                </a:solidFill>
                <a:latin typeface="Corbel"/>
                <a:ea typeface="Corbel"/>
                <a:cs typeface="Corbel"/>
                <a:sym typeface="Corbel"/>
              </a:rPr>
              <a:t>Fraidoun</a:t>
            </a:r>
            <a:endParaRPr sz="1800" dirty="0">
              <a:solidFill>
                <a:srgbClr val="FFFFFF"/>
              </a:solidFill>
              <a:latin typeface="Corbel"/>
              <a:ea typeface="Corbel"/>
              <a:cs typeface="Corbel"/>
              <a:sym typeface="Corbel"/>
            </a:endParaRPr>
          </a:p>
          <a:p>
            <a:pPr marL="0" lvl="0" indent="457200" algn="l" rtl="0">
              <a:lnSpc>
                <a:spcPct val="150000"/>
              </a:lnSpc>
              <a:spcBef>
                <a:spcPts val="0"/>
              </a:spcBef>
              <a:spcAft>
                <a:spcPts val="0"/>
              </a:spcAft>
              <a:buNone/>
            </a:pPr>
            <a:r>
              <a:rPr lang="en-US" sz="1800" dirty="0">
                <a:solidFill>
                  <a:srgbClr val="FFFFFF"/>
                </a:solidFill>
                <a:latin typeface="Corbel"/>
                <a:ea typeface="Corbel"/>
                <a:cs typeface="Corbel"/>
                <a:sym typeface="Corbel"/>
              </a:rPr>
              <a:t>Salem </a:t>
            </a:r>
            <a:r>
              <a:rPr lang="en-US" sz="1800" dirty="0" err="1">
                <a:solidFill>
                  <a:srgbClr val="FFFFFF"/>
                </a:solidFill>
                <a:latin typeface="Corbel"/>
                <a:ea typeface="Corbel"/>
                <a:cs typeface="Corbel"/>
                <a:sym typeface="Corbel"/>
              </a:rPr>
              <a:t>Almarri</a:t>
            </a:r>
            <a:endParaRPr sz="1800" dirty="0">
              <a:solidFill>
                <a:srgbClr val="FFFFFF"/>
              </a:solidFill>
              <a:latin typeface="Corbel"/>
              <a:ea typeface="Corbel"/>
              <a:cs typeface="Corbel"/>
              <a:sym typeface="Corbel"/>
            </a:endParaRPr>
          </a:p>
          <a:p>
            <a:pPr marL="0" lvl="0" indent="457200" algn="l" rtl="0">
              <a:lnSpc>
                <a:spcPct val="150000"/>
              </a:lnSpc>
              <a:spcBef>
                <a:spcPts val="0"/>
              </a:spcBef>
              <a:spcAft>
                <a:spcPts val="0"/>
              </a:spcAft>
              <a:buNone/>
            </a:pPr>
            <a:r>
              <a:rPr lang="en-US" sz="1800" dirty="0">
                <a:solidFill>
                  <a:srgbClr val="FFFFFF"/>
                </a:solidFill>
                <a:latin typeface="Corbel"/>
                <a:ea typeface="Corbel"/>
                <a:cs typeface="Corbel"/>
                <a:sym typeface="Corbel"/>
              </a:rPr>
              <a:t>Chujian Wang</a:t>
            </a:r>
            <a:endParaRPr sz="1800" dirty="0">
              <a:solidFill>
                <a:srgbClr val="FFFFFF"/>
              </a:solidFill>
              <a:latin typeface="Corbel"/>
              <a:ea typeface="Corbel"/>
              <a:cs typeface="Corbel"/>
              <a:sym typeface="Corbel"/>
            </a:endParaRPr>
          </a:p>
        </p:txBody>
      </p:sp>
      <p:sp>
        <p:nvSpPr>
          <p:cNvPr id="140" name="Google Shape;140;p1"/>
          <p:cNvSpPr txBox="1"/>
          <p:nvPr/>
        </p:nvSpPr>
        <p:spPr>
          <a:xfrm>
            <a:off x="10003800" y="4118700"/>
            <a:ext cx="2235300" cy="8772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None/>
            </a:pPr>
            <a:r>
              <a:rPr lang="en-US" sz="1800">
                <a:solidFill>
                  <a:srgbClr val="FFFFFF"/>
                </a:solidFill>
                <a:latin typeface="Corbel"/>
                <a:ea typeface="Corbel"/>
                <a:cs typeface="Corbel"/>
                <a:sym typeface="Corbel"/>
              </a:rPr>
              <a:t>Client: </a:t>
            </a:r>
            <a:endParaRPr sz="1800">
              <a:solidFill>
                <a:srgbClr val="FFFFFF"/>
              </a:solidFill>
              <a:latin typeface="Corbel"/>
              <a:ea typeface="Corbel"/>
              <a:cs typeface="Corbel"/>
              <a:sym typeface="Corbel"/>
            </a:endParaRPr>
          </a:p>
          <a:p>
            <a:pPr marL="0" marR="0" lvl="0" indent="457200" algn="l" rtl="0">
              <a:lnSpc>
                <a:spcPct val="150000"/>
              </a:lnSpc>
              <a:spcBef>
                <a:spcPts val="0"/>
              </a:spcBef>
              <a:spcAft>
                <a:spcPts val="0"/>
              </a:spcAft>
              <a:buNone/>
            </a:pPr>
            <a:r>
              <a:rPr lang="en-US" sz="1800">
                <a:solidFill>
                  <a:srgbClr val="FFFFFF"/>
                </a:solidFill>
                <a:latin typeface="Corbel"/>
                <a:ea typeface="Corbel"/>
                <a:cs typeface="Corbel"/>
                <a:sym typeface="Corbel"/>
              </a:rPr>
              <a:t>David M. Will</a:t>
            </a:r>
            <a:r>
              <a:rPr lang="en-US">
                <a:solidFill>
                  <a:srgbClr val="FFFFFF"/>
                </a:solidFill>
                <a:latin typeface="Corbel"/>
                <a:ea typeface="Corbel"/>
                <a:cs typeface="Corbel"/>
                <a:sym typeface="Corbel"/>
              </a:rPr>
              <a:t>y</a:t>
            </a:r>
            <a:endParaRPr>
              <a:solidFill>
                <a:srgbClr val="FFFFFF"/>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b9b715a0fa_0_14"/>
          <p:cNvSpPr txBox="1">
            <a:spLocks noGrp="1"/>
          </p:cNvSpPr>
          <p:nvPr>
            <p:ph type="title"/>
          </p:nvPr>
        </p:nvSpPr>
        <p:spPr>
          <a:xfrm>
            <a:off x="0" y="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EDEDED"/>
              </a:buClr>
              <a:buSzPts val="2800"/>
              <a:buFont typeface="Times New Roman"/>
              <a:buNone/>
            </a:pPr>
            <a:r>
              <a:rPr lang="en-US" sz="3400">
                <a:latin typeface="Times New Roman"/>
                <a:ea typeface="Times New Roman"/>
                <a:cs typeface="Times New Roman"/>
                <a:sym typeface="Times New Roman"/>
              </a:rPr>
              <a:t>Literature Review of Dashboard:</a:t>
            </a:r>
            <a:endParaRPr/>
          </a:p>
        </p:txBody>
      </p:sp>
      <p:sp>
        <p:nvSpPr>
          <p:cNvPr id="200" name="Google Shape;200;gb9b715a0fa_0_14"/>
          <p:cNvSpPr txBox="1">
            <a:spLocks noGrp="1"/>
          </p:cNvSpPr>
          <p:nvPr>
            <p:ph type="body" idx="1"/>
          </p:nvPr>
        </p:nvSpPr>
        <p:spPr>
          <a:xfrm>
            <a:off x="1120000" y="1825625"/>
            <a:ext cx="10233900" cy="4351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Font typeface="Times New Roman"/>
              <a:buChar char="•"/>
            </a:pPr>
            <a:r>
              <a:rPr lang="en-US">
                <a:latin typeface="Times New Roman"/>
                <a:ea typeface="Times New Roman"/>
                <a:cs typeface="Times New Roman"/>
                <a:sym typeface="Times New Roman"/>
              </a:rPr>
              <a:t>Design of an SAE Baja Racing Off-Road Vehicle Powertrain (2015), Eric T. Payne.[22] </a:t>
            </a:r>
            <a:r>
              <a:rPr lang="en-US" sz="2400">
                <a:latin typeface="Times New Roman"/>
                <a:ea typeface="Times New Roman"/>
                <a:cs typeface="Times New Roman"/>
                <a:sym typeface="Times New Roman"/>
              </a:rPr>
              <a:t>(Chujian)</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US">
                <a:latin typeface="Times New Roman"/>
                <a:ea typeface="Times New Roman"/>
                <a:cs typeface="Times New Roman"/>
                <a:sym typeface="Times New Roman"/>
              </a:rPr>
              <a:t>Murata Power Solutions, 2000 RPM Tachometer. </a:t>
            </a:r>
            <a:r>
              <a:rPr lang="en-US" sz="2400">
                <a:latin typeface="Times New Roman"/>
                <a:ea typeface="Times New Roman"/>
                <a:cs typeface="Times New Roman"/>
                <a:sym typeface="Times New Roman"/>
              </a:rPr>
              <a:t>(Chujian)</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US">
                <a:latin typeface="Times New Roman"/>
                <a:ea typeface="Times New Roman"/>
                <a:cs typeface="Times New Roman"/>
                <a:sym typeface="Times New Roman"/>
              </a:rPr>
              <a:t>Baja build part 44. (Additional) Telemetry RPM sensor，BajaGeekEric. </a:t>
            </a:r>
            <a:r>
              <a:rPr lang="en-US" sz="2400">
                <a:latin typeface="Times New Roman"/>
                <a:ea typeface="Times New Roman"/>
                <a:cs typeface="Times New Roman"/>
                <a:sym typeface="Times New Roman"/>
              </a:rPr>
              <a:t>(Chujian)</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US">
                <a:latin typeface="Times New Roman"/>
                <a:ea typeface="Times New Roman"/>
                <a:cs typeface="Times New Roman"/>
                <a:sym typeface="Times New Roman"/>
              </a:rPr>
              <a:t>Modeling and Tuning of CVT Systems for SAE® Baja Vehicles (2020), Sean Sebastian Skinner.[21] </a:t>
            </a:r>
            <a:r>
              <a:rPr lang="en-US" sz="2400">
                <a:latin typeface="Times New Roman"/>
                <a:ea typeface="Times New Roman"/>
                <a:cs typeface="Times New Roman"/>
                <a:sym typeface="Times New Roman"/>
              </a:rPr>
              <a:t>(Chujian)</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US">
                <a:latin typeface="Times New Roman"/>
                <a:ea typeface="Times New Roman"/>
                <a:cs typeface="Times New Roman"/>
                <a:sym typeface="Times New Roman"/>
              </a:rPr>
              <a:t>Design and Optimization of a Baja SAE Vehicle (2015), Allan Burgess ，Matthew Cote，Eric Crevoiserat and Jorge Martinez. [20] </a:t>
            </a:r>
            <a:r>
              <a:rPr lang="en-US" sz="2400">
                <a:latin typeface="Times New Roman"/>
                <a:ea typeface="Times New Roman"/>
                <a:cs typeface="Times New Roman"/>
                <a:sym typeface="Times New Roman"/>
              </a:rPr>
              <a:t>(Chujian)</a:t>
            </a:r>
            <a:endParaRPr b="1">
              <a:latin typeface="Times New Roman"/>
              <a:ea typeface="Times New Roman"/>
              <a:cs typeface="Times New Roman"/>
              <a:sym typeface="Times New Roman"/>
            </a:endParaRPr>
          </a:p>
        </p:txBody>
      </p:sp>
      <p:sp>
        <p:nvSpPr>
          <p:cNvPr id="2" name="頁尾版面配置區 1">
            <a:extLst>
              <a:ext uri="{FF2B5EF4-FFF2-40B4-BE49-F238E27FC236}">
                <a16:creationId xmlns:a16="http://schemas.microsoft.com/office/drawing/2014/main" id="{87DA57A5-A8F7-4DCB-AB99-EF9615AAE376}"/>
              </a:ext>
            </a:extLst>
          </p:cNvPr>
          <p:cNvSpPr>
            <a:spLocks noGrp="1"/>
          </p:cNvSpPr>
          <p:nvPr>
            <p:ph type="ftr" idx="11"/>
          </p:nvPr>
        </p:nvSpPr>
        <p:spPr/>
        <p:txBody>
          <a:bodyPr/>
          <a:lstStyle/>
          <a:p>
            <a:r>
              <a:rPr lang="en-US" altLang="zh-CN"/>
              <a:t>Chujian Wang</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txBox="1">
            <a:spLocks noGrp="1"/>
          </p:cNvSpPr>
          <p:nvPr>
            <p:ph type="title"/>
          </p:nvPr>
        </p:nvSpPr>
        <p:spPr>
          <a:xfrm>
            <a:off x="47150" y="-2480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EDED"/>
              </a:buClr>
              <a:buSzPts val="2800"/>
              <a:buFont typeface="Times New Roman"/>
              <a:buNone/>
            </a:pPr>
            <a:r>
              <a:rPr lang="en-US" sz="3400">
                <a:latin typeface="Times New Roman"/>
                <a:ea typeface="Times New Roman"/>
                <a:cs typeface="Times New Roman"/>
                <a:sym typeface="Times New Roman"/>
              </a:rPr>
              <a:t>Customer and Engineering Requirements: </a:t>
            </a:r>
            <a:endParaRPr sz="3400"/>
          </a:p>
        </p:txBody>
      </p:sp>
      <p:pic>
        <p:nvPicPr>
          <p:cNvPr id="206" name="Google Shape;206;p8"/>
          <p:cNvPicPr preferRelativeResize="0"/>
          <p:nvPr/>
        </p:nvPicPr>
        <p:blipFill>
          <a:blip r:embed="rId3">
            <a:alphaModFix/>
          </a:blip>
          <a:stretch>
            <a:fillRect/>
          </a:stretch>
        </p:blipFill>
        <p:spPr>
          <a:xfrm>
            <a:off x="1414225" y="750401"/>
            <a:ext cx="8551811" cy="5605950"/>
          </a:xfrm>
          <a:prstGeom prst="rect">
            <a:avLst/>
          </a:prstGeom>
          <a:noFill/>
          <a:ln>
            <a:noFill/>
          </a:ln>
        </p:spPr>
      </p:pic>
      <p:sp>
        <p:nvSpPr>
          <p:cNvPr id="2" name="頁尾版面配置區 1">
            <a:extLst>
              <a:ext uri="{FF2B5EF4-FFF2-40B4-BE49-F238E27FC236}">
                <a16:creationId xmlns:a16="http://schemas.microsoft.com/office/drawing/2014/main" id="{4F0C2F88-BE0F-4ECE-8C99-917D08DC1B00}"/>
              </a:ext>
            </a:extLst>
          </p:cNvPr>
          <p:cNvSpPr>
            <a:spLocks noGrp="1"/>
          </p:cNvSpPr>
          <p:nvPr>
            <p:ph type="ftr" idx="11"/>
          </p:nvPr>
        </p:nvSpPr>
        <p:spPr/>
        <p:txBody>
          <a:bodyPr/>
          <a:lstStyle/>
          <a:p>
            <a:r>
              <a:rPr lang="en-US" altLang="zh-CN" dirty="0"/>
              <a:t>Omer </a:t>
            </a:r>
            <a:r>
              <a:rPr lang="en-US" altLang="zh-CN" dirty="0" err="1"/>
              <a:t>Alamoudi</a:t>
            </a:r>
            <a:r>
              <a:rPr lang="en-US" altLang="zh-CN" dirty="0"/>
              <a:t>, Chujian Wang</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7"/>
          <p:cNvSpPr txBox="1">
            <a:spLocks noGrp="1"/>
          </p:cNvSpPr>
          <p:nvPr>
            <p:ph type="title"/>
          </p:nvPr>
        </p:nvSpPr>
        <p:spPr>
          <a:xfrm>
            <a:off x="0" y="-156612"/>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EDED"/>
              </a:buClr>
              <a:buSzPts val="3200"/>
              <a:buFont typeface="Times New Roman"/>
              <a:buNone/>
            </a:pPr>
            <a:r>
              <a:rPr lang="en-US" sz="3400">
                <a:latin typeface="Times New Roman"/>
                <a:ea typeface="Times New Roman"/>
                <a:cs typeface="Times New Roman"/>
                <a:sym typeface="Times New Roman"/>
              </a:rPr>
              <a:t>Schedule</a:t>
            </a:r>
            <a:r>
              <a:rPr lang="en-US" sz="3200">
                <a:latin typeface="Times New Roman"/>
                <a:ea typeface="Times New Roman"/>
                <a:cs typeface="Times New Roman"/>
                <a:sym typeface="Times New Roman"/>
              </a:rPr>
              <a:t>: </a:t>
            </a:r>
            <a:endParaRPr/>
          </a:p>
        </p:txBody>
      </p:sp>
      <p:pic>
        <p:nvPicPr>
          <p:cNvPr id="212" name="Google Shape;212;p7"/>
          <p:cNvPicPr preferRelativeResize="0"/>
          <p:nvPr/>
        </p:nvPicPr>
        <p:blipFill>
          <a:blip r:embed="rId3">
            <a:alphaModFix/>
          </a:blip>
          <a:stretch>
            <a:fillRect/>
          </a:stretch>
        </p:blipFill>
        <p:spPr>
          <a:xfrm>
            <a:off x="152400" y="1321488"/>
            <a:ext cx="11887204" cy="4327039"/>
          </a:xfrm>
          <a:prstGeom prst="rect">
            <a:avLst/>
          </a:prstGeom>
          <a:noFill/>
          <a:ln>
            <a:noFill/>
          </a:ln>
        </p:spPr>
      </p:pic>
      <p:sp>
        <p:nvSpPr>
          <p:cNvPr id="2" name="頁尾版面配置區 1">
            <a:extLst>
              <a:ext uri="{FF2B5EF4-FFF2-40B4-BE49-F238E27FC236}">
                <a16:creationId xmlns:a16="http://schemas.microsoft.com/office/drawing/2014/main" id="{D7029E49-37DC-49EB-9A43-CB4F5E5AAD98}"/>
              </a:ext>
            </a:extLst>
          </p:cNvPr>
          <p:cNvSpPr>
            <a:spLocks noGrp="1"/>
          </p:cNvSpPr>
          <p:nvPr>
            <p:ph type="ftr" idx="11"/>
          </p:nvPr>
        </p:nvSpPr>
        <p:spPr/>
        <p:txBody>
          <a:bodyPr/>
          <a:lstStyle/>
          <a:p>
            <a:r>
              <a:rPr lang="en-US" altLang="zh-CN"/>
              <a:t>Rashid Algelmod, Musaed Fraidoun, Salem Almarri</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9"/>
          <p:cNvSpPr txBox="1">
            <a:spLocks noGrp="1"/>
          </p:cNvSpPr>
          <p:nvPr>
            <p:ph type="title"/>
          </p:nvPr>
        </p:nvSpPr>
        <p:spPr>
          <a:xfrm>
            <a:off x="7" y="-113850"/>
            <a:ext cx="10422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EDED"/>
              </a:buClr>
              <a:buSzPts val="2800"/>
              <a:buFont typeface="Times New Roman"/>
              <a:buNone/>
            </a:pPr>
            <a:r>
              <a:rPr lang="en-US" sz="3400">
                <a:latin typeface="Times New Roman"/>
                <a:ea typeface="Times New Roman"/>
                <a:cs typeface="Times New Roman"/>
                <a:sym typeface="Times New Roman"/>
              </a:rPr>
              <a:t>Budget:</a:t>
            </a:r>
            <a:endParaRPr sz="3400"/>
          </a:p>
        </p:txBody>
      </p:sp>
      <p:sp>
        <p:nvSpPr>
          <p:cNvPr id="218" name="Google Shape;218;p9"/>
          <p:cNvSpPr txBox="1"/>
          <p:nvPr/>
        </p:nvSpPr>
        <p:spPr>
          <a:xfrm>
            <a:off x="732775" y="1481125"/>
            <a:ext cx="1042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orbel"/>
              <a:ea typeface="Corbel"/>
              <a:cs typeface="Corbel"/>
              <a:sym typeface="Corbel"/>
            </a:endParaRPr>
          </a:p>
        </p:txBody>
      </p:sp>
      <p:sp>
        <p:nvSpPr>
          <p:cNvPr id="219" name="Google Shape;219;p9"/>
          <p:cNvSpPr txBox="1"/>
          <p:nvPr/>
        </p:nvSpPr>
        <p:spPr>
          <a:xfrm>
            <a:off x="1091350" y="1496725"/>
            <a:ext cx="933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rgbClr val="FFFFFF"/>
              </a:solidFill>
              <a:latin typeface="Corbel"/>
              <a:ea typeface="Corbel"/>
              <a:cs typeface="Corbel"/>
              <a:sym typeface="Corbel"/>
            </a:endParaRPr>
          </a:p>
        </p:txBody>
      </p:sp>
      <p:sp>
        <p:nvSpPr>
          <p:cNvPr id="220" name="Google Shape;220;p9"/>
          <p:cNvSpPr txBox="1"/>
          <p:nvPr/>
        </p:nvSpPr>
        <p:spPr>
          <a:xfrm>
            <a:off x="1091350" y="1211850"/>
            <a:ext cx="9479100" cy="664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rgbClr val="FFFFFF"/>
                </a:solidFill>
                <a:latin typeface="Times New Roman"/>
                <a:ea typeface="Times New Roman"/>
                <a:cs typeface="Times New Roman"/>
                <a:sym typeface="Times New Roman"/>
              </a:rPr>
              <a:t>Rough estimate:</a:t>
            </a:r>
            <a:endParaRPr sz="2400" dirty="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sz="2400" dirty="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US" sz="2400" dirty="0">
                <a:solidFill>
                  <a:srgbClr val="FFFFFF"/>
                </a:solidFill>
                <a:latin typeface="Times New Roman"/>
                <a:ea typeface="Times New Roman"/>
                <a:cs typeface="Times New Roman"/>
                <a:sym typeface="Times New Roman"/>
              </a:rPr>
              <a:t>Front Suspension Cost: 5000 $[25]</a:t>
            </a:r>
            <a:endParaRPr sz="2400" dirty="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sz="2400" dirty="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US" sz="2400" dirty="0">
                <a:solidFill>
                  <a:srgbClr val="FFFFFF"/>
                </a:solidFill>
                <a:latin typeface="Times New Roman"/>
                <a:ea typeface="Times New Roman"/>
                <a:cs typeface="Times New Roman"/>
                <a:sym typeface="Times New Roman"/>
              </a:rPr>
              <a:t>Brakes: 1000$ [26]</a:t>
            </a:r>
            <a:endParaRPr sz="2400" dirty="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sz="2400" dirty="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US" sz="2400" dirty="0">
                <a:solidFill>
                  <a:srgbClr val="FFFFFF"/>
                </a:solidFill>
                <a:latin typeface="Times New Roman"/>
                <a:ea typeface="Times New Roman"/>
                <a:cs typeface="Times New Roman"/>
                <a:sym typeface="Times New Roman"/>
              </a:rPr>
              <a:t>Dashboard: 400$[23]</a:t>
            </a:r>
            <a:endParaRPr sz="2400" dirty="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sz="2100" b="1" dirty="0">
              <a:solidFill>
                <a:srgbClr val="FFFFFF"/>
              </a:solidFill>
              <a:latin typeface="Corbel"/>
              <a:ea typeface="Corbel"/>
              <a:cs typeface="Corbel"/>
              <a:sym typeface="Corbel"/>
            </a:endParaRPr>
          </a:p>
          <a:p>
            <a:pPr marL="0" lvl="0" indent="0" algn="l" rtl="0">
              <a:spcBef>
                <a:spcPts val="0"/>
              </a:spcBef>
              <a:spcAft>
                <a:spcPts val="0"/>
              </a:spcAft>
              <a:buNone/>
            </a:pPr>
            <a:endParaRPr sz="2100" b="1" dirty="0">
              <a:solidFill>
                <a:srgbClr val="FFFFFF"/>
              </a:solidFill>
              <a:latin typeface="Corbel"/>
              <a:ea typeface="Corbel"/>
              <a:cs typeface="Corbel"/>
              <a:sym typeface="Corbel"/>
            </a:endParaRPr>
          </a:p>
          <a:p>
            <a:pPr marL="0" lvl="0" indent="0" algn="l" rtl="0">
              <a:spcBef>
                <a:spcPts val="0"/>
              </a:spcBef>
              <a:spcAft>
                <a:spcPts val="0"/>
              </a:spcAft>
              <a:buNone/>
            </a:pPr>
            <a:endParaRPr sz="2100" b="1" dirty="0">
              <a:solidFill>
                <a:srgbClr val="FFFFFF"/>
              </a:solidFill>
              <a:latin typeface="Corbel"/>
              <a:ea typeface="Corbel"/>
              <a:cs typeface="Corbel"/>
              <a:sym typeface="Corbel"/>
            </a:endParaRPr>
          </a:p>
          <a:p>
            <a:pPr marL="0" lvl="0" indent="0" algn="l" rtl="0">
              <a:spcBef>
                <a:spcPts val="0"/>
              </a:spcBef>
              <a:spcAft>
                <a:spcPts val="0"/>
              </a:spcAft>
              <a:buNone/>
            </a:pPr>
            <a:endParaRPr sz="2100" b="1" dirty="0">
              <a:solidFill>
                <a:srgbClr val="FFFFFF"/>
              </a:solidFill>
              <a:latin typeface="Corbel"/>
              <a:ea typeface="Corbel"/>
              <a:cs typeface="Corbel"/>
              <a:sym typeface="Corbel"/>
            </a:endParaRPr>
          </a:p>
          <a:p>
            <a:pPr marL="0" lvl="0" indent="0" algn="l" rtl="0">
              <a:spcBef>
                <a:spcPts val="0"/>
              </a:spcBef>
              <a:spcAft>
                <a:spcPts val="0"/>
              </a:spcAft>
              <a:buNone/>
            </a:pPr>
            <a:endParaRPr sz="2100" b="1" dirty="0">
              <a:solidFill>
                <a:srgbClr val="FFFFFF"/>
              </a:solidFill>
              <a:latin typeface="Corbel"/>
              <a:ea typeface="Corbel"/>
              <a:cs typeface="Corbel"/>
              <a:sym typeface="Corbel"/>
            </a:endParaRPr>
          </a:p>
          <a:p>
            <a:pPr marL="0" lvl="0" indent="0" algn="l" rtl="0">
              <a:spcBef>
                <a:spcPts val="0"/>
              </a:spcBef>
              <a:spcAft>
                <a:spcPts val="0"/>
              </a:spcAft>
              <a:buNone/>
            </a:pPr>
            <a:endParaRPr sz="2100" b="1" dirty="0">
              <a:solidFill>
                <a:srgbClr val="FFFFFF"/>
              </a:solidFill>
              <a:latin typeface="Corbel"/>
              <a:ea typeface="Corbel"/>
              <a:cs typeface="Corbel"/>
              <a:sym typeface="Corbel"/>
            </a:endParaRPr>
          </a:p>
          <a:p>
            <a:pPr marL="0" lvl="0" indent="0" algn="l" rtl="0">
              <a:spcBef>
                <a:spcPts val="0"/>
              </a:spcBef>
              <a:spcAft>
                <a:spcPts val="0"/>
              </a:spcAft>
              <a:buNone/>
            </a:pPr>
            <a:endParaRPr sz="2100" b="1" dirty="0">
              <a:solidFill>
                <a:srgbClr val="FFFFFF"/>
              </a:solidFill>
              <a:latin typeface="Corbel"/>
              <a:ea typeface="Corbel"/>
              <a:cs typeface="Corbel"/>
              <a:sym typeface="Corbel"/>
            </a:endParaRPr>
          </a:p>
          <a:p>
            <a:pPr marL="0" lvl="0" indent="0" algn="l" rtl="0">
              <a:spcBef>
                <a:spcPts val="0"/>
              </a:spcBef>
              <a:spcAft>
                <a:spcPts val="0"/>
              </a:spcAft>
              <a:buNone/>
            </a:pPr>
            <a:endParaRPr sz="2100" b="1" dirty="0">
              <a:solidFill>
                <a:srgbClr val="FFFFFF"/>
              </a:solidFill>
              <a:latin typeface="Corbel"/>
              <a:ea typeface="Corbel"/>
              <a:cs typeface="Corbel"/>
              <a:sym typeface="Corbel"/>
            </a:endParaRPr>
          </a:p>
          <a:p>
            <a:pPr marL="0" lvl="0" indent="0" algn="l" rtl="0">
              <a:spcBef>
                <a:spcPts val="0"/>
              </a:spcBef>
              <a:spcAft>
                <a:spcPts val="0"/>
              </a:spcAft>
              <a:buNone/>
            </a:pPr>
            <a:endParaRPr sz="2100" b="1" dirty="0">
              <a:solidFill>
                <a:srgbClr val="FFFFFF"/>
              </a:solidFill>
              <a:latin typeface="Corbel"/>
              <a:ea typeface="Corbel"/>
              <a:cs typeface="Corbel"/>
              <a:sym typeface="Corbel"/>
            </a:endParaRPr>
          </a:p>
          <a:p>
            <a:pPr marL="0" lvl="0" indent="0" algn="l" rtl="0">
              <a:spcBef>
                <a:spcPts val="0"/>
              </a:spcBef>
              <a:spcAft>
                <a:spcPts val="0"/>
              </a:spcAft>
              <a:buNone/>
            </a:pPr>
            <a:endParaRPr sz="2100" b="1" dirty="0">
              <a:solidFill>
                <a:srgbClr val="FFFFFF"/>
              </a:solidFill>
              <a:latin typeface="Corbel"/>
              <a:ea typeface="Corbel"/>
              <a:cs typeface="Corbel"/>
              <a:sym typeface="Corbel"/>
            </a:endParaRPr>
          </a:p>
          <a:p>
            <a:pPr marL="0" lvl="0" indent="0" algn="l" rtl="0">
              <a:spcBef>
                <a:spcPts val="0"/>
              </a:spcBef>
              <a:spcAft>
                <a:spcPts val="0"/>
              </a:spcAft>
              <a:buNone/>
            </a:pPr>
            <a:endParaRPr sz="2100" b="1" dirty="0">
              <a:solidFill>
                <a:srgbClr val="FFFFFF"/>
              </a:solidFill>
              <a:latin typeface="Corbel"/>
              <a:ea typeface="Corbel"/>
              <a:cs typeface="Corbel"/>
              <a:sym typeface="Corbel"/>
            </a:endParaRPr>
          </a:p>
          <a:p>
            <a:pPr marL="0" lvl="0" indent="0" algn="l" rtl="0">
              <a:spcBef>
                <a:spcPts val="0"/>
              </a:spcBef>
              <a:spcAft>
                <a:spcPts val="0"/>
              </a:spcAft>
              <a:buNone/>
            </a:pPr>
            <a:endParaRPr sz="2100" b="1" dirty="0">
              <a:solidFill>
                <a:srgbClr val="FFFFFF"/>
              </a:solidFill>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b9c74a0c9b_1_0"/>
          <p:cNvSpPr txBox="1">
            <a:spLocks noGrp="1"/>
          </p:cNvSpPr>
          <p:nvPr>
            <p:ph type="title"/>
          </p:nvPr>
        </p:nvSpPr>
        <p:spPr>
          <a:xfrm>
            <a:off x="3450825" y="289605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6300">
                <a:latin typeface="Times New Roman"/>
                <a:ea typeface="Times New Roman"/>
                <a:cs typeface="Times New Roman"/>
                <a:sym typeface="Times New Roman"/>
              </a:rPr>
              <a:t>Questions?</a:t>
            </a:r>
            <a:endParaRPr sz="63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b9c74a0c9b_0_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Reference:</a:t>
            </a:r>
            <a:endParaRPr/>
          </a:p>
        </p:txBody>
      </p:sp>
      <p:sp>
        <p:nvSpPr>
          <p:cNvPr id="231" name="Google Shape;231;gb9c74a0c9b_0_8"/>
          <p:cNvSpPr txBox="1">
            <a:spLocks noGrp="1"/>
          </p:cNvSpPr>
          <p:nvPr>
            <p:ph type="body" idx="1"/>
          </p:nvPr>
        </p:nvSpPr>
        <p:spPr>
          <a:xfrm>
            <a:off x="1120000" y="1825625"/>
            <a:ext cx="10233900" cy="4707000"/>
          </a:xfrm>
          <a:prstGeom prst="rect">
            <a:avLst/>
          </a:prstGeom>
        </p:spPr>
        <p:txBody>
          <a:bodyPr spcFirstLastPara="1" wrap="square" lIns="91425" tIns="45700" rIns="91425" bIns="45700" anchor="t" anchorCtr="0">
            <a:noAutofit/>
          </a:bodyPr>
          <a:lstStyle/>
          <a:p>
            <a:pPr marL="457200" lvl="0" indent="-317500" algn="l" rtl="0">
              <a:lnSpc>
                <a:spcPct val="115000"/>
              </a:lnSpc>
              <a:spcBef>
                <a:spcPts val="500"/>
              </a:spcBef>
              <a:spcAft>
                <a:spcPts val="0"/>
              </a:spcAft>
              <a:buSzPts val="1400"/>
              <a:buFont typeface="Arial"/>
              <a:buChar char="●"/>
            </a:pPr>
            <a:r>
              <a:rPr lang="en-US" sz="1400">
                <a:solidFill>
                  <a:srgbClr val="DADADA"/>
                </a:solidFill>
                <a:latin typeface="Arial"/>
                <a:ea typeface="Arial"/>
                <a:cs typeface="Arial"/>
                <a:sym typeface="Arial"/>
              </a:rPr>
              <a:t>[</a:t>
            </a:r>
            <a:r>
              <a:rPr lang="en-US" sz="1400">
                <a:solidFill>
                  <a:srgbClr val="FFFFFF"/>
                </a:solidFill>
                <a:latin typeface="Arial"/>
                <a:ea typeface="Arial"/>
                <a:cs typeface="Arial"/>
                <a:sym typeface="Arial"/>
              </a:rPr>
              <a:t>1] S. of Automotive Engineers, “Suspension - CCNY SAE,” </a:t>
            </a:r>
            <a:r>
              <a:rPr lang="en-US" sz="1400" i="1">
                <a:solidFill>
                  <a:srgbClr val="FFFFFF"/>
                </a:solidFill>
                <a:latin typeface="Arial"/>
                <a:ea typeface="Arial"/>
                <a:cs typeface="Arial"/>
                <a:sym typeface="Arial"/>
              </a:rPr>
              <a:t>Google Sites</a:t>
            </a:r>
            <a:r>
              <a:rPr lang="en-US" sz="1400">
                <a:solidFill>
                  <a:srgbClr val="FFFFFF"/>
                </a:solidFill>
                <a:latin typeface="Arial"/>
                <a:ea typeface="Arial"/>
                <a:cs typeface="Arial"/>
                <a:sym typeface="Arial"/>
              </a:rPr>
              <a:t>, 01-Nov-2014. [Online]. Available: https://sites.google.com/site/ccnysae/past-competitions/2012-baja/component-redesigns/suspension. [Accessed: 30-Jan-2021].</a:t>
            </a:r>
            <a:endParaRPr sz="1400">
              <a:solidFill>
                <a:srgbClr val="FFFFFF"/>
              </a:solidFill>
              <a:latin typeface="Arial"/>
              <a:ea typeface="Arial"/>
              <a:cs typeface="Arial"/>
              <a:sym typeface="Arial"/>
            </a:endParaRPr>
          </a:p>
          <a:p>
            <a:pPr marL="457200" lvl="0" indent="-317500" algn="l" rtl="0">
              <a:lnSpc>
                <a:spcPct val="115000"/>
              </a:lnSpc>
              <a:spcBef>
                <a:spcPts val="0"/>
              </a:spcBef>
              <a:spcAft>
                <a:spcPts val="0"/>
              </a:spcAft>
              <a:buClr>
                <a:srgbClr val="FFFFFF"/>
              </a:buClr>
              <a:buSzPts val="1400"/>
              <a:buFont typeface="Arial"/>
              <a:buChar char="●"/>
            </a:pPr>
            <a:r>
              <a:rPr lang="en-US" sz="1400">
                <a:solidFill>
                  <a:srgbClr val="FFFFFF"/>
                </a:solidFill>
                <a:latin typeface="Arial"/>
                <a:ea typeface="Arial"/>
                <a:cs typeface="Arial"/>
                <a:sym typeface="Arial"/>
              </a:rPr>
              <a:t>[2] M. Ingalsbee, “Off Road Suspension 101: An In-Depth Look,” </a:t>
            </a:r>
            <a:r>
              <a:rPr lang="en-US" sz="1400" i="1">
                <a:solidFill>
                  <a:srgbClr val="FFFFFF"/>
                </a:solidFill>
                <a:latin typeface="Arial"/>
                <a:ea typeface="Arial"/>
                <a:cs typeface="Arial"/>
                <a:sym typeface="Arial"/>
              </a:rPr>
              <a:t>Off Road Xtreme</a:t>
            </a:r>
            <a:r>
              <a:rPr lang="en-US" sz="1400">
                <a:solidFill>
                  <a:srgbClr val="FFFFFF"/>
                </a:solidFill>
                <a:latin typeface="Arial"/>
                <a:ea typeface="Arial"/>
                <a:cs typeface="Arial"/>
                <a:sym typeface="Arial"/>
              </a:rPr>
              <a:t>, 19-Dec-2017. [Online]. Available: https://www.offroadxtreme.com/engine-tech/brakes-suspension/off-road-suspension-101-an-inside-look/. [Accessed: 30-Jan-2021].</a:t>
            </a:r>
            <a:endParaRPr sz="1400">
              <a:solidFill>
                <a:srgbClr val="FFFFFF"/>
              </a:solidFill>
              <a:latin typeface="Arial"/>
              <a:ea typeface="Arial"/>
              <a:cs typeface="Arial"/>
              <a:sym typeface="Arial"/>
            </a:endParaRPr>
          </a:p>
          <a:p>
            <a:pPr marL="457200" lvl="0" indent="-317500" algn="l" rtl="0">
              <a:lnSpc>
                <a:spcPct val="115000"/>
              </a:lnSpc>
              <a:spcBef>
                <a:spcPts val="0"/>
              </a:spcBef>
              <a:spcAft>
                <a:spcPts val="0"/>
              </a:spcAft>
              <a:buClr>
                <a:srgbClr val="FFFFFF"/>
              </a:buClr>
              <a:buSzPts val="1400"/>
              <a:buFont typeface="Arial"/>
              <a:buChar char="●"/>
            </a:pPr>
            <a:r>
              <a:rPr lang="en-US" sz="1400">
                <a:solidFill>
                  <a:srgbClr val="FFFFFF"/>
                </a:solidFill>
                <a:latin typeface="Arial"/>
                <a:ea typeface="Arial"/>
                <a:cs typeface="Arial"/>
                <a:sym typeface="Arial"/>
              </a:rPr>
              <a:t>[3] B. Maclaurin, </a:t>
            </a:r>
            <a:r>
              <a:rPr lang="en-US" sz="1400" i="1">
                <a:solidFill>
                  <a:srgbClr val="FFFFFF"/>
                </a:solidFill>
                <a:latin typeface="Arial"/>
                <a:ea typeface="Arial"/>
                <a:cs typeface="Arial"/>
                <a:sym typeface="Arial"/>
              </a:rPr>
              <a:t>High speed off-road vehicles: suspensions, tracks, wheels and dynamics</a:t>
            </a:r>
            <a:r>
              <a:rPr lang="en-US" sz="1400">
                <a:solidFill>
                  <a:srgbClr val="FFFFFF"/>
                </a:solidFill>
                <a:latin typeface="Arial"/>
                <a:ea typeface="Arial"/>
                <a:cs typeface="Arial"/>
                <a:sym typeface="Arial"/>
              </a:rPr>
              <a:t>, 1st ed. Hoboken, NJ: Wiley, 2018. </a:t>
            </a:r>
            <a:endParaRPr sz="1400">
              <a:solidFill>
                <a:srgbClr val="FFFFFF"/>
              </a:solidFill>
              <a:latin typeface="Arial"/>
              <a:ea typeface="Arial"/>
              <a:cs typeface="Arial"/>
              <a:sym typeface="Arial"/>
            </a:endParaRPr>
          </a:p>
          <a:p>
            <a:pPr marL="457200" lvl="0" indent="-317500" algn="l" rtl="0">
              <a:spcBef>
                <a:spcPts val="0"/>
              </a:spcBef>
              <a:spcAft>
                <a:spcPts val="0"/>
              </a:spcAft>
              <a:buClr>
                <a:srgbClr val="FFFFFF"/>
              </a:buClr>
              <a:buSzPts val="1400"/>
              <a:buFont typeface="Arial"/>
              <a:buChar char="●"/>
            </a:pPr>
            <a:r>
              <a:rPr lang="en-US" sz="1400">
                <a:solidFill>
                  <a:srgbClr val="FFFFFF"/>
                </a:solidFill>
                <a:latin typeface="Arial"/>
                <a:ea typeface="Arial"/>
                <a:cs typeface="Arial"/>
                <a:sym typeface="Arial"/>
              </a:rPr>
              <a:t>[4]Suresh, Ganzi. (2013). Design Optimization of a Wishbone Suspension of a Passenger Car.</a:t>
            </a:r>
            <a:endParaRPr sz="1400">
              <a:solidFill>
                <a:srgbClr val="FFFFFF"/>
              </a:solidFill>
              <a:latin typeface="Arial"/>
              <a:ea typeface="Arial"/>
              <a:cs typeface="Arial"/>
              <a:sym typeface="Arial"/>
            </a:endParaRPr>
          </a:p>
          <a:p>
            <a:pPr marL="457200" lvl="0" indent="-317500" algn="l" rtl="0">
              <a:spcBef>
                <a:spcPts val="0"/>
              </a:spcBef>
              <a:spcAft>
                <a:spcPts val="0"/>
              </a:spcAft>
              <a:buClr>
                <a:srgbClr val="FFFFFF"/>
              </a:buClr>
              <a:buSzPts val="1400"/>
              <a:buFont typeface="Arial"/>
              <a:buChar char="●"/>
            </a:pPr>
            <a:r>
              <a:rPr lang="en-US" sz="1400">
                <a:solidFill>
                  <a:srgbClr val="FFFFFF"/>
                </a:solidFill>
                <a:latin typeface="Arial"/>
                <a:ea typeface="Arial"/>
                <a:cs typeface="Arial"/>
                <a:sym typeface="Arial"/>
              </a:rPr>
              <a:t>[5] Skedsoft.com. 2021. </a:t>
            </a:r>
            <a:r>
              <a:rPr lang="en-US" sz="1400" i="1">
                <a:solidFill>
                  <a:srgbClr val="FFFFFF"/>
                </a:solidFill>
                <a:latin typeface="Arial"/>
                <a:ea typeface="Arial"/>
                <a:cs typeface="Arial"/>
                <a:sym typeface="Arial"/>
              </a:rPr>
              <a:t>Macpherson Strut Front Suspension System Design</a:t>
            </a:r>
            <a:r>
              <a:rPr lang="en-US" sz="1400">
                <a:solidFill>
                  <a:srgbClr val="FFFFFF"/>
                </a:solidFill>
                <a:latin typeface="Arial"/>
                <a:ea typeface="Arial"/>
                <a:cs typeface="Arial"/>
                <a:sym typeface="Arial"/>
              </a:rPr>
              <a:t>. [online] Available at: &lt;https://www.skedsoft.com/books/automobile-engineering/macpherson-strut-front-suspension-system-design&gt; [Accessed 29 January 2021].</a:t>
            </a:r>
            <a:endParaRPr sz="1400">
              <a:solidFill>
                <a:srgbClr val="FFFFFF"/>
              </a:solidFill>
              <a:latin typeface="Arial"/>
              <a:ea typeface="Arial"/>
              <a:cs typeface="Arial"/>
              <a:sym typeface="Arial"/>
            </a:endParaRPr>
          </a:p>
          <a:p>
            <a:pPr marL="457200" lvl="0" indent="-317500" algn="l" rtl="0">
              <a:spcBef>
                <a:spcPts val="0"/>
              </a:spcBef>
              <a:spcAft>
                <a:spcPts val="0"/>
              </a:spcAft>
              <a:buClr>
                <a:srgbClr val="FFFFFF"/>
              </a:buClr>
              <a:buSzPts val="1400"/>
              <a:buFont typeface="Arial"/>
              <a:buChar char="●"/>
            </a:pPr>
            <a:r>
              <a:rPr lang="en-US" sz="1400">
                <a:solidFill>
                  <a:srgbClr val="FFFFFF"/>
                </a:solidFill>
                <a:latin typeface="Arial"/>
                <a:ea typeface="Arial"/>
                <a:cs typeface="Arial"/>
                <a:sym typeface="Arial"/>
              </a:rPr>
              <a:t>[6]Stevens, M., 2021. </a:t>
            </a:r>
            <a:r>
              <a:rPr lang="en-US" sz="1400" i="1">
                <a:solidFill>
                  <a:srgbClr val="FFFFFF"/>
                </a:solidFill>
                <a:latin typeface="Arial"/>
                <a:ea typeface="Arial"/>
                <a:cs typeface="Arial"/>
                <a:sym typeface="Arial"/>
              </a:rPr>
              <a:t>MacPherson Strut vs Double Wishbone Suspension (Pros and Cons)</a:t>
            </a:r>
            <a:r>
              <a:rPr lang="en-US" sz="1400">
                <a:solidFill>
                  <a:srgbClr val="FFFFFF"/>
                </a:solidFill>
                <a:latin typeface="Arial"/>
                <a:ea typeface="Arial"/>
                <a:cs typeface="Arial"/>
                <a:sym typeface="Arial"/>
              </a:rPr>
              <a:t>. [online] CarTreatments.com. Available at: &lt;https://cartreatments.com/pros-and-cons-of-macpherson-vs-double-wishbone-suspension/&gt; [Accessed 30 January 2021].</a:t>
            </a:r>
            <a:endParaRPr sz="1400">
              <a:solidFill>
                <a:srgbClr val="FFFFFF"/>
              </a:solidFill>
              <a:latin typeface="Arial"/>
              <a:ea typeface="Arial"/>
              <a:cs typeface="Arial"/>
              <a:sym typeface="Arial"/>
            </a:endParaRPr>
          </a:p>
          <a:p>
            <a:pPr marL="457200" lvl="0" indent="-317500" algn="l" rtl="0">
              <a:lnSpc>
                <a:spcPct val="70000"/>
              </a:lnSpc>
              <a:spcBef>
                <a:spcPts val="1000"/>
              </a:spcBef>
              <a:spcAft>
                <a:spcPts val="0"/>
              </a:spcAft>
              <a:buSzPts val="1400"/>
              <a:buChar char="●"/>
            </a:pPr>
            <a:r>
              <a:rPr lang="en-US" sz="1400">
                <a:latin typeface="Times New Roman"/>
                <a:ea typeface="Times New Roman"/>
                <a:cs typeface="Times New Roman"/>
                <a:sym typeface="Times New Roman"/>
              </a:rPr>
              <a:t>[7] Tripp Schlereth and  Stephen Sparks (2009). 2010 BAJA SAE SUSPENSION. Final Project Report, MECH 5220 – Virtual Prototyping, Spring 2010. Auburn University.</a:t>
            </a:r>
            <a:endParaRPr sz="1400">
              <a:latin typeface="Times New Roman"/>
              <a:ea typeface="Times New Roman"/>
              <a:cs typeface="Times New Roman"/>
              <a:sym typeface="Times New Roman"/>
            </a:endParaRPr>
          </a:p>
          <a:p>
            <a:pPr marL="457200" lvl="0" indent="-317500" algn="l" rtl="0">
              <a:lnSpc>
                <a:spcPct val="70000"/>
              </a:lnSpc>
              <a:spcBef>
                <a:spcPts val="1000"/>
              </a:spcBef>
              <a:spcAft>
                <a:spcPts val="0"/>
              </a:spcAft>
              <a:buSzPts val="1400"/>
              <a:buChar char="●"/>
            </a:pPr>
            <a:r>
              <a:rPr lang="en-US" sz="1400">
                <a:latin typeface="Times New Roman"/>
                <a:ea typeface="Times New Roman"/>
                <a:cs typeface="Times New Roman"/>
                <a:sym typeface="Times New Roman"/>
              </a:rPr>
              <a:t>[8] Jack Swanson, et al. (2007). Vehicle #65</a:t>
            </a:r>
            <a:endParaRPr sz="1400">
              <a:latin typeface="Times New Roman"/>
              <a:ea typeface="Times New Roman"/>
              <a:cs typeface="Times New Roman"/>
              <a:sym typeface="Times New Roman"/>
            </a:endParaRPr>
          </a:p>
          <a:p>
            <a:pPr marL="457200" lvl="0" indent="-317500" algn="l" rtl="0">
              <a:lnSpc>
                <a:spcPct val="70000"/>
              </a:lnSpc>
              <a:spcBef>
                <a:spcPts val="1000"/>
              </a:spcBef>
              <a:spcAft>
                <a:spcPts val="0"/>
              </a:spcAft>
              <a:buSzPts val="1400"/>
              <a:buChar char="●"/>
            </a:pPr>
            <a:r>
              <a:rPr lang="en-US" sz="1400">
                <a:latin typeface="Times New Roman"/>
                <a:ea typeface="Times New Roman"/>
                <a:cs typeface="Times New Roman"/>
                <a:sym typeface="Times New Roman"/>
              </a:rPr>
              <a:t>[9] Baja SAE (2018). Collegiate Design Series Baja SAE Rules.</a:t>
            </a:r>
            <a:br>
              <a:rPr lang="en-US" sz="1400">
                <a:latin typeface="Times New Roman"/>
                <a:ea typeface="Times New Roman"/>
                <a:cs typeface="Times New Roman"/>
                <a:sym typeface="Times New Roman"/>
              </a:rPr>
            </a:br>
            <a:endParaRPr sz="1400">
              <a:latin typeface="Times New Roman"/>
              <a:ea typeface="Times New Roman"/>
              <a:cs typeface="Times New Roman"/>
              <a:sym typeface="Times New Roman"/>
            </a:endParaRPr>
          </a:p>
          <a:p>
            <a:pPr marL="0" lvl="0" indent="0" algn="l" rtl="0">
              <a:lnSpc>
                <a:spcPct val="70000"/>
              </a:lnSpc>
              <a:spcBef>
                <a:spcPts val="1000"/>
              </a:spcBef>
              <a:spcAft>
                <a:spcPts val="0"/>
              </a:spcAft>
              <a:buNone/>
            </a:pPr>
            <a:br>
              <a:rPr lang="en-US" sz="1400">
                <a:latin typeface="Times New Roman"/>
                <a:ea typeface="Times New Roman"/>
                <a:cs typeface="Times New Roman"/>
                <a:sym typeface="Times New Roman"/>
              </a:rPr>
            </a:br>
            <a:endParaRPr sz="1400">
              <a:latin typeface="Times New Roman"/>
              <a:ea typeface="Times New Roman"/>
              <a:cs typeface="Times New Roman"/>
              <a:sym typeface="Times New Roman"/>
            </a:endParaRPr>
          </a:p>
          <a:p>
            <a:pPr marL="457200" lvl="0" indent="-317500" algn="l" rtl="0">
              <a:spcBef>
                <a:spcPts val="1000"/>
              </a:spcBef>
              <a:spcAft>
                <a:spcPts val="0"/>
              </a:spcAft>
              <a:buClr>
                <a:srgbClr val="FFFFFF"/>
              </a:buClr>
              <a:buSzPts val="1400"/>
              <a:buFont typeface="Arial"/>
              <a:buChar char="●"/>
            </a:pPr>
            <a:endParaRPr sz="1400">
              <a:solidFill>
                <a:srgbClr val="FFFFFF"/>
              </a:solidFill>
              <a:latin typeface="Arial"/>
              <a:ea typeface="Arial"/>
              <a:cs typeface="Arial"/>
              <a:sym typeface="Arial"/>
            </a:endParaRPr>
          </a:p>
          <a:p>
            <a:pPr marL="0" lvl="0" indent="0" algn="l" rtl="0">
              <a:spcBef>
                <a:spcPts val="1000"/>
              </a:spcBef>
              <a:spcAft>
                <a:spcPts val="0"/>
              </a:spcAft>
              <a:buNone/>
            </a:pP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0"/>
          <p:cNvSpPr txBox="1">
            <a:spLocks noGrp="1"/>
          </p:cNvSpPr>
          <p:nvPr>
            <p:ph type="title"/>
          </p:nvPr>
        </p:nvSpPr>
        <p:spPr>
          <a:xfrm>
            <a:off x="0" y="0"/>
            <a:ext cx="10515600" cy="5764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EDED"/>
              </a:buClr>
              <a:buSzPts val="2800"/>
              <a:buFont typeface="Times New Roman"/>
              <a:buNone/>
            </a:pPr>
            <a:r>
              <a:rPr lang="en-US" sz="3400">
                <a:latin typeface="Times New Roman"/>
                <a:ea typeface="Times New Roman"/>
                <a:cs typeface="Times New Roman"/>
                <a:sym typeface="Times New Roman"/>
              </a:rPr>
              <a:t>References :</a:t>
            </a:r>
            <a:endParaRPr sz="6000"/>
          </a:p>
        </p:txBody>
      </p:sp>
      <p:sp>
        <p:nvSpPr>
          <p:cNvPr id="237" name="Google Shape;237;p10"/>
          <p:cNvSpPr txBox="1">
            <a:spLocks noGrp="1"/>
          </p:cNvSpPr>
          <p:nvPr>
            <p:ph type="body" idx="1"/>
          </p:nvPr>
        </p:nvSpPr>
        <p:spPr>
          <a:xfrm>
            <a:off x="95817" y="832919"/>
            <a:ext cx="11782330" cy="595718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1000"/>
              </a:spcBef>
              <a:spcAft>
                <a:spcPts val="0"/>
              </a:spcAft>
              <a:buNone/>
            </a:pPr>
            <a:endParaRPr sz="1400">
              <a:latin typeface="Times New Roman"/>
              <a:ea typeface="Times New Roman"/>
              <a:cs typeface="Times New Roman"/>
              <a:sym typeface="Times New Roman"/>
            </a:endParaRPr>
          </a:p>
          <a:p>
            <a:pPr marL="457200" lvl="0" indent="-317500" algn="l" rtl="0">
              <a:lnSpc>
                <a:spcPct val="70000"/>
              </a:lnSpc>
              <a:spcBef>
                <a:spcPts val="1000"/>
              </a:spcBef>
              <a:spcAft>
                <a:spcPts val="0"/>
              </a:spcAft>
              <a:buSzPts val="1400"/>
              <a:buFont typeface="Times New Roman"/>
              <a:buChar char="●"/>
            </a:pPr>
            <a:r>
              <a:rPr lang="en-US" sz="1400">
                <a:latin typeface="Times New Roman"/>
                <a:ea typeface="Times New Roman"/>
                <a:cs typeface="Times New Roman"/>
                <a:sym typeface="Times New Roman"/>
              </a:rPr>
              <a:t>[10] Baja SAE Design Report. Undergraduate Mechanical Engineering at the University of Colorado at Boulder Copyright © 2007 SAE International.</a:t>
            </a:r>
            <a:br>
              <a:rPr lang="en-US" sz="1400">
                <a:latin typeface="Times New Roman"/>
                <a:ea typeface="Times New Roman"/>
                <a:cs typeface="Times New Roman"/>
                <a:sym typeface="Times New Roman"/>
              </a:rPr>
            </a:br>
            <a:endParaRPr sz="1400">
              <a:latin typeface="Times New Roman"/>
              <a:ea typeface="Times New Roman"/>
              <a:cs typeface="Times New Roman"/>
              <a:sym typeface="Times New Roman"/>
            </a:endParaRPr>
          </a:p>
          <a:p>
            <a:pPr marL="457200" lvl="0" indent="-317500" algn="l" rtl="0">
              <a:lnSpc>
                <a:spcPct val="70000"/>
              </a:lnSpc>
              <a:spcBef>
                <a:spcPts val="0"/>
              </a:spcBef>
              <a:spcAft>
                <a:spcPts val="0"/>
              </a:spcAft>
              <a:buSzPts val="1400"/>
              <a:buFont typeface="Times New Roman"/>
              <a:buChar char="●"/>
            </a:pPr>
            <a:r>
              <a:rPr lang="en-US" sz="1400">
                <a:latin typeface="Times New Roman"/>
                <a:ea typeface="Times New Roman"/>
                <a:cs typeface="Times New Roman"/>
                <a:sym typeface="Times New Roman"/>
              </a:rPr>
              <a:t>[11] Bruce P. Minaker , Zheng Yao(2017). Design And Analysis Of An Interconnected Suspension For A Small Off-Road Vehicle. A r c h i v e o f m e c h a n i c a l e n g i n e e r i n g Vol. Lxiv 2017 Number 1.</a:t>
            </a:r>
            <a:br>
              <a:rPr lang="en-US" sz="1400">
                <a:latin typeface="Times New Roman"/>
                <a:ea typeface="Times New Roman"/>
                <a:cs typeface="Times New Roman"/>
                <a:sym typeface="Times New Roman"/>
              </a:rPr>
            </a:br>
            <a:endParaRPr sz="1400">
              <a:latin typeface="Times New Roman"/>
              <a:ea typeface="Times New Roman"/>
              <a:cs typeface="Times New Roman"/>
              <a:sym typeface="Times New Roman"/>
            </a:endParaRPr>
          </a:p>
          <a:p>
            <a:pPr marL="457200" lvl="0" indent="-317500" algn="l" rtl="0">
              <a:lnSpc>
                <a:spcPct val="70000"/>
              </a:lnSpc>
              <a:spcBef>
                <a:spcPts val="0"/>
              </a:spcBef>
              <a:spcAft>
                <a:spcPts val="0"/>
              </a:spcAft>
              <a:buSzPts val="1400"/>
              <a:buFont typeface="Times New Roman"/>
              <a:buChar char="●"/>
            </a:pPr>
            <a:r>
              <a:rPr lang="en-US" sz="1400">
                <a:latin typeface="Times New Roman"/>
                <a:ea typeface="Times New Roman"/>
                <a:cs typeface="Times New Roman"/>
                <a:sym typeface="Times New Roman"/>
              </a:rPr>
              <a:t>[12] Allan Burgess (2015). Design and Optimization of a Baja SAE Vehicle. B.Sc. Project faculty of Worcester Polytechnic Institute In partial fulfillment of the requirements for the Degree of Bachelor of Science</a:t>
            </a:r>
            <a:br>
              <a:rPr lang="en-US" sz="1400">
                <a:latin typeface="Times New Roman"/>
                <a:ea typeface="Times New Roman"/>
                <a:cs typeface="Times New Roman"/>
                <a:sym typeface="Times New Roman"/>
              </a:rPr>
            </a:br>
            <a:endParaRPr sz="1400">
              <a:latin typeface="Times New Roman"/>
              <a:ea typeface="Times New Roman"/>
              <a:cs typeface="Times New Roman"/>
              <a:sym typeface="Times New Roman"/>
            </a:endParaRPr>
          </a:p>
          <a:p>
            <a:pPr marL="457200" lvl="0" indent="-317500" algn="l" rtl="0">
              <a:lnSpc>
                <a:spcPct val="70000"/>
              </a:lnSpc>
              <a:spcBef>
                <a:spcPts val="0"/>
              </a:spcBef>
              <a:spcAft>
                <a:spcPts val="0"/>
              </a:spcAft>
              <a:buSzPts val="1400"/>
              <a:buFont typeface="Times New Roman"/>
              <a:buChar char="●"/>
            </a:pPr>
            <a:r>
              <a:rPr lang="en-US" sz="1400">
                <a:latin typeface="Times New Roman"/>
                <a:ea typeface="Times New Roman"/>
                <a:cs typeface="Times New Roman"/>
                <a:sym typeface="Times New Roman"/>
              </a:rPr>
              <a:t>[13] Swapnil Pravin Bansode (2020). MODELING OF MULTIBODY DYNAMICS IN FORMULA SAE VEHICLE SUSPENSION SYSTEMS. A Thesis Submitted to the Faculty of Purdue University</a:t>
            </a:r>
            <a:endParaRPr sz="1400">
              <a:latin typeface="Times New Roman"/>
              <a:ea typeface="Times New Roman"/>
              <a:cs typeface="Times New Roman"/>
              <a:sym typeface="Times New Roman"/>
            </a:endParaRPr>
          </a:p>
          <a:p>
            <a:pPr marL="457200" lvl="0" indent="-317500" algn="l" rtl="0">
              <a:lnSpc>
                <a:spcPct val="70000"/>
              </a:lnSpc>
              <a:spcBef>
                <a:spcPts val="0"/>
              </a:spcBef>
              <a:spcAft>
                <a:spcPts val="0"/>
              </a:spcAft>
              <a:buSzPts val="1400"/>
              <a:buFont typeface="Times New Roman"/>
              <a:buChar char="●"/>
            </a:pPr>
            <a:r>
              <a:rPr lang="en-US" sz="1400">
                <a:latin typeface="Times New Roman"/>
                <a:ea typeface="Times New Roman"/>
                <a:cs typeface="Times New Roman"/>
                <a:sym typeface="Times New Roman"/>
              </a:rPr>
              <a:t>[14] Myles Sloan, Chung Hyun Goh, Fredericka Brown(2018). BAJA SAE: Building an Engineer. Proceedings of the 2018 ASEE Gulf-Southwest Section Annual Conference The University of Texas at Austin April 4-6.</a:t>
            </a:r>
            <a:br>
              <a:rPr lang="en-US" sz="1400">
                <a:latin typeface="Times New Roman"/>
                <a:ea typeface="Times New Roman"/>
                <a:cs typeface="Times New Roman"/>
                <a:sym typeface="Times New Roman"/>
              </a:rPr>
            </a:br>
            <a:endParaRPr sz="1400">
              <a:latin typeface="Times New Roman"/>
              <a:ea typeface="Times New Roman"/>
              <a:cs typeface="Times New Roman"/>
              <a:sym typeface="Times New Roman"/>
            </a:endParaRPr>
          </a:p>
          <a:p>
            <a:pPr marL="457200" lvl="0" indent="-317500" algn="l" rtl="0">
              <a:lnSpc>
                <a:spcPct val="70000"/>
              </a:lnSpc>
              <a:spcBef>
                <a:spcPts val="0"/>
              </a:spcBef>
              <a:spcAft>
                <a:spcPts val="0"/>
              </a:spcAft>
              <a:buSzPts val="1400"/>
              <a:buFont typeface="Times New Roman"/>
              <a:buChar char="●"/>
            </a:pPr>
            <a:r>
              <a:rPr lang="en-US" sz="1400">
                <a:latin typeface="Times New Roman"/>
                <a:ea typeface="Times New Roman"/>
                <a:cs typeface="Times New Roman"/>
                <a:sym typeface="Times New Roman"/>
              </a:rPr>
              <a:t>[15] William F. Milliken, Douglas L. Milliken. (1995). Race Car Vehicle Dynamics Society of Automotive Engineers, Inc.</a:t>
            </a:r>
            <a:br>
              <a:rPr lang="en-US" sz="1400">
                <a:latin typeface="Times New Roman"/>
                <a:ea typeface="Times New Roman"/>
                <a:cs typeface="Times New Roman"/>
                <a:sym typeface="Times New Roman"/>
              </a:rPr>
            </a:br>
            <a:endParaRPr sz="1400">
              <a:latin typeface="Times New Roman"/>
              <a:ea typeface="Times New Roman"/>
              <a:cs typeface="Times New Roman"/>
              <a:sym typeface="Times New Roman"/>
            </a:endParaRPr>
          </a:p>
          <a:p>
            <a:pPr marL="457200" lvl="0" indent="-317500" algn="l" rtl="0">
              <a:lnSpc>
                <a:spcPct val="70000"/>
              </a:lnSpc>
              <a:spcBef>
                <a:spcPts val="0"/>
              </a:spcBef>
              <a:spcAft>
                <a:spcPts val="0"/>
              </a:spcAft>
              <a:buSzPts val="1400"/>
              <a:buFont typeface="Times New Roman"/>
              <a:buChar char="●"/>
            </a:pPr>
            <a:r>
              <a:rPr lang="en-US" sz="1400">
                <a:latin typeface="Times New Roman"/>
                <a:ea typeface="Times New Roman"/>
                <a:cs typeface="Times New Roman"/>
                <a:sym typeface="Times New Roman"/>
              </a:rPr>
              <a:t>[16]2021 baja-rulebook </a:t>
            </a:r>
            <a:r>
              <a:rPr lang="en-US" sz="1100">
                <a:solidFill>
                  <a:srgbClr val="FFFFFF"/>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https://www.bajasae.net/cdsweb/gen/DownloadDocument.aspx?DocumentID=a63dc4c6-5dc3-4d36-a44a-50ae30c00a37</a:t>
            </a:r>
            <a:br>
              <a:rPr lang="en-US" sz="1400">
                <a:latin typeface="Times New Roman"/>
                <a:ea typeface="Times New Roman"/>
                <a:cs typeface="Times New Roman"/>
                <a:sym typeface="Times New Roman"/>
              </a:rPr>
            </a:br>
            <a:endParaRPr sz="1400">
              <a:latin typeface="Times New Roman"/>
              <a:ea typeface="Times New Roman"/>
              <a:cs typeface="Times New Roman"/>
              <a:sym typeface="Times New Roman"/>
            </a:endParaRPr>
          </a:p>
          <a:p>
            <a:pPr marL="457200" lvl="0" indent="-317500" algn="l" rtl="0">
              <a:lnSpc>
                <a:spcPct val="70000"/>
              </a:lnSpc>
              <a:spcBef>
                <a:spcPts val="0"/>
              </a:spcBef>
              <a:spcAft>
                <a:spcPts val="0"/>
              </a:spcAft>
              <a:buSzPts val="1400"/>
              <a:buFont typeface="Times New Roman"/>
              <a:buChar char="●"/>
            </a:pPr>
            <a:r>
              <a:rPr lang="en-US" sz="1400">
                <a:latin typeface="Times New Roman"/>
                <a:ea typeface="Times New Roman"/>
                <a:cs typeface="Times New Roman"/>
                <a:sym typeface="Times New Roman"/>
              </a:rPr>
              <a:t>[17] American national standards institute https://www.ansi.org/</a:t>
            </a:r>
            <a:br>
              <a:rPr lang="en-US" sz="1400">
                <a:latin typeface="Times New Roman"/>
                <a:ea typeface="Times New Roman"/>
                <a:cs typeface="Times New Roman"/>
                <a:sym typeface="Times New Roman"/>
              </a:rPr>
            </a:br>
            <a:endParaRPr sz="1400">
              <a:latin typeface="Times New Roman"/>
              <a:ea typeface="Times New Roman"/>
              <a:cs typeface="Times New Roman"/>
              <a:sym typeface="Times New Roman"/>
            </a:endParaRPr>
          </a:p>
          <a:p>
            <a:pPr marL="457200" lvl="0" indent="-317500" algn="l" rtl="0">
              <a:lnSpc>
                <a:spcPct val="70000"/>
              </a:lnSpc>
              <a:spcBef>
                <a:spcPts val="0"/>
              </a:spcBef>
              <a:spcAft>
                <a:spcPts val="0"/>
              </a:spcAft>
              <a:buSzPts val="1400"/>
              <a:buFont typeface="Times New Roman"/>
              <a:buChar char="●"/>
            </a:pPr>
            <a:r>
              <a:rPr lang="en-US" sz="1400">
                <a:latin typeface="Times New Roman"/>
                <a:ea typeface="Times New Roman"/>
                <a:cs typeface="Times New Roman"/>
                <a:sym typeface="Times New Roman"/>
              </a:rPr>
              <a:t>[18] Sourav Pattnaik (2020). Design and Analysis of Braking System for Baja All-Terrain vehicle. International Research Journal of Engineering and Technology (IRJET) .Volume: 07 Issue: 02.</a:t>
            </a:r>
            <a:endParaRPr sz="1400">
              <a:latin typeface="Times New Roman"/>
              <a:ea typeface="Times New Roman"/>
              <a:cs typeface="Times New Roman"/>
              <a:sym typeface="Times New Roman"/>
            </a:endParaRPr>
          </a:p>
          <a:p>
            <a:pPr marL="457200" lvl="0" indent="-317500" algn="l" rtl="0">
              <a:lnSpc>
                <a:spcPct val="70000"/>
              </a:lnSpc>
              <a:spcBef>
                <a:spcPts val="1000"/>
              </a:spcBef>
              <a:spcAft>
                <a:spcPts val="0"/>
              </a:spcAft>
              <a:buSzPts val="1400"/>
              <a:buChar char="●"/>
            </a:pPr>
            <a:r>
              <a:rPr lang="en-US" sz="1400">
                <a:latin typeface="Times New Roman"/>
                <a:ea typeface="Times New Roman"/>
                <a:cs typeface="Times New Roman"/>
                <a:sym typeface="Times New Roman"/>
              </a:rPr>
              <a:t>[19]] Vivek Singh Negi , Nayan Deshmukh , Amit Deshpande (2017). Design of Braking System of BAJA Vehicle. International Journal of Advance Engineering and Research Development Volume 4, Issue 11.</a:t>
            </a:r>
            <a:endParaRPr sz="1400">
              <a:latin typeface="Times New Roman"/>
              <a:ea typeface="Times New Roman"/>
              <a:cs typeface="Times New Roman"/>
              <a:sym typeface="Times New Roman"/>
            </a:endParaRPr>
          </a:p>
          <a:p>
            <a:pPr marL="457200" lvl="0" indent="-342900" algn="l" rtl="0">
              <a:spcBef>
                <a:spcPts val="0"/>
              </a:spcBef>
              <a:spcAft>
                <a:spcPts val="0"/>
              </a:spcAft>
              <a:buSzPts val="1800"/>
              <a:buChar char="●"/>
            </a:pPr>
            <a:r>
              <a:rPr lang="en-US" sz="1400">
                <a:latin typeface="Times New Roman"/>
                <a:ea typeface="Times New Roman"/>
                <a:cs typeface="Times New Roman"/>
                <a:sym typeface="Times New Roman"/>
              </a:rPr>
              <a:t>[20]</a:t>
            </a:r>
            <a:r>
              <a:rPr lang="en-US"/>
              <a:t> </a:t>
            </a:r>
            <a:r>
              <a:rPr lang="en-US" sz="1400">
                <a:latin typeface="Times New Roman"/>
                <a:ea typeface="Times New Roman"/>
                <a:cs typeface="Times New Roman"/>
                <a:sym typeface="Times New Roman"/>
              </a:rPr>
              <a:t>Matthew Cote，Eric Crevoiserat and Jorge Martinez， Design and Optimization of a Baja SAE Vehicle (2015), Allan Burgess ，Worcester Polytechnic Institute， April 27th, 2015</a:t>
            </a:r>
            <a:endParaRPr/>
          </a:p>
          <a:p>
            <a:pPr marL="457200" lvl="0" indent="-342900" algn="l" rtl="0">
              <a:spcBef>
                <a:spcPts val="0"/>
              </a:spcBef>
              <a:spcAft>
                <a:spcPts val="0"/>
              </a:spcAft>
              <a:buSzPts val="1800"/>
              <a:buChar char="●"/>
            </a:pPr>
            <a:r>
              <a:rPr lang="en-US" sz="1400">
                <a:latin typeface="Times New Roman"/>
                <a:ea typeface="Times New Roman"/>
                <a:cs typeface="Times New Roman"/>
                <a:sym typeface="Times New Roman"/>
              </a:rPr>
              <a:t>[21] Skinner, Sean Sebastian, "Modeling and Tuning of CVT Systems for SAE® Baja Vehicles" (2020). GraduateTheses, Dissertations, and Problem Reports. 7590.</a:t>
            </a:r>
            <a:endParaRPr sz="140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sz="1400">
                <a:latin typeface="Times New Roman"/>
                <a:ea typeface="Times New Roman"/>
                <a:cs typeface="Times New Roman"/>
                <a:sym typeface="Times New Roman"/>
              </a:rPr>
              <a:t>[22] Payne, Eric T., "Design of an SAE Baja Racing Off-Road Vehicle Powertrain" (2015). Honors Research Projects. 30.</a:t>
            </a:r>
            <a:endParaRPr sz="140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sz="1400">
                <a:latin typeface="Times New Roman"/>
                <a:ea typeface="Times New Roman"/>
                <a:cs typeface="Times New Roman"/>
                <a:sym typeface="Times New Roman"/>
              </a:rPr>
              <a:t>[23] Wes Clawson Eddie Samuels, Dashboard and Wireless Transfer Module,  the University of Rochester SAE Baja Team report</a:t>
            </a:r>
            <a:endParaRPr sz="140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sz="1400">
                <a:latin typeface="Times New Roman"/>
                <a:ea typeface="Times New Roman"/>
                <a:cs typeface="Times New Roman"/>
                <a:sym typeface="Times New Roman"/>
              </a:rPr>
              <a:t>[24] “Brake System - UR Baja SAE” ,Sa.rochester.edu, 2021. [Online] .  </a:t>
            </a:r>
            <a:endParaRPr sz="1400">
              <a:latin typeface="Times New Roman"/>
              <a:ea typeface="Times New Roman"/>
              <a:cs typeface="Times New Roman"/>
              <a:sym typeface="Times New Roman"/>
            </a:endParaRPr>
          </a:p>
          <a:p>
            <a:pPr marL="0" lvl="0" indent="0" algn="l" rtl="0">
              <a:lnSpc>
                <a:spcPct val="70000"/>
              </a:lnSpc>
              <a:spcBef>
                <a:spcPts val="1000"/>
              </a:spcBef>
              <a:spcAft>
                <a:spcPts val="0"/>
              </a:spcAft>
              <a:buNone/>
            </a:pPr>
            <a:endParaRPr sz="1400">
              <a:latin typeface="Times New Roman"/>
              <a:ea typeface="Times New Roman"/>
              <a:cs typeface="Times New Roman"/>
              <a:sym typeface="Times New Roman"/>
            </a:endParaRPr>
          </a:p>
          <a:p>
            <a:pPr marL="457200" lvl="0" indent="-317500" algn="l" rtl="0">
              <a:lnSpc>
                <a:spcPct val="70000"/>
              </a:lnSpc>
              <a:spcBef>
                <a:spcPts val="1000"/>
              </a:spcBef>
              <a:spcAft>
                <a:spcPts val="0"/>
              </a:spcAft>
              <a:buSzPts val="1400"/>
              <a:buFont typeface="Times New Roman"/>
              <a:buChar char="●"/>
            </a:pPr>
            <a:endParaRPr sz="1400">
              <a:latin typeface="Times New Roman"/>
              <a:ea typeface="Times New Roman"/>
              <a:cs typeface="Times New Roman"/>
              <a:sym typeface="Times New Roman"/>
            </a:endParaRPr>
          </a:p>
          <a:p>
            <a:pPr marL="457200" lvl="0" indent="0" algn="l" rtl="0">
              <a:lnSpc>
                <a:spcPct val="70000"/>
              </a:lnSpc>
              <a:spcBef>
                <a:spcPts val="1000"/>
              </a:spcBef>
              <a:spcAft>
                <a:spcPts val="0"/>
              </a:spcAft>
              <a:buNone/>
            </a:pPr>
            <a:endParaRPr sz="700"/>
          </a:p>
        </p:txBody>
      </p:sp>
      <p:sp>
        <p:nvSpPr>
          <p:cNvPr id="238" name="Google Shape;238;p10"/>
          <p:cNvSpPr txBox="1"/>
          <p:nvPr/>
        </p:nvSpPr>
        <p:spPr>
          <a:xfrm>
            <a:off x="2447750" y="3648250"/>
            <a:ext cx="8980200" cy="104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orbel"/>
              <a:ea typeface="Corbel"/>
              <a:cs typeface="Corbel"/>
              <a:sym typeface="Corbe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b9c74a0c9b_0_20"/>
          <p:cNvSpPr txBox="1">
            <a:spLocks noGrp="1"/>
          </p:cNvSpPr>
          <p:nvPr>
            <p:ph type="title"/>
          </p:nvPr>
        </p:nvSpPr>
        <p:spPr>
          <a:xfrm>
            <a:off x="205475" y="12020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900">
                <a:latin typeface="Times New Roman"/>
                <a:ea typeface="Times New Roman"/>
                <a:cs typeface="Times New Roman"/>
                <a:sym typeface="Times New Roman"/>
              </a:rPr>
              <a:t>References: </a:t>
            </a:r>
            <a:endParaRPr sz="3900">
              <a:latin typeface="Times New Roman"/>
              <a:ea typeface="Times New Roman"/>
              <a:cs typeface="Times New Roman"/>
              <a:sym typeface="Times New Roman"/>
            </a:endParaRPr>
          </a:p>
        </p:txBody>
      </p:sp>
      <p:sp>
        <p:nvSpPr>
          <p:cNvPr id="244" name="Google Shape;244;gb9c74a0c9b_0_20"/>
          <p:cNvSpPr txBox="1">
            <a:spLocks noGrp="1"/>
          </p:cNvSpPr>
          <p:nvPr>
            <p:ph type="body" idx="1"/>
          </p:nvPr>
        </p:nvSpPr>
        <p:spPr>
          <a:xfrm>
            <a:off x="1120000" y="1825625"/>
            <a:ext cx="10233900" cy="4351200"/>
          </a:xfrm>
          <a:prstGeom prst="rect">
            <a:avLst/>
          </a:prstGeom>
        </p:spPr>
        <p:txBody>
          <a:bodyPr spcFirstLastPara="1" wrap="square" lIns="91425" tIns="45700" rIns="91425" bIns="45700" anchor="t" anchorCtr="0">
            <a:noAutofit/>
          </a:bodyPr>
          <a:lstStyle/>
          <a:p>
            <a:pPr marL="457200" lvl="0" indent="-317500" algn="l" rtl="0">
              <a:spcBef>
                <a:spcPts val="1000"/>
              </a:spcBef>
              <a:spcAft>
                <a:spcPts val="0"/>
              </a:spcAft>
              <a:buSzPts val="1400"/>
              <a:buChar char="●"/>
            </a:pPr>
            <a:r>
              <a:rPr lang="en-US" sz="1400">
                <a:latin typeface="Arial"/>
                <a:ea typeface="Arial"/>
                <a:cs typeface="Arial"/>
                <a:sym typeface="Arial"/>
              </a:rPr>
              <a:t>[</a:t>
            </a:r>
            <a:r>
              <a:rPr lang="en-US" sz="1400">
                <a:solidFill>
                  <a:srgbClr val="FFFFFF"/>
                </a:solidFill>
                <a:latin typeface="Arial"/>
                <a:ea typeface="Arial"/>
                <a:cs typeface="Arial"/>
                <a:sym typeface="Arial"/>
              </a:rPr>
              <a:t>25] cost car buyer [online]. Available: </a:t>
            </a:r>
            <a:r>
              <a:rPr lang="en-US" sz="1400">
                <a:solidFill>
                  <a:srgbClr val="FFFFFF"/>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https://www.cashcarsbuyer.com/suspension-repair-cost/</a:t>
            </a:r>
            <a:r>
              <a:rPr lang="en-US" sz="1400">
                <a:solidFill>
                  <a:srgbClr val="FFFFFF"/>
                </a:solidFill>
                <a:latin typeface="Arial"/>
                <a:ea typeface="Arial"/>
                <a:cs typeface="Arial"/>
                <a:sym typeface="Arial"/>
              </a:rPr>
              <a:t>. [Accessed: 30-Jan-2021].</a:t>
            </a:r>
            <a:endParaRPr sz="1400">
              <a:solidFill>
                <a:srgbClr val="FFFFFF"/>
              </a:solidFill>
              <a:latin typeface="Arial"/>
              <a:ea typeface="Arial"/>
              <a:cs typeface="Arial"/>
              <a:sym typeface="Arial"/>
            </a:endParaRPr>
          </a:p>
          <a:p>
            <a:pPr marL="457200" lvl="0" indent="-342900" algn="l" rtl="0">
              <a:spcBef>
                <a:spcPts val="0"/>
              </a:spcBef>
              <a:spcAft>
                <a:spcPts val="0"/>
              </a:spcAft>
              <a:buClr>
                <a:srgbClr val="FFFFFF"/>
              </a:buClr>
              <a:buSzPts val="1800"/>
              <a:buChar char="●"/>
            </a:pPr>
            <a:r>
              <a:rPr lang="en-US" sz="2000">
                <a:solidFill>
                  <a:srgbClr val="FFFFFF"/>
                </a:solidFill>
                <a:latin typeface="Arial"/>
                <a:ea typeface="Arial"/>
                <a:cs typeface="Arial"/>
                <a:sym typeface="Arial"/>
              </a:rPr>
              <a:t>[</a:t>
            </a:r>
            <a:r>
              <a:rPr lang="en-US" sz="1400">
                <a:solidFill>
                  <a:srgbClr val="FFFFFF"/>
                </a:solidFill>
                <a:latin typeface="Arial"/>
                <a:ea typeface="Arial"/>
                <a:cs typeface="Arial"/>
                <a:sym typeface="Arial"/>
              </a:rPr>
              <a:t>26] auto serives coast [online]. Available: </a:t>
            </a:r>
            <a:r>
              <a:rPr lang="en-US" sz="1400">
                <a:solidFill>
                  <a:srgbClr val="FFFFFF"/>
                </a:solidFill>
                <a:uFill>
                  <a:noFill/>
                </a:uFill>
                <a:hlinkClick r:id="rId4">
                  <a:extLst>
                    <a:ext uri="{A12FA001-AC4F-418D-AE19-62706E023703}">
                      <ahyp:hlinkClr xmlns:ahyp="http://schemas.microsoft.com/office/drawing/2018/hyperlinkcolor" val="tx"/>
                    </a:ext>
                  </a:extLst>
                </a:hlinkClick>
              </a:rPr>
              <a:t>https://autoservicecosts.com/brake-pad-replacement-cost/</a:t>
            </a:r>
            <a:r>
              <a:rPr lang="en-US" sz="1400">
                <a:solidFill>
                  <a:srgbClr val="FFFFFF"/>
                </a:solidFill>
              </a:rPr>
              <a:t>. </a:t>
            </a:r>
            <a:r>
              <a:rPr lang="en-US" sz="1400">
                <a:solidFill>
                  <a:srgbClr val="FFFFFF"/>
                </a:solidFill>
                <a:latin typeface="Arial"/>
                <a:ea typeface="Arial"/>
                <a:cs typeface="Arial"/>
                <a:sym typeface="Arial"/>
              </a:rPr>
              <a:t>[Accessed: 31-Jan-2021].</a:t>
            </a:r>
            <a:endParaRPr sz="14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a:spLocks noGrp="1"/>
          </p:cNvSpPr>
          <p:nvPr>
            <p:ph type="title"/>
          </p:nvPr>
        </p:nvSpPr>
        <p:spPr>
          <a:xfrm>
            <a:off x="142875"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EDED"/>
              </a:buClr>
              <a:buSzPts val="5400"/>
              <a:buFont typeface="Times New Roman"/>
              <a:buNone/>
            </a:pPr>
            <a:r>
              <a:rPr lang="en-US" sz="3400">
                <a:latin typeface="Times New Roman"/>
                <a:ea typeface="Times New Roman"/>
                <a:cs typeface="Times New Roman"/>
                <a:sym typeface="Times New Roman"/>
              </a:rPr>
              <a:t>Project Description: </a:t>
            </a:r>
            <a:endParaRPr sz="3400"/>
          </a:p>
        </p:txBody>
      </p:sp>
      <p:sp>
        <p:nvSpPr>
          <p:cNvPr id="146" name="Google Shape;146;p3"/>
          <p:cNvSpPr txBox="1">
            <a:spLocks noGrp="1"/>
          </p:cNvSpPr>
          <p:nvPr>
            <p:ph type="body" idx="1"/>
          </p:nvPr>
        </p:nvSpPr>
        <p:spPr>
          <a:xfrm>
            <a:off x="1120000" y="1825625"/>
            <a:ext cx="102338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EDEDED"/>
              </a:buClr>
              <a:buSzPts val="2800"/>
              <a:buChar char="•"/>
            </a:pPr>
            <a:r>
              <a:rPr lang="en-US" dirty="0">
                <a:latin typeface="Times New Roman"/>
                <a:ea typeface="Times New Roman"/>
                <a:cs typeface="Times New Roman"/>
                <a:sym typeface="Times New Roman"/>
              </a:rPr>
              <a:t>This project includes an SAE-BAJA off-roading vehicle design which can be abide by SAE BAJA completion rules in order to compete. </a:t>
            </a:r>
            <a:endParaRPr dirty="0"/>
          </a:p>
          <a:p>
            <a:pPr marL="228600" lvl="0" indent="-228600" algn="l" rtl="0">
              <a:lnSpc>
                <a:spcPct val="90000"/>
              </a:lnSpc>
              <a:spcBef>
                <a:spcPts val="1000"/>
              </a:spcBef>
              <a:spcAft>
                <a:spcPts val="0"/>
              </a:spcAft>
              <a:buClr>
                <a:srgbClr val="EDEDED"/>
              </a:buClr>
              <a:buSzPts val="2800"/>
              <a:buChar char="•"/>
            </a:pPr>
            <a:r>
              <a:rPr lang="en-US" dirty="0">
                <a:latin typeface="Times New Roman"/>
                <a:ea typeface="Times New Roman"/>
                <a:cs typeface="Times New Roman"/>
                <a:sym typeface="Times New Roman"/>
              </a:rPr>
              <a:t>The design will include three components: </a:t>
            </a:r>
            <a:endParaRPr dirty="0"/>
          </a:p>
          <a:p>
            <a:pPr marL="228600" lvl="0" indent="0" algn="l" rtl="0">
              <a:lnSpc>
                <a:spcPct val="90000"/>
              </a:lnSpc>
              <a:spcBef>
                <a:spcPts val="1000"/>
              </a:spcBef>
              <a:spcAft>
                <a:spcPts val="0"/>
              </a:spcAft>
              <a:buNone/>
            </a:pPr>
            <a:r>
              <a:rPr lang="en-US" dirty="0">
                <a:latin typeface="Times New Roman"/>
                <a:ea typeface="Times New Roman"/>
                <a:cs typeface="Times New Roman"/>
                <a:sym typeface="Times New Roman"/>
              </a:rPr>
              <a:t>                Front suspension. </a:t>
            </a:r>
            <a:endParaRPr dirty="0"/>
          </a:p>
          <a:p>
            <a:pPr marL="228600" lvl="0" indent="0" algn="l" rtl="0">
              <a:lnSpc>
                <a:spcPct val="90000"/>
              </a:lnSpc>
              <a:spcBef>
                <a:spcPts val="1000"/>
              </a:spcBef>
              <a:spcAft>
                <a:spcPts val="0"/>
              </a:spcAft>
              <a:buNone/>
            </a:pPr>
            <a:r>
              <a:rPr lang="en-US" dirty="0">
                <a:latin typeface="Times New Roman"/>
                <a:ea typeface="Times New Roman"/>
                <a:cs typeface="Times New Roman"/>
                <a:sym typeface="Times New Roman"/>
              </a:rPr>
              <a:t>                Brake systems.</a:t>
            </a:r>
            <a:endParaRPr dirty="0">
              <a:latin typeface="Times New Roman"/>
              <a:ea typeface="Times New Roman"/>
              <a:cs typeface="Times New Roman"/>
              <a:sym typeface="Times New Roman"/>
            </a:endParaRPr>
          </a:p>
          <a:p>
            <a:pPr marL="228600" lvl="0" indent="0" algn="l" rtl="0">
              <a:lnSpc>
                <a:spcPct val="90000"/>
              </a:lnSpc>
              <a:spcBef>
                <a:spcPts val="1000"/>
              </a:spcBef>
              <a:spcAft>
                <a:spcPts val="0"/>
              </a:spcAft>
              <a:buNone/>
            </a:pPr>
            <a:r>
              <a:rPr lang="en-US" dirty="0">
                <a:latin typeface="Times New Roman"/>
                <a:ea typeface="Times New Roman"/>
                <a:cs typeface="Times New Roman"/>
                <a:sym typeface="Times New Roman"/>
              </a:rPr>
              <a:t>               Dashboard.</a:t>
            </a:r>
            <a:endParaRPr dirty="0">
              <a:latin typeface="Times New Roman"/>
              <a:ea typeface="Times New Roman"/>
              <a:cs typeface="Times New Roman"/>
              <a:sym typeface="Times New Roman"/>
            </a:endParaRPr>
          </a:p>
          <a:p>
            <a:pPr marL="457200" lvl="0" indent="-342900" algn="l" rtl="0">
              <a:lnSpc>
                <a:spcPct val="90000"/>
              </a:lnSpc>
              <a:spcBef>
                <a:spcPts val="1000"/>
              </a:spcBef>
              <a:spcAft>
                <a:spcPts val="0"/>
              </a:spcAft>
              <a:buSzPts val="1800"/>
              <a:buChar char="●"/>
            </a:pPr>
            <a:r>
              <a:rPr lang="en-US" dirty="0"/>
              <a:t>Sponsor </a:t>
            </a:r>
            <a:endParaRPr dirty="0"/>
          </a:p>
        </p:txBody>
      </p:sp>
      <p:sp>
        <p:nvSpPr>
          <p:cNvPr id="3" name="頁尾版面配置區 2">
            <a:extLst>
              <a:ext uri="{FF2B5EF4-FFF2-40B4-BE49-F238E27FC236}">
                <a16:creationId xmlns:a16="http://schemas.microsoft.com/office/drawing/2014/main" id="{BE49D3E4-178D-47F9-9BA0-E41C25428394}"/>
              </a:ext>
            </a:extLst>
          </p:cNvPr>
          <p:cNvSpPr>
            <a:spLocks noGrp="1"/>
          </p:cNvSpPr>
          <p:nvPr>
            <p:ph type="ftr" idx="11"/>
          </p:nvPr>
        </p:nvSpPr>
        <p:spPr/>
        <p:txBody>
          <a:bodyPr/>
          <a:lstStyle/>
          <a:p>
            <a:r>
              <a:rPr lang="en-US" altLang="zh-CN" dirty="0"/>
              <a:t>Rashid </a:t>
            </a:r>
            <a:r>
              <a:rPr lang="en-US" altLang="zh-CN" dirty="0" err="1"/>
              <a:t>Algelmod</a:t>
            </a:r>
            <a:r>
              <a:rPr lang="en-US" altLang="zh-CN" dirty="0"/>
              <a:t>, </a:t>
            </a:r>
            <a:r>
              <a:rPr lang="en-US" altLang="zh-CN" dirty="0" err="1">
                <a:solidFill>
                  <a:srgbClr val="FFFFFF"/>
                </a:solidFill>
              </a:rPr>
              <a:t>Musaed</a:t>
            </a:r>
            <a:r>
              <a:rPr lang="en-US" altLang="zh-CN" dirty="0">
                <a:solidFill>
                  <a:srgbClr val="FFFFFF"/>
                </a:solidFill>
              </a:rPr>
              <a:t> </a:t>
            </a:r>
            <a:r>
              <a:rPr lang="en-US" altLang="zh-CN" dirty="0" err="1">
                <a:solidFill>
                  <a:srgbClr val="FFFFFF"/>
                </a:solidFill>
              </a:rPr>
              <a:t>Fraidoun</a:t>
            </a:r>
            <a:r>
              <a:rPr lang="en-US" altLang="zh-CN" dirty="0">
                <a:solidFill>
                  <a:srgbClr val="FFFFFF"/>
                </a:solidFill>
              </a:rPr>
              <a:t>, Salem </a:t>
            </a:r>
            <a:r>
              <a:rPr lang="en-US" altLang="zh-CN" dirty="0" err="1">
                <a:solidFill>
                  <a:srgbClr val="FFFFFF"/>
                </a:solidFill>
              </a:rPr>
              <a:t>Almarri</a:t>
            </a:r>
            <a:endParaRPr lang="en-US" altLang="zh-CN" dirty="0">
              <a:solidFill>
                <a:srgbClr val="FFFFFF"/>
              </a:solidFill>
            </a:endParaRPr>
          </a:p>
          <a:p>
            <a:endParaRPr lang="en-US" altLang="zh-CN" dirty="0">
              <a:solidFill>
                <a:srgbClr val="FFFFFF"/>
              </a:solidFill>
            </a:endParaRPr>
          </a:p>
          <a:p>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
          <p:cNvSpPr txBox="1">
            <a:spLocks noGrp="1"/>
          </p:cNvSpPr>
          <p:nvPr>
            <p:ph type="title"/>
          </p:nvPr>
        </p:nvSpPr>
        <p:spPr>
          <a:xfrm>
            <a:off x="125492" y="266325"/>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DEDED"/>
              </a:buClr>
              <a:buSzPts val="4860"/>
              <a:buFont typeface="Times New Roman"/>
              <a:buNone/>
            </a:pPr>
            <a:r>
              <a:rPr lang="en-US" sz="3400">
                <a:latin typeface="Times New Roman"/>
                <a:ea typeface="Times New Roman"/>
                <a:cs typeface="Times New Roman"/>
                <a:sym typeface="Times New Roman"/>
              </a:rPr>
              <a:t>Project Background &amp; Benchmarking</a:t>
            </a:r>
            <a:br>
              <a:rPr lang="en-US" sz="3400">
                <a:latin typeface="Times New Roman"/>
                <a:ea typeface="Times New Roman"/>
                <a:cs typeface="Times New Roman"/>
                <a:sym typeface="Times New Roman"/>
              </a:rPr>
            </a:br>
            <a:r>
              <a:rPr lang="en-US" sz="3400">
                <a:latin typeface="Times New Roman"/>
                <a:ea typeface="Times New Roman"/>
                <a:cs typeface="Times New Roman"/>
                <a:sym typeface="Times New Roman"/>
              </a:rPr>
              <a:t>Front suspension system:</a:t>
            </a:r>
            <a:br>
              <a:rPr lang="en-US" sz="3400">
                <a:latin typeface="Times New Roman"/>
                <a:ea typeface="Times New Roman"/>
                <a:cs typeface="Times New Roman"/>
                <a:sym typeface="Times New Roman"/>
              </a:rPr>
            </a:br>
            <a:endParaRPr sz="3400">
              <a:latin typeface="Times New Roman"/>
              <a:ea typeface="Times New Roman"/>
              <a:cs typeface="Times New Roman"/>
              <a:sym typeface="Times New Roman"/>
            </a:endParaRPr>
          </a:p>
        </p:txBody>
      </p:sp>
      <p:sp>
        <p:nvSpPr>
          <p:cNvPr id="152" name="Google Shape;152;p4"/>
          <p:cNvSpPr txBox="1">
            <a:spLocks noGrp="1"/>
          </p:cNvSpPr>
          <p:nvPr>
            <p:ph type="body" idx="1"/>
          </p:nvPr>
        </p:nvSpPr>
        <p:spPr>
          <a:xfrm>
            <a:off x="0" y="1592019"/>
            <a:ext cx="12192000" cy="5112000"/>
          </a:xfrm>
          <a:prstGeom prst="rect">
            <a:avLst/>
          </a:prstGeom>
          <a:noFill/>
          <a:ln>
            <a:noFill/>
          </a:ln>
        </p:spPr>
        <p:txBody>
          <a:bodyPr spcFirstLastPara="1" wrap="square" lIns="91425" tIns="45700" rIns="91425" bIns="45700" anchor="t" anchorCtr="0">
            <a:normAutofit/>
          </a:bodyPr>
          <a:lstStyle/>
          <a:p>
            <a:pPr marL="228600" lvl="0" indent="-253365" algn="just" rtl="0">
              <a:lnSpc>
                <a:spcPct val="115000"/>
              </a:lnSpc>
              <a:spcBef>
                <a:spcPts val="0"/>
              </a:spcBef>
              <a:spcAft>
                <a:spcPts val="0"/>
              </a:spcAft>
              <a:buSzPts val="2190"/>
              <a:buFont typeface="Times New Roman"/>
              <a:buChar char="•"/>
            </a:pPr>
            <a:r>
              <a:rPr lang="en-US" sz="2400">
                <a:solidFill>
                  <a:srgbClr val="FFFFFF"/>
                </a:solidFill>
                <a:latin typeface="Times New Roman"/>
                <a:ea typeface="Times New Roman"/>
                <a:cs typeface="Times New Roman"/>
                <a:sym typeface="Times New Roman"/>
              </a:rPr>
              <a:t>Suspension system is a device which transfers all forces and moments between wheel and ground to the body. It consists of-</a:t>
            </a:r>
            <a:endParaRPr sz="2400">
              <a:solidFill>
                <a:srgbClr val="FFFFFF"/>
              </a:solidFill>
              <a:latin typeface="Times New Roman"/>
              <a:ea typeface="Times New Roman"/>
              <a:cs typeface="Times New Roman"/>
              <a:sym typeface="Times New Roman"/>
            </a:endParaRPr>
          </a:p>
          <a:p>
            <a:pPr marL="228600" lvl="0" indent="0" algn="just" rtl="0">
              <a:lnSpc>
                <a:spcPct val="115000"/>
              </a:lnSpc>
              <a:spcBef>
                <a:spcPts val="600"/>
              </a:spcBef>
              <a:spcAft>
                <a:spcPts val="0"/>
              </a:spcAft>
              <a:buNone/>
            </a:pPr>
            <a:r>
              <a:rPr lang="en-US" sz="2400">
                <a:solidFill>
                  <a:srgbClr val="FFFFFF"/>
                </a:solidFill>
                <a:latin typeface="Times New Roman"/>
                <a:ea typeface="Times New Roman"/>
                <a:cs typeface="Times New Roman"/>
                <a:sym typeface="Times New Roman"/>
              </a:rPr>
              <a:t>Spring</a:t>
            </a:r>
            <a:endParaRPr sz="2400">
              <a:solidFill>
                <a:srgbClr val="FFFFFF"/>
              </a:solidFill>
              <a:latin typeface="Times New Roman"/>
              <a:ea typeface="Times New Roman"/>
              <a:cs typeface="Times New Roman"/>
              <a:sym typeface="Times New Roman"/>
            </a:endParaRPr>
          </a:p>
          <a:p>
            <a:pPr marL="228600" lvl="0" indent="0" algn="just" rtl="0">
              <a:lnSpc>
                <a:spcPct val="115000"/>
              </a:lnSpc>
              <a:spcBef>
                <a:spcPts val="600"/>
              </a:spcBef>
              <a:spcAft>
                <a:spcPts val="0"/>
              </a:spcAft>
              <a:buNone/>
            </a:pPr>
            <a:r>
              <a:rPr lang="en-US" sz="2400">
                <a:solidFill>
                  <a:srgbClr val="FFFFFF"/>
                </a:solidFill>
                <a:latin typeface="Times New Roman"/>
                <a:ea typeface="Times New Roman"/>
                <a:cs typeface="Times New Roman"/>
                <a:sym typeface="Times New Roman"/>
              </a:rPr>
              <a:t>Damper</a:t>
            </a:r>
            <a:endParaRPr sz="2400">
              <a:solidFill>
                <a:srgbClr val="FFFFFF"/>
              </a:solidFill>
              <a:latin typeface="Times New Roman"/>
              <a:ea typeface="Times New Roman"/>
              <a:cs typeface="Times New Roman"/>
              <a:sym typeface="Times New Roman"/>
            </a:endParaRPr>
          </a:p>
          <a:p>
            <a:pPr marL="457200" lvl="0" indent="-393065" algn="l" rtl="0">
              <a:lnSpc>
                <a:spcPct val="90000"/>
              </a:lnSpc>
              <a:spcBef>
                <a:spcPts val="1800"/>
              </a:spcBef>
              <a:spcAft>
                <a:spcPts val="0"/>
              </a:spcAft>
              <a:buSzPts val="2590"/>
              <a:buFont typeface="Times New Roman"/>
              <a:buChar char="●"/>
            </a:pPr>
            <a:r>
              <a:rPr lang="en-US" sz="2590">
                <a:latin typeface="Times New Roman"/>
                <a:ea typeface="Times New Roman"/>
                <a:cs typeface="Times New Roman"/>
                <a:sym typeface="Times New Roman"/>
              </a:rPr>
              <a:t>Trailing Arms [1]</a:t>
            </a:r>
            <a:endParaRPr sz="2590">
              <a:latin typeface="Times New Roman"/>
              <a:ea typeface="Times New Roman"/>
              <a:cs typeface="Times New Roman"/>
              <a:sym typeface="Times New Roman"/>
            </a:endParaRPr>
          </a:p>
          <a:p>
            <a:pPr marL="457200" lvl="0" indent="-393065" algn="l" rtl="0">
              <a:lnSpc>
                <a:spcPct val="90000"/>
              </a:lnSpc>
              <a:spcBef>
                <a:spcPts val="0"/>
              </a:spcBef>
              <a:spcAft>
                <a:spcPts val="0"/>
              </a:spcAft>
              <a:buSzPts val="2590"/>
              <a:buFont typeface="Times New Roman"/>
              <a:buChar char="●"/>
            </a:pPr>
            <a:r>
              <a:rPr lang="en-US" sz="2590">
                <a:latin typeface="Times New Roman"/>
                <a:ea typeface="Times New Roman"/>
                <a:cs typeface="Times New Roman"/>
                <a:sym typeface="Times New Roman"/>
              </a:rPr>
              <a:t>Double Wishbones [4]</a:t>
            </a:r>
            <a:endParaRPr sz="2590">
              <a:latin typeface="Times New Roman"/>
              <a:ea typeface="Times New Roman"/>
              <a:cs typeface="Times New Roman"/>
              <a:sym typeface="Times New Roman"/>
            </a:endParaRPr>
          </a:p>
        </p:txBody>
      </p:sp>
      <p:pic>
        <p:nvPicPr>
          <p:cNvPr id="153" name="Google Shape;153;p4"/>
          <p:cNvPicPr preferRelativeResize="0"/>
          <p:nvPr/>
        </p:nvPicPr>
        <p:blipFill>
          <a:blip r:embed="rId3">
            <a:alphaModFix/>
          </a:blip>
          <a:stretch>
            <a:fillRect/>
          </a:stretch>
        </p:blipFill>
        <p:spPr>
          <a:xfrm>
            <a:off x="5536875" y="2774988"/>
            <a:ext cx="2895600" cy="2524125"/>
          </a:xfrm>
          <a:prstGeom prst="rect">
            <a:avLst/>
          </a:prstGeom>
          <a:noFill/>
          <a:ln>
            <a:noFill/>
          </a:ln>
        </p:spPr>
      </p:pic>
      <p:sp>
        <p:nvSpPr>
          <p:cNvPr id="154" name="Google Shape;154;p4"/>
          <p:cNvSpPr txBox="1"/>
          <p:nvPr/>
        </p:nvSpPr>
        <p:spPr>
          <a:xfrm>
            <a:off x="5536875" y="5299125"/>
            <a:ext cx="3152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rgbClr val="FFFFFF"/>
                </a:solidFill>
                <a:latin typeface="Corbel"/>
                <a:ea typeface="Corbel"/>
                <a:cs typeface="Corbel"/>
                <a:sym typeface="Corbel"/>
              </a:rPr>
              <a:t>Figure 1: Trailing Arms [1]</a:t>
            </a:r>
            <a:endParaRPr sz="2000" b="1">
              <a:solidFill>
                <a:srgbClr val="FFFFFF"/>
              </a:solidFill>
              <a:latin typeface="Corbel"/>
              <a:ea typeface="Corbel"/>
              <a:cs typeface="Corbel"/>
              <a:sym typeface="Corbel"/>
            </a:endParaRPr>
          </a:p>
        </p:txBody>
      </p:sp>
      <p:pic>
        <p:nvPicPr>
          <p:cNvPr id="155" name="Google Shape;155;p4"/>
          <p:cNvPicPr preferRelativeResize="0"/>
          <p:nvPr/>
        </p:nvPicPr>
        <p:blipFill>
          <a:blip r:embed="rId4">
            <a:alphaModFix/>
          </a:blip>
          <a:stretch>
            <a:fillRect/>
          </a:stretch>
        </p:blipFill>
        <p:spPr>
          <a:xfrm>
            <a:off x="8901313" y="2775000"/>
            <a:ext cx="3152775" cy="1695450"/>
          </a:xfrm>
          <a:prstGeom prst="rect">
            <a:avLst/>
          </a:prstGeom>
          <a:noFill/>
          <a:ln>
            <a:noFill/>
          </a:ln>
        </p:spPr>
      </p:pic>
      <p:sp>
        <p:nvSpPr>
          <p:cNvPr id="156" name="Google Shape;156;p4"/>
          <p:cNvSpPr txBox="1"/>
          <p:nvPr/>
        </p:nvSpPr>
        <p:spPr>
          <a:xfrm>
            <a:off x="9027075" y="4817550"/>
            <a:ext cx="3152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rgbClr val="FFFFFF"/>
                </a:solidFill>
                <a:latin typeface="Corbel"/>
                <a:ea typeface="Corbel"/>
                <a:cs typeface="Corbel"/>
                <a:sym typeface="Corbel"/>
              </a:rPr>
              <a:t>Figure </a:t>
            </a:r>
            <a:r>
              <a:rPr lang="en-US" sz="2200" b="1">
                <a:solidFill>
                  <a:srgbClr val="FFFFFF"/>
                </a:solidFill>
                <a:latin typeface="Corbel"/>
                <a:ea typeface="Corbel"/>
                <a:cs typeface="Corbel"/>
                <a:sym typeface="Corbel"/>
              </a:rPr>
              <a:t>2</a:t>
            </a:r>
            <a:r>
              <a:rPr lang="en-US" sz="1600" b="1">
                <a:solidFill>
                  <a:srgbClr val="FFFFFF"/>
                </a:solidFill>
                <a:latin typeface="Corbel"/>
                <a:ea typeface="Corbel"/>
                <a:cs typeface="Corbel"/>
                <a:sym typeface="Corbel"/>
              </a:rPr>
              <a:t>: Double Wishbones [4]</a:t>
            </a:r>
            <a:endParaRPr sz="1600" b="1">
              <a:solidFill>
                <a:srgbClr val="FFFFFF"/>
              </a:solidFill>
              <a:latin typeface="Corbel"/>
              <a:ea typeface="Corbel"/>
              <a:cs typeface="Corbel"/>
              <a:sym typeface="Corbel"/>
            </a:endParaRPr>
          </a:p>
        </p:txBody>
      </p:sp>
      <p:sp>
        <p:nvSpPr>
          <p:cNvPr id="2" name="頁尾版面配置區 1">
            <a:extLst>
              <a:ext uri="{FF2B5EF4-FFF2-40B4-BE49-F238E27FC236}">
                <a16:creationId xmlns:a16="http://schemas.microsoft.com/office/drawing/2014/main" id="{C37EFC37-F84F-436C-9EDC-95FD47351601}"/>
              </a:ext>
            </a:extLst>
          </p:cNvPr>
          <p:cNvSpPr>
            <a:spLocks noGrp="1"/>
          </p:cNvSpPr>
          <p:nvPr>
            <p:ph type="ftr" idx="11"/>
          </p:nvPr>
        </p:nvSpPr>
        <p:spPr/>
        <p:txBody>
          <a:bodyPr/>
          <a:lstStyle/>
          <a:p>
            <a:r>
              <a:rPr lang="en-US" altLang="zh-CN"/>
              <a:t>Rashid Algelmod, Musaed Fraidoun, Salem Almarri</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83000" y="-1247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EDED"/>
              </a:buClr>
              <a:buSzPts val="4860"/>
              <a:buFont typeface="Times New Roman"/>
              <a:buNone/>
            </a:pPr>
            <a:r>
              <a:rPr lang="en-US" sz="3459">
                <a:latin typeface="Times New Roman"/>
                <a:ea typeface="Times New Roman"/>
                <a:cs typeface="Times New Roman"/>
                <a:sym typeface="Times New Roman"/>
              </a:rPr>
              <a:t>Project Background &amp; Benchmarking /brake system:</a:t>
            </a:r>
            <a:endParaRPr sz="4000"/>
          </a:p>
        </p:txBody>
      </p:sp>
      <p:sp>
        <p:nvSpPr>
          <p:cNvPr id="162" name="Google Shape;162;p5"/>
          <p:cNvSpPr txBox="1">
            <a:spLocks noGrp="1"/>
          </p:cNvSpPr>
          <p:nvPr>
            <p:ph type="body" idx="1"/>
          </p:nvPr>
        </p:nvSpPr>
        <p:spPr>
          <a:xfrm>
            <a:off x="1120000" y="1825625"/>
            <a:ext cx="102338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rgbClr val="EDEDED"/>
              </a:buClr>
              <a:buSzPts val="2800"/>
              <a:buChar char="•"/>
            </a:pPr>
            <a:r>
              <a:rPr lang="en-US">
                <a:latin typeface="Times New Roman"/>
                <a:ea typeface="Times New Roman"/>
                <a:cs typeface="Times New Roman"/>
                <a:sym typeface="Times New Roman"/>
              </a:rPr>
              <a:t>The concept of energy conversion is used by brakes, which convert kinetic energy into heat, thereby delaying vehicle velocity. This is done by fiction, along with the clamping force exerted by caliper pads, between the brake rotor and pads.</a:t>
            </a:r>
            <a:endParaRPr/>
          </a:p>
          <a:p>
            <a:pPr marL="228600" lvl="0" indent="-228600" algn="l" rtl="0">
              <a:lnSpc>
                <a:spcPct val="80000"/>
              </a:lnSpc>
              <a:spcBef>
                <a:spcPts val="1000"/>
              </a:spcBef>
              <a:spcAft>
                <a:spcPts val="0"/>
              </a:spcAft>
              <a:buClr>
                <a:srgbClr val="EDEDED"/>
              </a:buClr>
              <a:buSzPts val="2800"/>
              <a:buChar char="•"/>
            </a:pPr>
            <a:r>
              <a:rPr lang="en-US">
                <a:latin typeface="Times New Roman"/>
                <a:ea typeface="Times New Roman"/>
                <a:cs typeface="Times New Roman"/>
                <a:sym typeface="Times New Roman"/>
              </a:rPr>
              <a:t>The rules state that the braking mechanism must be capable of simultaneously locking all four wheels . </a:t>
            </a:r>
            <a:endParaRPr/>
          </a:p>
          <a:p>
            <a:pPr marL="228600" lvl="0" indent="-228600" algn="l" rtl="0">
              <a:lnSpc>
                <a:spcPct val="80000"/>
              </a:lnSpc>
              <a:spcBef>
                <a:spcPts val="1000"/>
              </a:spcBef>
              <a:spcAft>
                <a:spcPts val="0"/>
              </a:spcAft>
              <a:buClr>
                <a:srgbClr val="EDEDED"/>
              </a:buClr>
              <a:buSzPts val="2800"/>
              <a:buChar char="•"/>
            </a:pPr>
            <a:r>
              <a:rPr lang="en-US">
                <a:latin typeface="Times New Roman"/>
                <a:ea typeface="Times New Roman"/>
                <a:cs typeface="Times New Roman"/>
                <a:sym typeface="Times New Roman"/>
              </a:rPr>
              <a:t>More significantly, however, the device must be able to be used by the driver reliably, repeatedly during the endurance case. </a:t>
            </a:r>
            <a:endParaRPr/>
          </a:p>
          <a:p>
            <a:pPr marL="228600" lvl="0" indent="-228600" algn="l" rtl="0">
              <a:lnSpc>
                <a:spcPct val="80000"/>
              </a:lnSpc>
              <a:spcBef>
                <a:spcPts val="1000"/>
              </a:spcBef>
              <a:spcAft>
                <a:spcPts val="0"/>
              </a:spcAft>
              <a:buClr>
                <a:srgbClr val="EDEDED"/>
              </a:buClr>
              <a:buSzPts val="2800"/>
              <a:buChar char="•"/>
            </a:pPr>
            <a:r>
              <a:rPr lang="en-US">
                <a:latin typeface="Times New Roman"/>
                <a:ea typeface="Times New Roman"/>
                <a:cs typeface="Times New Roman"/>
                <a:sym typeface="Times New Roman"/>
              </a:rPr>
              <a:t>The main objective is to develop a light, compact, powerful and reliable braking system that can lock all four buggy wheels on almost all terrain types at the same time</a:t>
            </a:r>
            <a:endParaRPr/>
          </a:p>
        </p:txBody>
      </p:sp>
      <p:sp>
        <p:nvSpPr>
          <p:cNvPr id="2" name="頁尾版面配置區 1">
            <a:extLst>
              <a:ext uri="{FF2B5EF4-FFF2-40B4-BE49-F238E27FC236}">
                <a16:creationId xmlns:a16="http://schemas.microsoft.com/office/drawing/2014/main" id="{E0A91BEE-F91D-4BE7-A8DE-989212AC6911}"/>
              </a:ext>
            </a:extLst>
          </p:cNvPr>
          <p:cNvSpPr>
            <a:spLocks noGrp="1"/>
          </p:cNvSpPr>
          <p:nvPr>
            <p:ph type="ftr" idx="11"/>
          </p:nvPr>
        </p:nvSpPr>
        <p:spPr/>
        <p:txBody>
          <a:bodyPr/>
          <a:lstStyle/>
          <a:p>
            <a:r>
              <a:rPr lang="en-US" altLang="zh-CN" dirty="0"/>
              <a:t>Omer </a:t>
            </a:r>
            <a:r>
              <a:rPr lang="en-US" altLang="zh-CN" dirty="0" err="1"/>
              <a:t>Alamoudi</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b9b715a0fa_0_4"/>
          <p:cNvSpPr txBox="1">
            <a:spLocks noGrp="1"/>
          </p:cNvSpPr>
          <p:nvPr>
            <p:ph type="title"/>
          </p:nvPr>
        </p:nvSpPr>
        <p:spPr>
          <a:xfrm>
            <a:off x="185075" y="9980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EDEDED"/>
              </a:buClr>
              <a:buSzPts val="4860"/>
              <a:buFont typeface="Times New Roman"/>
              <a:buNone/>
            </a:pPr>
            <a:r>
              <a:rPr lang="en-US" sz="3400">
                <a:latin typeface="Times New Roman"/>
                <a:ea typeface="Times New Roman"/>
                <a:cs typeface="Times New Roman"/>
                <a:sym typeface="Times New Roman"/>
              </a:rPr>
              <a:t>Project Background &amp; Benchmarking</a:t>
            </a:r>
            <a:br>
              <a:rPr lang="en-US" sz="3400">
                <a:latin typeface="Times New Roman"/>
                <a:ea typeface="Times New Roman"/>
                <a:cs typeface="Times New Roman"/>
                <a:sym typeface="Times New Roman"/>
              </a:rPr>
            </a:br>
            <a:r>
              <a:rPr lang="en-US" sz="3400">
                <a:latin typeface="Times New Roman"/>
                <a:ea typeface="Times New Roman"/>
                <a:cs typeface="Times New Roman"/>
                <a:sym typeface="Times New Roman"/>
              </a:rPr>
              <a:t>Dashboard system:</a:t>
            </a:r>
            <a:endParaRPr/>
          </a:p>
        </p:txBody>
      </p:sp>
      <p:sp>
        <p:nvSpPr>
          <p:cNvPr id="168" name="Google Shape;168;gb9b715a0fa_0_4"/>
          <p:cNvSpPr txBox="1">
            <a:spLocks noGrp="1"/>
          </p:cNvSpPr>
          <p:nvPr>
            <p:ph type="body" idx="1"/>
          </p:nvPr>
        </p:nvSpPr>
        <p:spPr>
          <a:xfrm>
            <a:off x="1120000" y="1825625"/>
            <a:ext cx="10233900" cy="4351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Font typeface="Times New Roman"/>
              <a:buChar char="•"/>
            </a:pPr>
            <a:r>
              <a:rPr lang="en-US">
                <a:latin typeface="Times New Roman"/>
                <a:ea typeface="Times New Roman"/>
                <a:cs typeface="Times New Roman"/>
                <a:sym typeface="Times New Roman"/>
              </a:rPr>
              <a:t>The dashboard is a component that displays information related to the vertical. During the driving, the driver needs to not only observe the surrounding environment but also concern about the state of the vertical. </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US">
                <a:latin typeface="Times New Roman"/>
                <a:ea typeface="Times New Roman"/>
                <a:cs typeface="Times New Roman"/>
                <a:sym typeface="Times New Roman"/>
              </a:rPr>
              <a:t>The data displayed on the instrument panel is detected by the sensor in the corresponding part, and displayed on the instrument panel through the circuit and the wire.</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US">
                <a:latin typeface="Times New Roman"/>
                <a:ea typeface="Times New Roman"/>
                <a:cs typeface="Times New Roman"/>
                <a:sym typeface="Times New Roman"/>
              </a:rPr>
              <a:t>The shown data include speed, fuel level and rpm.</a:t>
            </a:r>
            <a:endParaRPr>
              <a:latin typeface="Times New Roman"/>
              <a:ea typeface="Times New Roman"/>
              <a:cs typeface="Times New Roman"/>
              <a:sym typeface="Times New Roman"/>
            </a:endParaRPr>
          </a:p>
          <a:p>
            <a:pPr marL="457200" lvl="0" indent="0" algn="l" rtl="0">
              <a:spcBef>
                <a:spcPts val="1000"/>
              </a:spcBef>
              <a:spcAft>
                <a:spcPts val="0"/>
              </a:spcAft>
              <a:buNone/>
            </a:pPr>
            <a:endParaRPr/>
          </a:p>
        </p:txBody>
      </p:sp>
      <p:pic>
        <p:nvPicPr>
          <p:cNvPr id="169" name="Google Shape;169;gb9b715a0fa_0_4"/>
          <p:cNvPicPr preferRelativeResize="0"/>
          <p:nvPr/>
        </p:nvPicPr>
        <p:blipFill>
          <a:blip r:embed="rId3">
            <a:alphaModFix/>
          </a:blip>
          <a:stretch>
            <a:fillRect/>
          </a:stretch>
        </p:blipFill>
        <p:spPr>
          <a:xfrm>
            <a:off x="7948250" y="5215550"/>
            <a:ext cx="2923800" cy="897429"/>
          </a:xfrm>
          <a:prstGeom prst="rect">
            <a:avLst/>
          </a:prstGeom>
          <a:noFill/>
          <a:ln>
            <a:noFill/>
          </a:ln>
        </p:spPr>
      </p:pic>
      <p:sp>
        <p:nvSpPr>
          <p:cNvPr id="170" name="Google Shape;170;gb9b715a0fa_0_4"/>
          <p:cNvSpPr txBox="1"/>
          <p:nvPr/>
        </p:nvSpPr>
        <p:spPr>
          <a:xfrm>
            <a:off x="7948249" y="6112975"/>
            <a:ext cx="29238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700" b="1">
                <a:solidFill>
                  <a:srgbClr val="FFFFFF"/>
                </a:solidFill>
                <a:latin typeface="Corbel"/>
                <a:ea typeface="Corbel"/>
                <a:cs typeface="Corbel"/>
                <a:sym typeface="Corbel"/>
              </a:rPr>
              <a:t>Figure 3: Dashboard</a:t>
            </a:r>
            <a:endParaRPr sz="1700" b="1">
              <a:latin typeface="Corbel"/>
              <a:ea typeface="Corbel"/>
              <a:cs typeface="Corbel"/>
              <a:sym typeface="Corbel"/>
            </a:endParaRPr>
          </a:p>
        </p:txBody>
      </p:sp>
      <p:sp>
        <p:nvSpPr>
          <p:cNvPr id="2" name="頁尾版面配置區 1">
            <a:extLst>
              <a:ext uri="{FF2B5EF4-FFF2-40B4-BE49-F238E27FC236}">
                <a16:creationId xmlns:a16="http://schemas.microsoft.com/office/drawing/2014/main" id="{2C8BAC3C-CCEA-499A-B7CE-202412BD56E3}"/>
              </a:ext>
            </a:extLst>
          </p:cNvPr>
          <p:cNvSpPr>
            <a:spLocks noGrp="1"/>
          </p:cNvSpPr>
          <p:nvPr>
            <p:ph type="ftr" idx="11"/>
          </p:nvPr>
        </p:nvSpPr>
        <p:spPr/>
        <p:txBody>
          <a:bodyPr/>
          <a:lstStyle/>
          <a:p>
            <a:r>
              <a:rPr lang="en-US" altLang="zh-CN"/>
              <a:t>Chujian Wang</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b9b8a0bf22_2_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EDEDED"/>
              </a:buClr>
              <a:buSzPts val="2800"/>
              <a:buFont typeface="Times New Roman"/>
              <a:buNone/>
            </a:pPr>
            <a:r>
              <a:rPr lang="en-US" sz="3400">
                <a:latin typeface="Times New Roman"/>
                <a:ea typeface="Times New Roman"/>
                <a:cs typeface="Times New Roman"/>
                <a:sym typeface="Times New Roman"/>
              </a:rPr>
              <a:t>Literature Review Front Suspension:</a:t>
            </a:r>
            <a:endParaRPr sz="6000"/>
          </a:p>
          <a:p>
            <a:pPr marL="0" lvl="0" indent="0" algn="l" rtl="0">
              <a:spcBef>
                <a:spcPts val="0"/>
              </a:spcBef>
              <a:spcAft>
                <a:spcPts val="0"/>
              </a:spcAft>
              <a:buNone/>
            </a:pPr>
            <a:endParaRPr/>
          </a:p>
        </p:txBody>
      </p:sp>
      <p:sp>
        <p:nvSpPr>
          <p:cNvPr id="176" name="Google Shape;176;gb9b8a0bf22_2_5"/>
          <p:cNvSpPr txBox="1">
            <a:spLocks noGrp="1"/>
          </p:cNvSpPr>
          <p:nvPr>
            <p:ph type="body" idx="1"/>
          </p:nvPr>
        </p:nvSpPr>
        <p:spPr>
          <a:xfrm>
            <a:off x="1120000" y="1825625"/>
            <a:ext cx="10233900" cy="43512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700"/>
              </a:spcBef>
              <a:spcAft>
                <a:spcPts val="0"/>
              </a:spcAft>
              <a:buClr>
                <a:srgbClr val="FFFFFF"/>
              </a:buClr>
              <a:buSzPts val="1800"/>
              <a:buFont typeface="Times New Roman"/>
              <a:buChar char="●"/>
            </a:pPr>
            <a:r>
              <a:rPr lang="en-US">
                <a:solidFill>
                  <a:srgbClr val="FFFFFF"/>
                </a:solidFill>
                <a:latin typeface="Times New Roman"/>
                <a:ea typeface="Times New Roman"/>
                <a:cs typeface="Times New Roman"/>
                <a:sym typeface="Times New Roman"/>
              </a:rPr>
              <a:t>Fundamental analysis of automobile suspension. (Society of Automobile Engineers) (salem)[1]</a:t>
            </a:r>
            <a:endParaRPr>
              <a:solidFill>
                <a:srgbClr val="FFFFFF"/>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rgbClr val="FFFFFF"/>
              </a:buClr>
              <a:buSzPts val="1800"/>
              <a:buFont typeface="Times New Roman"/>
              <a:buChar char="●"/>
            </a:pPr>
            <a:r>
              <a:rPr lang="en-US">
                <a:solidFill>
                  <a:srgbClr val="FFFFFF"/>
                </a:solidFill>
                <a:latin typeface="Times New Roman"/>
                <a:ea typeface="Times New Roman"/>
                <a:cs typeface="Times New Roman"/>
                <a:sym typeface="Times New Roman"/>
              </a:rPr>
              <a:t>Pros and cons of different types of suspensions. (Society of Automobile Engineers) (Salem)[1]</a:t>
            </a:r>
            <a:endParaRPr>
              <a:solidFill>
                <a:srgbClr val="FFFFFF"/>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rgbClr val="FFFFFF"/>
              </a:buClr>
              <a:buSzPts val="1800"/>
              <a:buFont typeface="Times New Roman"/>
              <a:buChar char="●"/>
            </a:pPr>
            <a:r>
              <a:rPr lang="en-US">
                <a:solidFill>
                  <a:srgbClr val="FFFFFF"/>
                </a:solidFill>
                <a:latin typeface="Times New Roman"/>
                <a:ea typeface="Times New Roman"/>
                <a:cs typeface="Times New Roman"/>
                <a:sym typeface="Times New Roman"/>
              </a:rPr>
              <a:t>Historical background and thorough analysis of off-road vehicle suspensions. (Mike Ingalsbee) (Salem)[2]</a:t>
            </a:r>
            <a:endParaRPr>
              <a:solidFill>
                <a:srgbClr val="FFFFFF"/>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rgbClr val="FFFFFF"/>
              </a:buClr>
              <a:buSzPts val="1800"/>
              <a:buFont typeface="Times New Roman"/>
              <a:buChar char="●"/>
            </a:pPr>
            <a:r>
              <a:rPr lang="en-US">
                <a:solidFill>
                  <a:srgbClr val="FFFFFF"/>
                </a:solidFill>
                <a:latin typeface="Times New Roman"/>
                <a:ea typeface="Times New Roman"/>
                <a:cs typeface="Times New Roman"/>
                <a:sym typeface="Times New Roman"/>
              </a:rPr>
              <a:t>Component design and characteristics of high-speed off-road vehicle suspensions. (Bruce McLaurin) (Salem) [3]</a:t>
            </a:r>
            <a:endParaRPr>
              <a:solidFill>
                <a:srgbClr val="FFFFFF"/>
              </a:solidFill>
              <a:latin typeface="Times New Roman"/>
              <a:ea typeface="Times New Roman"/>
              <a:cs typeface="Times New Roman"/>
              <a:sym typeface="Times New Roman"/>
            </a:endParaRPr>
          </a:p>
          <a:p>
            <a:pPr marL="0" lvl="0" indent="0" algn="l" rtl="0">
              <a:spcBef>
                <a:spcPts val="1000"/>
              </a:spcBef>
              <a:spcAft>
                <a:spcPts val="0"/>
              </a:spcAft>
              <a:buNone/>
            </a:pPr>
            <a:endParaRPr/>
          </a:p>
        </p:txBody>
      </p:sp>
      <p:sp>
        <p:nvSpPr>
          <p:cNvPr id="2" name="頁尾版面配置區 1">
            <a:extLst>
              <a:ext uri="{FF2B5EF4-FFF2-40B4-BE49-F238E27FC236}">
                <a16:creationId xmlns:a16="http://schemas.microsoft.com/office/drawing/2014/main" id="{60A11BA9-08BC-4B4D-A42E-E86A5ED139C8}"/>
              </a:ext>
            </a:extLst>
          </p:cNvPr>
          <p:cNvSpPr>
            <a:spLocks noGrp="1"/>
          </p:cNvSpPr>
          <p:nvPr>
            <p:ph type="ftr" idx="11"/>
          </p:nvPr>
        </p:nvSpPr>
        <p:spPr/>
        <p:txBody>
          <a:bodyPr/>
          <a:lstStyle/>
          <a:p>
            <a:r>
              <a:rPr lang="en-US" altLang="zh-CN"/>
              <a:t>Rashid Algelmod, Musaed Fraidoun, Salem Almarri</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b9b8a0bf22_2_1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EDEDED"/>
              </a:buClr>
              <a:buSzPts val="2800"/>
              <a:buFont typeface="Times New Roman"/>
              <a:buNone/>
            </a:pPr>
            <a:r>
              <a:rPr lang="en-US" sz="3400">
                <a:latin typeface="Times New Roman"/>
                <a:ea typeface="Times New Roman"/>
                <a:cs typeface="Times New Roman"/>
                <a:sym typeface="Times New Roman"/>
              </a:rPr>
              <a:t>Literature Review Front Suspension:</a:t>
            </a:r>
            <a:endParaRPr sz="6000"/>
          </a:p>
          <a:p>
            <a:pPr marL="0" lvl="0" indent="0" algn="l" rtl="0">
              <a:spcBef>
                <a:spcPts val="0"/>
              </a:spcBef>
              <a:spcAft>
                <a:spcPts val="0"/>
              </a:spcAft>
              <a:buNone/>
            </a:pPr>
            <a:endParaRPr/>
          </a:p>
        </p:txBody>
      </p:sp>
      <p:sp>
        <p:nvSpPr>
          <p:cNvPr id="182" name="Google Shape;182;gb9b8a0bf22_2_10"/>
          <p:cNvSpPr txBox="1">
            <a:spLocks noGrp="1"/>
          </p:cNvSpPr>
          <p:nvPr>
            <p:ph type="body" idx="1"/>
          </p:nvPr>
        </p:nvSpPr>
        <p:spPr>
          <a:xfrm>
            <a:off x="1120000" y="1825625"/>
            <a:ext cx="10233900" cy="43512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Clr>
                <a:srgbClr val="FFFFFF"/>
              </a:buClr>
              <a:buSzPts val="2400"/>
              <a:buFont typeface="Times New Roman"/>
              <a:buChar char="●"/>
            </a:pPr>
            <a:r>
              <a:rPr lang="en-US" sz="2400">
                <a:solidFill>
                  <a:srgbClr val="FFFFFF"/>
                </a:solidFill>
                <a:latin typeface="Times New Roman"/>
                <a:ea typeface="Times New Roman"/>
                <a:cs typeface="Times New Roman"/>
                <a:sym typeface="Times New Roman"/>
              </a:rPr>
              <a:t>Suresh, Ganzi. (2013). Design Optimization of a Wishbone Suspension of a Passenger Car.(Rashid) [4]</a:t>
            </a:r>
            <a:endParaRPr sz="2400">
              <a:solidFill>
                <a:srgbClr val="FFFFFF"/>
              </a:solidFill>
              <a:latin typeface="Times New Roman"/>
              <a:ea typeface="Times New Roman"/>
              <a:cs typeface="Times New Roman"/>
              <a:sym typeface="Times New Roman"/>
            </a:endParaRPr>
          </a:p>
          <a:p>
            <a:pPr marL="457200" lvl="0" indent="-381000" algn="l" rtl="0">
              <a:spcBef>
                <a:spcPts val="0"/>
              </a:spcBef>
              <a:spcAft>
                <a:spcPts val="0"/>
              </a:spcAft>
              <a:buClr>
                <a:srgbClr val="FFFFFF"/>
              </a:buClr>
              <a:buSzPts val="2400"/>
              <a:buFont typeface="Times New Roman"/>
              <a:buChar char="●"/>
            </a:pPr>
            <a:r>
              <a:rPr lang="en-US" sz="2400">
                <a:solidFill>
                  <a:srgbClr val="FFFFFF"/>
                </a:solidFill>
                <a:latin typeface="Times New Roman"/>
                <a:ea typeface="Times New Roman"/>
                <a:cs typeface="Times New Roman"/>
                <a:sym typeface="Times New Roman"/>
              </a:rPr>
              <a:t>Analysis of the Kinematics and Compliance of a Passive Suspension System using Adams (Rashid) [5]</a:t>
            </a:r>
            <a:endParaRPr sz="2400">
              <a:solidFill>
                <a:srgbClr val="FFFFFF"/>
              </a:solidFill>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sz="2400" b="1">
                <a:latin typeface="Times New Roman"/>
                <a:ea typeface="Times New Roman"/>
                <a:cs typeface="Times New Roman"/>
                <a:sym typeface="Times New Roman"/>
              </a:rPr>
              <a:t>MacPherson Strut VS Double Wishbone.(Rashid) [6]</a:t>
            </a:r>
            <a:endParaRPr sz="2400" b="1">
              <a:latin typeface="Times New Roman"/>
              <a:ea typeface="Times New Roman"/>
              <a:cs typeface="Times New Roman"/>
              <a:sym typeface="Times New Roman"/>
            </a:endParaRPr>
          </a:p>
        </p:txBody>
      </p:sp>
      <p:sp>
        <p:nvSpPr>
          <p:cNvPr id="2" name="頁尾版面配置區 1">
            <a:extLst>
              <a:ext uri="{FF2B5EF4-FFF2-40B4-BE49-F238E27FC236}">
                <a16:creationId xmlns:a16="http://schemas.microsoft.com/office/drawing/2014/main" id="{1CDFCAFE-40A2-4FF9-B9CD-733806E166A7}"/>
              </a:ext>
            </a:extLst>
          </p:cNvPr>
          <p:cNvSpPr>
            <a:spLocks noGrp="1"/>
          </p:cNvSpPr>
          <p:nvPr>
            <p:ph type="ftr" idx="11"/>
          </p:nvPr>
        </p:nvSpPr>
        <p:spPr/>
        <p:txBody>
          <a:bodyPr/>
          <a:lstStyle/>
          <a:p>
            <a:r>
              <a:rPr lang="en-US" altLang="zh-CN"/>
              <a:t>Rashid Algelmod, Musaed Fraidoun, Salem Almarri</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6"/>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EDED"/>
              </a:buClr>
              <a:buSzPts val="2800"/>
              <a:buFont typeface="Times New Roman"/>
              <a:buNone/>
            </a:pPr>
            <a:r>
              <a:rPr lang="en-US" sz="3400">
                <a:latin typeface="Times New Roman"/>
                <a:ea typeface="Times New Roman"/>
                <a:cs typeface="Times New Roman"/>
                <a:sym typeface="Times New Roman"/>
              </a:rPr>
              <a:t>Literature Review Front Suspension:</a:t>
            </a:r>
            <a:endParaRPr sz="6000"/>
          </a:p>
        </p:txBody>
      </p:sp>
      <p:sp>
        <p:nvSpPr>
          <p:cNvPr id="188" name="Google Shape;188;p6"/>
          <p:cNvSpPr txBox="1">
            <a:spLocks noGrp="1"/>
          </p:cNvSpPr>
          <p:nvPr>
            <p:ph type="body" idx="1"/>
          </p:nvPr>
        </p:nvSpPr>
        <p:spPr>
          <a:xfrm>
            <a:off x="620475" y="1253325"/>
            <a:ext cx="10233900" cy="46671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EDEDED"/>
              </a:buClr>
              <a:buSzPts val="2400"/>
              <a:buChar char="•"/>
            </a:pPr>
            <a:r>
              <a:rPr lang="en-US" sz="2400">
                <a:latin typeface="Times New Roman"/>
                <a:ea typeface="Times New Roman"/>
                <a:cs typeface="Times New Roman"/>
                <a:sym typeface="Times New Roman"/>
              </a:rPr>
              <a:t>Tripp Schlereth and  Stephen Sparks (2009). 2010 BAJA SAE SUSPENSION. Final Project Report. [7] (Musaed)</a:t>
            </a:r>
            <a:endParaRPr/>
          </a:p>
          <a:p>
            <a:pPr marL="228600" lvl="0" indent="-228600" algn="l" rtl="0">
              <a:lnSpc>
                <a:spcPct val="90000"/>
              </a:lnSpc>
              <a:spcBef>
                <a:spcPts val="1000"/>
              </a:spcBef>
              <a:spcAft>
                <a:spcPts val="0"/>
              </a:spcAft>
              <a:buClr>
                <a:srgbClr val="EDEDED"/>
              </a:buClr>
              <a:buSzPts val="2400"/>
              <a:buChar char="•"/>
            </a:pPr>
            <a:r>
              <a:rPr lang="en-US" sz="2400">
                <a:latin typeface="Times New Roman"/>
                <a:ea typeface="Times New Roman"/>
                <a:cs typeface="Times New Roman"/>
                <a:sym typeface="Times New Roman"/>
              </a:rPr>
              <a:t> Jack Swanson, et al. (2007). Vehicle #65 Baja SAE Design Report. [8] (Musaed)</a:t>
            </a:r>
            <a:endParaRPr/>
          </a:p>
          <a:p>
            <a:pPr marL="228600" lvl="0" indent="-228600" algn="l" rtl="0">
              <a:lnSpc>
                <a:spcPct val="90000"/>
              </a:lnSpc>
              <a:spcBef>
                <a:spcPts val="1000"/>
              </a:spcBef>
              <a:spcAft>
                <a:spcPts val="0"/>
              </a:spcAft>
              <a:buClr>
                <a:srgbClr val="EDEDED"/>
              </a:buClr>
              <a:buSzPts val="2400"/>
              <a:buChar char="•"/>
            </a:pPr>
            <a:r>
              <a:rPr lang="en-US" sz="2400">
                <a:latin typeface="Times New Roman"/>
                <a:ea typeface="Times New Roman"/>
                <a:cs typeface="Times New Roman"/>
                <a:sym typeface="Times New Roman"/>
              </a:rPr>
              <a:t>Bruce P. Minaker , Zheng Yao(2017). Design And Analysis Of An Interconnected Suspension For A Small Off-Road Vehicle. [11] (Musaed)</a:t>
            </a:r>
            <a:endParaRPr/>
          </a:p>
          <a:p>
            <a:pPr marL="228600" lvl="0" indent="-228600" algn="l" rtl="0">
              <a:lnSpc>
                <a:spcPct val="90000"/>
              </a:lnSpc>
              <a:spcBef>
                <a:spcPts val="1000"/>
              </a:spcBef>
              <a:spcAft>
                <a:spcPts val="0"/>
              </a:spcAft>
              <a:buClr>
                <a:srgbClr val="EDEDED"/>
              </a:buClr>
              <a:buSzPts val="2400"/>
              <a:buChar char="•"/>
            </a:pPr>
            <a:r>
              <a:rPr lang="en-US" sz="2400">
                <a:latin typeface="Times New Roman"/>
                <a:ea typeface="Times New Roman"/>
                <a:cs typeface="Times New Roman"/>
                <a:sym typeface="Times New Roman"/>
              </a:rPr>
              <a:t>Swapnil Pravin Bansode (2020). MODELING OF MULTIBODY DYNAMICS IN FORMULA SAE VEHICLE SUSPENSION SYSTEMS. [13] (Musaed)</a:t>
            </a:r>
            <a:endParaRPr/>
          </a:p>
        </p:txBody>
      </p:sp>
      <p:sp>
        <p:nvSpPr>
          <p:cNvPr id="2" name="頁尾版面配置區 1">
            <a:extLst>
              <a:ext uri="{FF2B5EF4-FFF2-40B4-BE49-F238E27FC236}">
                <a16:creationId xmlns:a16="http://schemas.microsoft.com/office/drawing/2014/main" id="{40C6DF75-9BBC-4B6C-A64A-6E1982990EB8}"/>
              </a:ext>
            </a:extLst>
          </p:cNvPr>
          <p:cNvSpPr>
            <a:spLocks noGrp="1"/>
          </p:cNvSpPr>
          <p:nvPr>
            <p:ph type="ftr" idx="11"/>
          </p:nvPr>
        </p:nvSpPr>
        <p:spPr/>
        <p:txBody>
          <a:bodyPr/>
          <a:lstStyle/>
          <a:p>
            <a:r>
              <a:rPr lang="en-US" altLang="zh-CN" dirty="0"/>
              <a:t>Rashid </a:t>
            </a:r>
            <a:r>
              <a:rPr lang="en-US" altLang="zh-CN" dirty="0" err="1"/>
              <a:t>Algelmod</a:t>
            </a:r>
            <a:r>
              <a:rPr lang="en-US" altLang="zh-CN" dirty="0"/>
              <a:t>, </a:t>
            </a:r>
            <a:r>
              <a:rPr lang="en-US" altLang="zh-CN" dirty="0" err="1"/>
              <a:t>Musaed</a:t>
            </a:r>
            <a:r>
              <a:rPr lang="en-US" altLang="zh-CN" dirty="0"/>
              <a:t> </a:t>
            </a:r>
            <a:r>
              <a:rPr lang="en-US" altLang="zh-CN" dirty="0" err="1"/>
              <a:t>Fraidoun</a:t>
            </a:r>
            <a:r>
              <a:rPr lang="en-US" altLang="zh-CN" dirty="0"/>
              <a:t>, Salem </a:t>
            </a:r>
            <a:r>
              <a:rPr lang="en-US" altLang="zh-CN" dirty="0" err="1"/>
              <a:t>Almarri</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b9b8a0bf22_2_0"/>
          <p:cNvSpPr txBox="1">
            <a:spLocks noGrp="1"/>
          </p:cNvSpPr>
          <p:nvPr>
            <p:ph type="title"/>
          </p:nvPr>
        </p:nvSpPr>
        <p:spPr>
          <a:xfrm>
            <a:off x="0" y="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EDEDED"/>
              </a:buClr>
              <a:buSzPts val="2800"/>
              <a:buFont typeface="Times New Roman"/>
              <a:buNone/>
            </a:pPr>
            <a:r>
              <a:rPr lang="en-US" sz="3400">
                <a:latin typeface="Times New Roman"/>
                <a:ea typeface="Times New Roman"/>
                <a:cs typeface="Times New Roman"/>
                <a:sym typeface="Times New Roman"/>
              </a:rPr>
              <a:t>Literature Review Brake System:</a:t>
            </a:r>
            <a:endParaRPr/>
          </a:p>
        </p:txBody>
      </p:sp>
      <p:sp>
        <p:nvSpPr>
          <p:cNvPr id="194" name="Google Shape;194;gb9b8a0bf22_2_0"/>
          <p:cNvSpPr txBox="1">
            <a:spLocks noGrp="1"/>
          </p:cNvSpPr>
          <p:nvPr>
            <p:ph type="body" idx="1"/>
          </p:nvPr>
        </p:nvSpPr>
        <p:spPr>
          <a:xfrm>
            <a:off x="1120000" y="1825625"/>
            <a:ext cx="10233900" cy="4351200"/>
          </a:xfrm>
          <a:prstGeom prst="rect">
            <a:avLst/>
          </a:prstGeom>
        </p:spPr>
        <p:txBody>
          <a:bodyPr spcFirstLastPara="1" wrap="square" lIns="91425" tIns="45700" rIns="91425" bIns="45700" anchor="t" anchorCtr="0">
            <a:noAutofit/>
          </a:bodyPr>
          <a:lstStyle/>
          <a:p>
            <a:pPr marL="228600" lvl="0" indent="-228600" algn="l" rtl="0">
              <a:spcBef>
                <a:spcPts val="1000"/>
              </a:spcBef>
              <a:spcAft>
                <a:spcPts val="0"/>
              </a:spcAft>
              <a:buSzPts val="2400"/>
              <a:buChar char="●"/>
            </a:pPr>
            <a:r>
              <a:rPr lang="en-US" sz="2400">
                <a:latin typeface="Times New Roman"/>
                <a:ea typeface="Times New Roman"/>
                <a:cs typeface="Times New Roman"/>
                <a:sym typeface="Times New Roman"/>
              </a:rPr>
              <a:t>Myles Sloan, Chung Hyun Goh, Fredericka Brown(2018). BAJA SAE: Building an Engineer [14] (Omer)</a:t>
            </a:r>
            <a:endParaRPr sz="2400">
              <a:latin typeface="Times New Roman"/>
              <a:ea typeface="Times New Roman"/>
              <a:cs typeface="Times New Roman"/>
              <a:sym typeface="Times New Roman"/>
            </a:endParaRPr>
          </a:p>
          <a:p>
            <a:pPr marL="228600" lvl="0" indent="-228600" algn="l" rtl="0">
              <a:spcBef>
                <a:spcPts val="1000"/>
              </a:spcBef>
              <a:spcAft>
                <a:spcPts val="0"/>
              </a:spcAft>
              <a:buSzPts val="2400"/>
              <a:buChar char="●"/>
            </a:pPr>
            <a:r>
              <a:rPr lang="en-US" sz="2400">
                <a:latin typeface="Times New Roman"/>
                <a:ea typeface="Times New Roman"/>
                <a:cs typeface="Times New Roman"/>
                <a:sym typeface="Times New Roman"/>
              </a:rPr>
              <a:t>Baja (SAE 2018). Collegiate Design Series Baja SAE Rules [9] (Omer) </a:t>
            </a:r>
            <a:endParaRPr sz="2400">
              <a:solidFill>
                <a:srgbClr val="EDEDED"/>
              </a:solidFill>
              <a:latin typeface="Times New Roman"/>
              <a:ea typeface="Times New Roman"/>
              <a:cs typeface="Times New Roman"/>
              <a:sym typeface="Times New Roman"/>
            </a:endParaRPr>
          </a:p>
          <a:p>
            <a:pPr marL="228600" lvl="0" indent="-266700" algn="l" rtl="0">
              <a:spcBef>
                <a:spcPts val="1000"/>
              </a:spcBef>
              <a:spcAft>
                <a:spcPts val="0"/>
              </a:spcAft>
              <a:buClr>
                <a:srgbClr val="EDEDED"/>
              </a:buClr>
              <a:buSzPts val="2400"/>
              <a:buFont typeface="Times New Roman"/>
              <a:buChar char="●"/>
            </a:pPr>
            <a:r>
              <a:rPr lang="en-US" sz="2400">
                <a:solidFill>
                  <a:srgbClr val="EDEDED"/>
                </a:solidFill>
                <a:latin typeface="Times New Roman"/>
                <a:ea typeface="Times New Roman"/>
                <a:cs typeface="Times New Roman"/>
                <a:sym typeface="Times New Roman"/>
              </a:rPr>
              <a:t>Design and Analysis of Braking System for Baja All-Terrain vehicle [</a:t>
            </a:r>
            <a:r>
              <a:rPr lang="en-US" sz="2400">
                <a:latin typeface="Times New Roman"/>
                <a:ea typeface="Times New Roman"/>
                <a:cs typeface="Times New Roman"/>
                <a:sym typeface="Times New Roman"/>
              </a:rPr>
              <a:t>18</a:t>
            </a:r>
            <a:r>
              <a:rPr lang="en-US" sz="2400">
                <a:solidFill>
                  <a:srgbClr val="EDEDED"/>
                </a:solidFill>
                <a:latin typeface="Times New Roman"/>
                <a:ea typeface="Times New Roman"/>
                <a:cs typeface="Times New Roman"/>
                <a:sym typeface="Times New Roman"/>
              </a:rPr>
              <a:t>] </a:t>
            </a:r>
            <a:r>
              <a:rPr lang="en-US" sz="2400">
                <a:latin typeface="Times New Roman"/>
                <a:ea typeface="Times New Roman"/>
                <a:cs typeface="Times New Roman"/>
                <a:sym typeface="Times New Roman"/>
              </a:rPr>
              <a:t>(Omer) </a:t>
            </a:r>
            <a:endParaRPr sz="2400">
              <a:latin typeface="Times New Roman"/>
              <a:ea typeface="Times New Roman"/>
              <a:cs typeface="Times New Roman"/>
              <a:sym typeface="Times New Roman"/>
            </a:endParaRPr>
          </a:p>
          <a:p>
            <a:pPr marL="228600" lvl="0" indent="-266700" algn="l" rtl="0">
              <a:spcBef>
                <a:spcPts val="1000"/>
              </a:spcBef>
              <a:spcAft>
                <a:spcPts val="0"/>
              </a:spcAft>
              <a:buSzPts val="2400"/>
              <a:buFont typeface="Times New Roman"/>
              <a:buChar char="●"/>
            </a:pPr>
            <a:r>
              <a:rPr lang="en-US" sz="2400">
                <a:latin typeface="Times New Roman"/>
                <a:ea typeface="Times New Roman"/>
                <a:cs typeface="Times New Roman"/>
                <a:sym typeface="Times New Roman"/>
              </a:rPr>
              <a:t>Brake system - UR Baja SAE (2021) [24]</a:t>
            </a:r>
            <a:endParaRPr sz="2400">
              <a:latin typeface="Times New Roman"/>
              <a:ea typeface="Times New Roman"/>
              <a:cs typeface="Times New Roman"/>
              <a:sym typeface="Times New Roman"/>
            </a:endParaRPr>
          </a:p>
        </p:txBody>
      </p:sp>
      <p:sp>
        <p:nvSpPr>
          <p:cNvPr id="2" name="頁尾版面配置區 1">
            <a:extLst>
              <a:ext uri="{FF2B5EF4-FFF2-40B4-BE49-F238E27FC236}">
                <a16:creationId xmlns:a16="http://schemas.microsoft.com/office/drawing/2014/main" id="{304AC976-74F6-4C89-9BC0-07266246E1C5}"/>
              </a:ext>
            </a:extLst>
          </p:cNvPr>
          <p:cNvSpPr>
            <a:spLocks noGrp="1"/>
          </p:cNvSpPr>
          <p:nvPr>
            <p:ph type="ftr" idx="11"/>
          </p:nvPr>
        </p:nvSpPr>
        <p:spPr/>
        <p:txBody>
          <a:bodyPr/>
          <a:lstStyle/>
          <a:p>
            <a:r>
              <a:rPr lang="en-US" altLang="zh-CN" dirty="0"/>
              <a:t>Omer </a:t>
            </a:r>
            <a:r>
              <a:rPr lang="en-US" altLang="zh-CN" dirty="0" err="1"/>
              <a:t>Alamoudi</a:t>
            </a:r>
            <a:endParaRPr lang="zh-CN" altLang="en-US" dirty="0"/>
          </a:p>
        </p:txBody>
      </p:sp>
    </p:spTree>
  </p:cSld>
  <p:clrMapOvr>
    <a:masterClrMapping/>
  </p:clrMapOvr>
</p:sld>
</file>

<file path=ppt/theme/theme1.xml><?xml version="1.0" encoding="utf-8"?>
<a:theme xmlns:a="http://schemas.openxmlformats.org/drawingml/2006/main"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1706</Words>
  <Application>Microsoft Office PowerPoint</Application>
  <PresentationFormat>寬螢幕</PresentationFormat>
  <Paragraphs>125</Paragraphs>
  <Slides>17</Slides>
  <Notes>17</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17</vt:i4>
      </vt:variant>
    </vt:vector>
  </HeadingPairs>
  <TitlesOfParts>
    <vt:vector size="21" baseType="lpstr">
      <vt:lpstr>Arial</vt:lpstr>
      <vt:lpstr>Times New Roman</vt:lpstr>
      <vt:lpstr>Corbel</vt:lpstr>
      <vt:lpstr>Depth</vt:lpstr>
      <vt:lpstr>SAE Baja  Spring 2021</vt:lpstr>
      <vt:lpstr>Project Description: </vt:lpstr>
      <vt:lpstr>Project Background &amp; Benchmarking Front suspension system: </vt:lpstr>
      <vt:lpstr>Project Background &amp; Benchmarking /brake system:</vt:lpstr>
      <vt:lpstr>Project Background &amp; Benchmarking Dashboard system:</vt:lpstr>
      <vt:lpstr>Literature Review Front Suspension: </vt:lpstr>
      <vt:lpstr>Literature Review Front Suspension: </vt:lpstr>
      <vt:lpstr>Literature Review Front Suspension:</vt:lpstr>
      <vt:lpstr>Literature Review Brake System:</vt:lpstr>
      <vt:lpstr>Literature Review of Dashboard:</vt:lpstr>
      <vt:lpstr>Customer and Engineering Requirements: </vt:lpstr>
      <vt:lpstr>Schedule: </vt:lpstr>
      <vt:lpstr>Budget:</vt:lpstr>
      <vt:lpstr>Questions?</vt:lpstr>
      <vt:lpstr>Reference:</vt:lpstr>
      <vt:lpstr>References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SAE Baja  Spring 2021</dc:title>
  <dc:creator>Ahmed Atiah Almutairi</dc:creator>
  <cp:lastModifiedBy>Chujian Wang</cp:lastModifiedBy>
  <cp:revision>1</cp:revision>
  <dcterms:created xsi:type="dcterms:W3CDTF">2021-01-31T00:01:13Z</dcterms:created>
  <dcterms:modified xsi:type="dcterms:W3CDTF">2021-02-01T06:26:34Z</dcterms:modified>
</cp:coreProperties>
</file>