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rvo"/>
      <p:regular r:id="rId20"/>
      <p:bold r:id="rId21"/>
      <p:italic r:id="rId22"/>
      <p:boldItalic r:id="rId23"/>
    </p:embeddedFont>
    <p:embeddedFont>
      <p:font typeface="Roboto Condensed"/>
      <p:regular r:id="rId24"/>
      <p:bold r:id="rId25"/>
      <p:italic r:id="rId26"/>
      <p:boldItalic r:id="rId27"/>
    </p:embeddedFont>
    <p:embeddedFont>
      <p:font typeface="Roboto Condensed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015889-B649-4E23-9FB6-21BE90AE76A3}">
  <a:tblStyle styleId="{59015889-B649-4E23-9FB6-21BE90AE76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D853BB3-BE7E-45FC-A150-E0D398F89BC2}"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rvo-regular.fntdata"/><Relationship Id="rId22" Type="http://schemas.openxmlformats.org/officeDocument/2006/relationships/font" Target="fonts/Arvo-italic.fntdata"/><Relationship Id="rId21" Type="http://schemas.openxmlformats.org/officeDocument/2006/relationships/font" Target="fonts/Arvo-bold.fntdata"/><Relationship Id="rId24" Type="http://schemas.openxmlformats.org/officeDocument/2006/relationships/font" Target="fonts/RobotoCondensed-regular.fntdata"/><Relationship Id="rId23" Type="http://schemas.openxmlformats.org/officeDocument/2006/relationships/font" Target="fonts/Arv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RobotoCondensedLight-regular.fntdata"/><Relationship Id="rId27" Type="http://schemas.openxmlformats.org/officeDocument/2006/relationships/font" Target="fonts/Roboto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Condensed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CondensedLight-boldItalic.fntdata"/><Relationship Id="rId30" Type="http://schemas.openxmlformats.org/officeDocument/2006/relationships/font" Target="fonts/RobotoCondensed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d361d8aeb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d361d8ae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7d430cff7d_2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d430cff7d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d361d8aeb_1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d361d8ae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d430cff7d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d430cff7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d3e399635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d3e39963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d3e399635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d3e3996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3517898" y="-7088"/>
              <a:ext cx="5143500" cy="5143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4" name="Google Shape;14;p2"/>
          <p:cNvGrpSpPr/>
          <p:nvPr/>
        </p:nvGrpSpPr>
        <p:grpSpPr>
          <a:xfrm flipH="1" rot="10800000">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 name="Google Shape;22;p2"/>
          <p:cNvSpPr txBox="1"/>
          <p:nvPr>
            <p:ph type="ctrTitle"/>
          </p:nvPr>
        </p:nvSpPr>
        <p:spPr>
          <a:xfrm>
            <a:off x="685800" y="1090750"/>
            <a:ext cx="5367900" cy="2961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3"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3517898" y="-7088"/>
              <a:ext cx="5143500" cy="5143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28" name="Google Shape;28;p3"/>
          <p:cNvGrpSpPr/>
          <p:nvPr/>
        </p:nvGrpSpPr>
        <p:grpSpPr>
          <a:xfrm flipH="1" rot="10800000">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 name="Google Shape;39;p3"/>
          <p:cNvSpPr txBox="1"/>
          <p:nvPr>
            <p:ph type="ctrTitle"/>
          </p:nvPr>
        </p:nvSpPr>
        <p:spPr>
          <a:xfrm>
            <a:off x="463525" y="2871148"/>
            <a:ext cx="40944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 name="Google Shape;40;p3"/>
          <p:cNvSpPr txBox="1"/>
          <p:nvPr>
            <p:ph idx="1" type="subTitle"/>
          </p:nvPr>
        </p:nvSpPr>
        <p:spPr>
          <a:xfrm>
            <a:off x="463525" y="3975449"/>
            <a:ext cx="4094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p:txBody>
      </p:sp>
      <p:sp>
        <p:nvSpPr>
          <p:cNvPr id="41" name="Google Shape;41;p3"/>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2"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4"/>
          <p:cNvSpPr/>
          <p:nvPr/>
        </p:nvSpPr>
        <p:spPr>
          <a:xfrm>
            <a:off x="7544483" y="657775"/>
            <a:ext cx="1299300" cy="4329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flipH="1" rot="10800000">
              <a:off x="3517898" y="-7088"/>
              <a:ext cx="5143500" cy="5143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55" name="Google Shape;55;p4"/>
          <p:cNvGrpSpPr/>
          <p:nvPr/>
        </p:nvGrpSpPr>
        <p:grpSpPr>
          <a:xfrm flipH="1" rot="10800000">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sp>
        <p:nvSpPr>
          <p:cNvPr id="58" name="Google Shape;58;p4"/>
          <p:cNvSpPr txBox="1"/>
          <p:nvPr>
            <p:ph idx="1" type="body"/>
          </p:nvPr>
        </p:nvSpPr>
        <p:spPr>
          <a:xfrm>
            <a:off x="829775" y="1202000"/>
            <a:ext cx="5090700" cy="27450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Clr>
                <a:srgbClr val="FFFFFF"/>
              </a:buClr>
              <a:buSzPts val="3000"/>
              <a:buChar char="▰"/>
              <a:defRPr i="1" sz="3000">
                <a:solidFill>
                  <a:srgbClr val="FFFFFF"/>
                </a:solidFill>
              </a:defRPr>
            </a:lvl1pPr>
            <a:lvl2pPr indent="-419100" lvl="1" marL="914400" rtl="0">
              <a:spcBef>
                <a:spcPts val="480"/>
              </a:spcBef>
              <a:spcAft>
                <a:spcPts val="0"/>
              </a:spcAft>
              <a:buClr>
                <a:srgbClr val="FFFFFF"/>
              </a:buClr>
              <a:buSzPts val="3000"/>
              <a:buChar char="▻"/>
              <a:defRPr i="1" sz="3000">
                <a:solidFill>
                  <a:srgbClr val="FFFFFF"/>
                </a:solidFill>
              </a:defRPr>
            </a:lvl2pPr>
            <a:lvl3pPr indent="-419100" lvl="2" marL="1371600" rtl="0">
              <a:spcBef>
                <a:spcPts val="480"/>
              </a:spcBef>
              <a:spcAft>
                <a:spcPts val="0"/>
              </a:spcAft>
              <a:buClr>
                <a:srgbClr val="FFFFFF"/>
              </a:buClr>
              <a:buSzPts val="3000"/>
              <a:buChar char="▻"/>
              <a:defRPr i="1" sz="3000">
                <a:solidFill>
                  <a:srgbClr val="FFFFFF"/>
                </a:solidFill>
              </a:defRPr>
            </a:lvl3pPr>
            <a:lvl4pPr indent="-419100" lvl="3" marL="1828800" rtl="0">
              <a:spcBef>
                <a:spcPts val="360"/>
              </a:spcBef>
              <a:spcAft>
                <a:spcPts val="0"/>
              </a:spcAft>
              <a:buClr>
                <a:srgbClr val="FFFFFF"/>
              </a:buClr>
              <a:buSzPts val="3000"/>
              <a:buChar char="▻"/>
              <a:defRPr i="1" sz="3000">
                <a:solidFill>
                  <a:srgbClr val="FFFFFF"/>
                </a:solidFill>
              </a:defRPr>
            </a:lvl4pPr>
            <a:lvl5pPr indent="-419100" lvl="4" marL="2286000" rtl="0">
              <a:spcBef>
                <a:spcPts val="360"/>
              </a:spcBef>
              <a:spcAft>
                <a:spcPts val="0"/>
              </a:spcAft>
              <a:buClr>
                <a:srgbClr val="FFFFFF"/>
              </a:buClr>
              <a:buSzPts val="3000"/>
              <a:buChar char="▻"/>
              <a:defRPr i="1" sz="3000">
                <a:solidFill>
                  <a:srgbClr val="FFFFFF"/>
                </a:solidFill>
              </a:defRPr>
            </a:lvl5pPr>
            <a:lvl6pPr indent="-419100" lvl="5" marL="2743200" rtl="0">
              <a:spcBef>
                <a:spcPts val="360"/>
              </a:spcBef>
              <a:spcAft>
                <a:spcPts val="0"/>
              </a:spcAft>
              <a:buClr>
                <a:srgbClr val="FFFFFF"/>
              </a:buClr>
              <a:buSzPts val="3000"/>
              <a:buChar char="▻"/>
              <a:defRPr i="1" sz="3000">
                <a:solidFill>
                  <a:srgbClr val="FFFFFF"/>
                </a:solidFill>
              </a:defRPr>
            </a:lvl6pPr>
            <a:lvl7pPr indent="-419100" lvl="6" marL="3200400" rtl="0">
              <a:spcBef>
                <a:spcPts val="360"/>
              </a:spcBef>
              <a:spcAft>
                <a:spcPts val="0"/>
              </a:spcAft>
              <a:buClr>
                <a:srgbClr val="FFFFFF"/>
              </a:buClr>
              <a:buSzPts val="3000"/>
              <a:buChar char="▻"/>
              <a:defRPr i="1" sz="3000">
                <a:solidFill>
                  <a:srgbClr val="FFFFFF"/>
                </a:solidFill>
              </a:defRPr>
            </a:lvl7pPr>
            <a:lvl8pPr indent="-419100" lvl="7" marL="3657600" rtl="0">
              <a:spcBef>
                <a:spcPts val="360"/>
              </a:spcBef>
              <a:spcAft>
                <a:spcPts val="0"/>
              </a:spcAft>
              <a:buClr>
                <a:srgbClr val="FFFFFF"/>
              </a:buClr>
              <a:buSzPts val="3000"/>
              <a:buChar char="▻"/>
              <a:defRPr i="1" sz="3000">
                <a:solidFill>
                  <a:srgbClr val="FFFFFF"/>
                </a:solidFill>
              </a:defRPr>
            </a:lvl8pPr>
            <a:lvl9pPr indent="-419100" lvl="8" marL="4114800">
              <a:spcBef>
                <a:spcPts val="360"/>
              </a:spcBef>
              <a:spcAft>
                <a:spcPts val="0"/>
              </a:spcAft>
              <a:buClr>
                <a:srgbClr val="FFFFFF"/>
              </a:buClr>
              <a:buSzPts val="3000"/>
              <a:buChar char="▻"/>
              <a:defRPr i="1" sz="3000">
                <a:solidFill>
                  <a:srgbClr val="FFFFFF"/>
                </a:solidFill>
              </a:defRPr>
            </a:lvl9pPr>
          </a:lstStyle>
          <a:p/>
        </p:txBody>
      </p:sp>
      <p:sp>
        <p:nvSpPr>
          <p:cNvPr id="59" name="Google Shape;59;p4"/>
          <p:cNvSpPr txBox="1"/>
          <p:nvPr/>
        </p:nvSpPr>
        <p:spPr>
          <a:xfrm>
            <a:off x="286600" y="1014575"/>
            <a:ext cx="676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chemeClr val="accent5"/>
                </a:solidFill>
              </a:rPr>
              <a:t>“</a:t>
            </a:r>
            <a:endParaRPr b="1" sz="7200">
              <a:solidFill>
                <a:schemeClr val="accent5"/>
              </a:solidFill>
            </a:endParaRPr>
          </a:p>
        </p:txBody>
      </p:sp>
      <p:sp>
        <p:nvSpPr>
          <p:cNvPr id="60" name="Google Shape;60;p4"/>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72" name="Google Shape;72;p5"/>
            <p:cNvGrpSpPr/>
            <p:nvPr/>
          </p:nvGrpSpPr>
          <p:grpSpPr>
            <a:xfrm flipH="1" rot="10800000">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75" name="Google Shape;75;p5"/>
            <p:cNvGrpSpPr/>
            <p:nvPr/>
          </p:nvGrpSpPr>
          <p:grpSpPr>
            <a:xfrm flipH="1" rot="10800000">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sp>
        <p:nvSpPr>
          <p:cNvPr id="78" name="Google Shape;78;p5"/>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79" name="Google Shape;79;p5"/>
          <p:cNvSpPr txBox="1"/>
          <p:nvPr>
            <p:ph idx="1" type="body"/>
          </p:nvPr>
        </p:nvSpPr>
        <p:spPr>
          <a:xfrm>
            <a:off x="814275" y="1327350"/>
            <a:ext cx="6132600" cy="3145500"/>
          </a:xfrm>
          <a:prstGeom prst="rect">
            <a:avLst/>
          </a:prstGeom>
        </p:spPr>
        <p:txBody>
          <a:bodyPr anchorCtr="0" anchor="ctr"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80" name="Google Shape;80;p5"/>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84" name="Google Shape;84;p6"/>
            <p:cNvGrpSpPr/>
            <p:nvPr/>
          </p:nvGrpSpPr>
          <p:grpSpPr>
            <a:xfrm flipH="1" rot="10800000">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87" name="Google Shape;87;p6"/>
            <p:cNvGrpSpPr/>
            <p:nvPr/>
          </p:nvGrpSpPr>
          <p:grpSpPr>
            <a:xfrm flipH="1" rot="10800000">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 name="Google Shape;98;p6"/>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9" name="Google Shape;99;p6"/>
          <p:cNvSpPr txBox="1"/>
          <p:nvPr>
            <p:ph idx="1" type="body"/>
          </p:nvPr>
        </p:nvSpPr>
        <p:spPr>
          <a:xfrm>
            <a:off x="814275" y="1537988"/>
            <a:ext cx="3378300" cy="272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1000"/>
              </a:spcBef>
              <a:spcAft>
                <a:spcPts val="0"/>
              </a:spcAft>
              <a:buSzPts val="2000"/>
              <a:buChar char="▻"/>
              <a:defRPr sz="2000"/>
            </a:lvl2pPr>
            <a:lvl3pPr indent="-355600" lvl="2" marL="1371600">
              <a:spcBef>
                <a:spcPts val="1000"/>
              </a:spcBef>
              <a:spcAft>
                <a:spcPts val="0"/>
              </a:spcAft>
              <a:buSzPts val="2000"/>
              <a:buChar char="▻"/>
              <a:defRPr sz="2000"/>
            </a:lvl3pPr>
            <a:lvl4pPr indent="-355600" lvl="3" marL="1828800">
              <a:spcBef>
                <a:spcPts val="1000"/>
              </a:spcBef>
              <a:spcAft>
                <a:spcPts val="0"/>
              </a:spcAft>
              <a:buSzPts val="2000"/>
              <a:buChar char="▻"/>
              <a:defRPr sz="2000"/>
            </a:lvl4pPr>
            <a:lvl5pPr indent="-355600" lvl="4" marL="2286000">
              <a:spcBef>
                <a:spcPts val="1000"/>
              </a:spcBef>
              <a:spcAft>
                <a:spcPts val="0"/>
              </a:spcAft>
              <a:buSzPts val="2000"/>
              <a:buChar char="▻"/>
              <a:defRPr sz="2000"/>
            </a:lvl5pPr>
            <a:lvl6pPr indent="-355600" lvl="5" marL="2743200">
              <a:spcBef>
                <a:spcPts val="1000"/>
              </a:spcBef>
              <a:spcAft>
                <a:spcPts val="0"/>
              </a:spcAft>
              <a:buSzPts val="2000"/>
              <a:buChar char="▻"/>
              <a:defRPr sz="2000"/>
            </a:lvl6pPr>
            <a:lvl7pPr indent="-355600" lvl="6" marL="3200400">
              <a:spcBef>
                <a:spcPts val="1000"/>
              </a:spcBef>
              <a:spcAft>
                <a:spcPts val="0"/>
              </a:spcAft>
              <a:buSzPts val="2000"/>
              <a:buChar char="▻"/>
              <a:defRPr sz="2000"/>
            </a:lvl7pPr>
            <a:lvl8pPr indent="-355600" lvl="7" marL="3657600">
              <a:spcBef>
                <a:spcPts val="1000"/>
              </a:spcBef>
              <a:spcAft>
                <a:spcPts val="0"/>
              </a:spcAft>
              <a:buSzPts val="2000"/>
              <a:buChar char="▻"/>
              <a:defRPr sz="2000"/>
            </a:lvl8pPr>
            <a:lvl9pPr indent="-355600" lvl="8" marL="4114800">
              <a:spcBef>
                <a:spcPts val="1000"/>
              </a:spcBef>
              <a:spcAft>
                <a:spcPts val="1000"/>
              </a:spcAft>
              <a:buSzPts val="2000"/>
              <a:buChar char="▻"/>
              <a:defRPr sz="2000"/>
            </a:lvl9pPr>
          </a:lstStyle>
          <a:p/>
        </p:txBody>
      </p:sp>
      <p:sp>
        <p:nvSpPr>
          <p:cNvPr id="100" name="Google Shape;100;p6"/>
          <p:cNvSpPr txBox="1"/>
          <p:nvPr>
            <p:ph idx="2" type="body"/>
          </p:nvPr>
        </p:nvSpPr>
        <p:spPr>
          <a:xfrm>
            <a:off x="4396123" y="1537988"/>
            <a:ext cx="3378300" cy="272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1000"/>
              </a:spcBef>
              <a:spcAft>
                <a:spcPts val="0"/>
              </a:spcAft>
              <a:buSzPts val="2000"/>
              <a:buChar char="▻"/>
              <a:defRPr sz="2000"/>
            </a:lvl2pPr>
            <a:lvl3pPr indent="-355600" lvl="2" marL="1371600">
              <a:spcBef>
                <a:spcPts val="1000"/>
              </a:spcBef>
              <a:spcAft>
                <a:spcPts val="0"/>
              </a:spcAft>
              <a:buSzPts val="2000"/>
              <a:buChar char="▻"/>
              <a:defRPr sz="2000"/>
            </a:lvl3pPr>
            <a:lvl4pPr indent="-355600" lvl="3" marL="1828800">
              <a:spcBef>
                <a:spcPts val="1000"/>
              </a:spcBef>
              <a:spcAft>
                <a:spcPts val="0"/>
              </a:spcAft>
              <a:buSzPts val="2000"/>
              <a:buChar char="▻"/>
              <a:defRPr sz="2000"/>
            </a:lvl4pPr>
            <a:lvl5pPr indent="-355600" lvl="4" marL="2286000">
              <a:spcBef>
                <a:spcPts val="1000"/>
              </a:spcBef>
              <a:spcAft>
                <a:spcPts val="0"/>
              </a:spcAft>
              <a:buSzPts val="2000"/>
              <a:buChar char="▻"/>
              <a:defRPr sz="2000"/>
            </a:lvl5pPr>
            <a:lvl6pPr indent="-355600" lvl="5" marL="2743200">
              <a:spcBef>
                <a:spcPts val="1000"/>
              </a:spcBef>
              <a:spcAft>
                <a:spcPts val="0"/>
              </a:spcAft>
              <a:buSzPts val="2000"/>
              <a:buChar char="▻"/>
              <a:defRPr sz="2000"/>
            </a:lvl6pPr>
            <a:lvl7pPr indent="-355600" lvl="6" marL="3200400">
              <a:spcBef>
                <a:spcPts val="1000"/>
              </a:spcBef>
              <a:spcAft>
                <a:spcPts val="0"/>
              </a:spcAft>
              <a:buSzPts val="2000"/>
              <a:buChar char="▻"/>
              <a:defRPr sz="2000"/>
            </a:lvl7pPr>
            <a:lvl8pPr indent="-355600" lvl="7" marL="3657600">
              <a:spcBef>
                <a:spcPts val="1000"/>
              </a:spcBef>
              <a:spcAft>
                <a:spcPts val="0"/>
              </a:spcAft>
              <a:buSzPts val="2000"/>
              <a:buChar char="▻"/>
              <a:defRPr sz="2000"/>
            </a:lvl8pPr>
            <a:lvl9pPr indent="-355600" lvl="8" marL="4114800">
              <a:spcBef>
                <a:spcPts val="1000"/>
              </a:spcBef>
              <a:spcAft>
                <a:spcPts val="1000"/>
              </a:spcAft>
              <a:buSzPts val="2000"/>
              <a:buChar char="▻"/>
              <a:defRPr sz="2000"/>
            </a:lvl9pPr>
          </a:lstStyle>
          <a:p/>
        </p:txBody>
      </p:sp>
      <p:sp>
        <p:nvSpPr>
          <p:cNvPr id="101" name="Google Shape;101;p6"/>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2"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05" name="Google Shape;105;p7"/>
            <p:cNvGrpSpPr/>
            <p:nvPr/>
          </p:nvGrpSpPr>
          <p:grpSpPr>
            <a:xfrm flipH="1" rot="10800000">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08" name="Google Shape;108;p7"/>
            <p:cNvGrpSpPr/>
            <p:nvPr/>
          </p:nvGrpSpPr>
          <p:grpSpPr>
            <a:xfrm flipH="1" rot="10800000">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9" name="Google Shape;119;p7"/>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20" name="Google Shape;120;p7"/>
          <p:cNvSpPr txBox="1"/>
          <p:nvPr>
            <p:ph idx="1" type="body"/>
          </p:nvPr>
        </p:nvSpPr>
        <p:spPr>
          <a:xfrm>
            <a:off x="870450"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1" name="Google Shape;121;p7"/>
          <p:cNvSpPr txBox="1"/>
          <p:nvPr>
            <p:ph idx="2" type="body"/>
          </p:nvPr>
        </p:nvSpPr>
        <p:spPr>
          <a:xfrm>
            <a:off x="3233637"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2" name="Google Shape;122;p7"/>
          <p:cNvSpPr txBox="1"/>
          <p:nvPr>
            <p:ph idx="3" type="body"/>
          </p:nvPr>
        </p:nvSpPr>
        <p:spPr>
          <a:xfrm>
            <a:off x="5540650"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3" name="Google Shape;123;p7"/>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27" name="Google Shape;127;p8"/>
            <p:cNvGrpSpPr/>
            <p:nvPr/>
          </p:nvGrpSpPr>
          <p:grpSpPr>
            <a:xfrm flipH="1" rot="10800000">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30" name="Google Shape;130;p8"/>
            <p:cNvGrpSpPr/>
            <p:nvPr/>
          </p:nvGrpSpPr>
          <p:grpSpPr>
            <a:xfrm flipH="1" rot="10800000">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 name="Google Shape;141;p8"/>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42" name="Google Shape;142;p8"/>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 name="Google Shape;152;p9"/>
          <p:cNvSpPr txBox="1"/>
          <p:nvPr>
            <p:ph idx="1" type="body"/>
          </p:nvPr>
        </p:nvSpPr>
        <p:spPr>
          <a:xfrm>
            <a:off x="2682800" y="4636500"/>
            <a:ext cx="6004200" cy="3156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300"/>
              <a:buNone/>
              <a:defRPr sz="1300"/>
            </a:lvl1pPr>
          </a:lstStyle>
          <a:p/>
        </p:txBody>
      </p:sp>
      <p:sp>
        <p:nvSpPr>
          <p:cNvPr id="153" name="Google Shape;153;p9"/>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 name="Google Shape;179;p10"/>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b="1" sz="2000">
                <a:solidFill>
                  <a:schemeClr val="lt1"/>
                </a:solidFill>
                <a:latin typeface="Roboto Condensed"/>
                <a:ea typeface="Roboto Condensed"/>
                <a:cs typeface="Roboto Condensed"/>
                <a:sym typeface="Roboto Condensed"/>
              </a:defRPr>
            </a:lvl9pPr>
          </a:lstStyle>
          <a:p/>
        </p:txBody>
      </p:sp>
      <p:sp>
        <p:nvSpPr>
          <p:cNvPr id="7" name="Google Shape;7;p1"/>
          <p:cNvSpPr txBox="1"/>
          <p:nvPr>
            <p:ph idx="1" type="body"/>
          </p:nvPr>
        </p:nvSpPr>
        <p:spPr>
          <a:xfrm>
            <a:off x="814275" y="1327350"/>
            <a:ext cx="6132600" cy="3145500"/>
          </a:xfrm>
          <a:prstGeom prst="rect">
            <a:avLst/>
          </a:prstGeom>
          <a:noFill/>
          <a:ln>
            <a:noFill/>
          </a:ln>
        </p:spPr>
        <p:txBody>
          <a:bodyPr anchorCtr="0" anchor="ctr" bIns="91425" lIns="91425" spcFirstLastPara="1" rIns="91425" wrap="square" tIns="91425">
            <a:noAutofit/>
          </a:bodyPr>
          <a:lstStyle>
            <a:lvl1pPr indent="-381000" lvl="0" marL="4572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indent="-381000" lvl="1" marL="9144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indent="-381000" lvl="2" marL="13716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indent="-381000" lvl="3" marL="18288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indent="-381000" lvl="4" marL="2286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indent="-381000" lvl="5" marL="27432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indent="-381000" lvl="6" marL="32004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indent="-381000" lvl="7" marL="36576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indent="-381000" lvl="8" marL="41148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p:txBody>
      </p:sp>
      <p:sp>
        <p:nvSpPr>
          <p:cNvPr id="8" name="Google Shape;8;p1"/>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lvl="0" algn="r">
              <a:buNone/>
              <a:defRPr b="1" sz="1200">
                <a:solidFill>
                  <a:schemeClr val="lt1"/>
                </a:solidFill>
                <a:latin typeface="Roboto Condensed"/>
                <a:ea typeface="Roboto Condensed"/>
                <a:cs typeface="Roboto Condensed"/>
                <a:sym typeface="Roboto Condensed"/>
              </a:defRPr>
            </a:lvl1pPr>
            <a:lvl2pPr lvl="1" algn="r">
              <a:buNone/>
              <a:defRPr b="1" sz="1200">
                <a:solidFill>
                  <a:schemeClr val="lt1"/>
                </a:solidFill>
                <a:latin typeface="Roboto Condensed"/>
                <a:ea typeface="Roboto Condensed"/>
                <a:cs typeface="Roboto Condensed"/>
                <a:sym typeface="Roboto Condensed"/>
              </a:defRPr>
            </a:lvl2pPr>
            <a:lvl3pPr lvl="2" algn="r">
              <a:buNone/>
              <a:defRPr b="1" sz="1200">
                <a:solidFill>
                  <a:schemeClr val="lt1"/>
                </a:solidFill>
                <a:latin typeface="Roboto Condensed"/>
                <a:ea typeface="Roboto Condensed"/>
                <a:cs typeface="Roboto Condensed"/>
                <a:sym typeface="Roboto Condensed"/>
              </a:defRPr>
            </a:lvl3pPr>
            <a:lvl4pPr lvl="3" algn="r">
              <a:buNone/>
              <a:defRPr b="1" sz="1200">
                <a:solidFill>
                  <a:schemeClr val="lt1"/>
                </a:solidFill>
                <a:latin typeface="Roboto Condensed"/>
                <a:ea typeface="Roboto Condensed"/>
                <a:cs typeface="Roboto Condensed"/>
                <a:sym typeface="Roboto Condensed"/>
              </a:defRPr>
            </a:lvl4pPr>
            <a:lvl5pPr lvl="4" algn="r">
              <a:buNone/>
              <a:defRPr b="1" sz="1200">
                <a:solidFill>
                  <a:schemeClr val="lt1"/>
                </a:solidFill>
                <a:latin typeface="Roboto Condensed"/>
                <a:ea typeface="Roboto Condensed"/>
                <a:cs typeface="Roboto Condensed"/>
                <a:sym typeface="Roboto Condensed"/>
              </a:defRPr>
            </a:lvl5pPr>
            <a:lvl6pPr lvl="5" algn="r">
              <a:buNone/>
              <a:defRPr b="1" sz="1200">
                <a:solidFill>
                  <a:schemeClr val="lt1"/>
                </a:solidFill>
                <a:latin typeface="Roboto Condensed"/>
                <a:ea typeface="Roboto Condensed"/>
                <a:cs typeface="Roboto Condensed"/>
                <a:sym typeface="Roboto Condensed"/>
              </a:defRPr>
            </a:lvl6pPr>
            <a:lvl7pPr lvl="6" algn="r">
              <a:buNone/>
              <a:defRPr b="1" sz="1200">
                <a:solidFill>
                  <a:schemeClr val="lt1"/>
                </a:solidFill>
                <a:latin typeface="Roboto Condensed"/>
                <a:ea typeface="Roboto Condensed"/>
                <a:cs typeface="Roboto Condensed"/>
                <a:sym typeface="Roboto Condensed"/>
              </a:defRPr>
            </a:lvl7pPr>
            <a:lvl8pPr lvl="7" algn="r">
              <a:buNone/>
              <a:defRPr b="1" sz="1200">
                <a:solidFill>
                  <a:schemeClr val="lt1"/>
                </a:solidFill>
                <a:latin typeface="Roboto Condensed"/>
                <a:ea typeface="Roboto Condensed"/>
                <a:cs typeface="Roboto Condensed"/>
                <a:sym typeface="Roboto Condensed"/>
              </a:defRPr>
            </a:lvl8pPr>
            <a:lvl9pPr lvl="8" algn="r">
              <a:buNone/>
              <a:defRPr b="1" sz="1200">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ctrTitle"/>
          </p:nvPr>
        </p:nvSpPr>
        <p:spPr>
          <a:xfrm>
            <a:off x="241300" y="304925"/>
            <a:ext cx="6608700" cy="296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NAU Gore Capstone Team</a:t>
            </a:r>
            <a:endParaRPr/>
          </a:p>
        </p:txBody>
      </p:sp>
      <p:sp>
        <p:nvSpPr>
          <p:cNvPr id="185" name="Google Shape;185;p11"/>
          <p:cNvSpPr txBox="1"/>
          <p:nvPr/>
        </p:nvSpPr>
        <p:spPr>
          <a:xfrm>
            <a:off x="388950" y="2206625"/>
            <a:ext cx="5595900" cy="12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Light"/>
                <a:ea typeface="Roboto Condensed Light"/>
                <a:cs typeface="Roboto Condensed Light"/>
                <a:sym typeface="Roboto Condensed Light"/>
              </a:rPr>
              <a:t>Ashley Blood, Nick Green, Jenny Lawson, Cameron Lissarrague</a:t>
            </a:r>
            <a:endParaRPr>
              <a:solidFill>
                <a:srgbClr val="FFFFFF"/>
              </a:solidFill>
              <a:latin typeface="Roboto Condensed Light"/>
              <a:ea typeface="Roboto Condensed Light"/>
              <a:cs typeface="Roboto Condensed Light"/>
              <a:sym typeface="Roboto Condense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type="title"/>
          </p:nvPr>
        </p:nvSpPr>
        <p:spPr>
          <a:xfrm>
            <a:off x="814275" y="392575"/>
            <a:ext cx="56022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CUSTOMER NEEDS/ ENGINEERING REQUIREMENTS</a:t>
            </a:r>
            <a:endParaRPr/>
          </a:p>
        </p:txBody>
      </p:sp>
      <p:graphicFrame>
        <p:nvGraphicFramePr>
          <p:cNvPr id="282" name="Google Shape;282;p20"/>
          <p:cNvGraphicFramePr/>
          <p:nvPr/>
        </p:nvGraphicFramePr>
        <p:xfrm>
          <a:off x="956475" y="1449131"/>
          <a:ext cx="3000000" cy="3000000"/>
        </p:xfrm>
        <a:graphic>
          <a:graphicData uri="http://schemas.openxmlformats.org/drawingml/2006/table">
            <a:tbl>
              <a:tblPr>
                <a:noFill/>
                <a:tableStyleId>{BD853BB3-BE7E-45FC-A150-E0D398F89BC2}</a:tableStyleId>
              </a:tblPr>
              <a:tblGrid>
                <a:gridCol w="1563800"/>
                <a:gridCol w="2757875"/>
                <a:gridCol w="922625"/>
              </a:tblGrid>
              <a:tr h="383125">
                <a:tc>
                  <a:txBody>
                    <a:bodyPr/>
                    <a:lstStyle/>
                    <a:p>
                      <a:pPr indent="0" lvl="0" marL="0" rtl="0" algn="l">
                        <a:spcBef>
                          <a:spcPts val="0"/>
                        </a:spcBef>
                        <a:spcAft>
                          <a:spcPts val="0"/>
                        </a:spcAft>
                        <a:buNone/>
                      </a:pPr>
                      <a:r>
                        <a:rPr b="1" lang="en">
                          <a:solidFill>
                            <a:srgbClr val="3F5378"/>
                          </a:solidFill>
                          <a:latin typeface="Roboto Condensed"/>
                          <a:ea typeface="Roboto Condensed"/>
                          <a:cs typeface="Roboto Condensed"/>
                          <a:sym typeface="Roboto Condensed"/>
                        </a:rPr>
                        <a:t>CUSTOMER NEED</a:t>
                      </a:r>
                      <a:endParaRPr b="1">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ctr">
                        <a:spcBef>
                          <a:spcPts val="0"/>
                        </a:spcBef>
                        <a:spcAft>
                          <a:spcPts val="0"/>
                        </a:spcAft>
                        <a:buNone/>
                      </a:pPr>
                      <a:r>
                        <a:rPr b="1" lang="en">
                          <a:solidFill>
                            <a:srgbClr val="3F5378"/>
                          </a:solidFill>
                          <a:latin typeface="Roboto Condensed"/>
                          <a:ea typeface="Roboto Condensed"/>
                          <a:cs typeface="Roboto Condensed"/>
                          <a:sym typeface="Roboto Condensed"/>
                        </a:rPr>
                        <a:t>ENGINEERING REQUIREMENT</a:t>
                      </a:r>
                      <a:endParaRPr b="1">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3F5378"/>
                          </a:solidFill>
                          <a:latin typeface="Roboto Condensed"/>
                          <a:ea typeface="Roboto Condensed"/>
                          <a:cs typeface="Roboto Condensed"/>
                          <a:sym typeface="Roboto Condensed"/>
                        </a:rPr>
                        <a:t>RANK</a:t>
                      </a:r>
                      <a:endParaRPr b="1">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360275">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Iris design</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Device must perform like an iris</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5</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452150">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Meets safety standards</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Must meet ANSI and OSHA standards</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5</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259950">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Accommodates</a:t>
                      </a:r>
                      <a:r>
                        <a:rPr lang="en" sz="1200">
                          <a:solidFill>
                            <a:srgbClr val="3F5378"/>
                          </a:solidFill>
                          <a:latin typeface="Roboto Condensed"/>
                          <a:ea typeface="Roboto Condensed"/>
                          <a:cs typeface="Roboto Condensed"/>
                          <a:sym typeface="Roboto Condensed"/>
                        </a:rPr>
                        <a:t> a range of stent diameters</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Diameter range of 0 - 30mm</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4</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259950">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Accommodates</a:t>
                      </a:r>
                      <a:r>
                        <a:rPr lang="en" sz="1200">
                          <a:solidFill>
                            <a:srgbClr val="3F5378"/>
                          </a:solidFill>
                          <a:latin typeface="Roboto Condensed"/>
                          <a:ea typeface="Roboto Condensed"/>
                          <a:cs typeface="Roboto Condensed"/>
                          <a:sym typeface="Roboto Condensed"/>
                        </a:rPr>
                        <a:t> a range of stent lengths</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Length range 0 - 40mm</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2</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310400">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Appropriate radial force</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Radial Force 0 - 17.5 N</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4</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384900">
                <a:tc>
                  <a:txBody>
                    <a:bodyPr/>
                    <a:lstStyle/>
                    <a:p>
                      <a:pPr indent="0" lvl="0" marL="0" rtl="0" algn="l">
                        <a:spcBef>
                          <a:spcPts val="0"/>
                        </a:spcBef>
                        <a:spcAft>
                          <a:spcPts val="0"/>
                        </a:spcAft>
                        <a:buNone/>
                      </a:pPr>
                      <a:r>
                        <a:rPr lang="en" sz="1200">
                          <a:solidFill>
                            <a:srgbClr val="3F5378"/>
                          </a:solidFill>
                          <a:latin typeface="Roboto Condensed"/>
                          <a:ea typeface="Roboto Condensed"/>
                          <a:cs typeface="Roboto Condensed"/>
                          <a:sym typeface="Roboto Condensed"/>
                        </a:rPr>
                        <a:t>Outputs data</a:t>
                      </a:r>
                      <a:endParaRPr sz="1200">
                        <a:solidFill>
                          <a:srgbClr val="3F537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lstStyle/>
                    <a:p>
                      <a:pPr indent="0" lvl="0" marL="0" rtl="0" algn="l">
                        <a:spcBef>
                          <a:spcPts val="0"/>
                        </a:spcBef>
                        <a:spcAft>
                          <a:spcPts val="0"/>
                        </a:spcAft>
                        <a:buNone/>
                      </a:pPr>
                      <a:r>
                        <a:rPr lang="en" sz="1200">
                          <a:solidFill>
                            <a:srgbClr val="263248"/>
                          </a:solidFill>
                          <a:latin typeface="Roboto Condensed"/>
                          <a:ea typeface="Roboto Condensed"/>
                          <a:cs typeface="Roboto Condensed"/>
                          <a:sym typeface="Roboto Condensed"/>
                        </a:rPr>
                        <a:t>GUI that can </a:t>
                      </a:r>
                      <a:r>
                        <a:rPr lang="en" sz="1200">
                          <a:solidFill>
                            <a:srgbClr val="263248"/>
                          </a:solidFill>
                          <a:latin typeface="Roboto Condensed"/>
                          <a:ea typeface="Roboto Condensed"/>
                          <a:cs typeface="Roboto Condensed"/>
                          <a:sym typeface="Roboto Condensed"/>
                        </a:rPr>
                        <a:t>receive</a:t>
                      </a:r>
                      <a:r>
                        <a:rPr lang="en" sz="1200">
                          <a:solidFill>
                            <a:srgbClr val="263248"/>
                          </a:solidFill>
                          <a:latin typeface="Roboto Condensed"/>
                          <a:ea typeface="Roboto Condensed"/>
                          <a:cs typeface="Roboto Condensed"/>
                          <a:sym typeface="Roboto Condensed"/>
                        </a:rPr>
                        <a:t> input and outputs both diameter and radial force</a:t>
                      </a:r>
                      <a:endParaRPr sz="12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263248"/>
                          </a:solidFill>
                          <a:latin typeface="Roboto Condensed"/>
                          <a:ea typeface="Roboto Condensed"/>
                          <a:cs typeface="Roboto Condensed"/>
                          <a:sym typeface="Roboto Condensed"/>
                        </a:rPr>
                        <a:t>1</a:t>
                      </a:r>
                      <a:endParaRPr b="1" sz="1800">
                        <a:solidFill>
                          <a:srgbClr val="263248"/>
                        </a:solidFill>
                        <a:latin typeface="Roboto Condensed"/>
                        <a:ea typeface="Roboto Condensed"/>
                        <a:cs typeface="Roboto Condensed"/>
                        <a:sym typeface="Roboto Condensed"/>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bl>
          </a:graphicData>
        </a:graphic>
      </p:graphicFrame>
      <p:sp>
        <p:nvSpPr>
          <p:cNvPr id="283" name="Google Shape;283;p20"/>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   Jenny </a:t>
            </a:r>
            <a:fld id="{00000000-1234-1234-1234-123412341234}" type="slidenum">
              <a:rPr lang="en"/>
              <a:t>‹#›</a:t>
            </a:fld>
            <a:endParaRPr/>
          </a:p>
        </p:txBody>
      </p:sp>
      <p:grpSp>
        <p:nvGrpSpPr>
          <p:cNvPr id="284" name="Google Shape;284;p20"/>
          <p:cNvGrpSpPr/>
          <p:nvPr/>
        </p:nvGrpSpPr>
        <p:grpSpPr>
          <a:xfrm>
            <a:off x="307844" y="634299"/>
            <a:ext cx="318264" cy="282756"/>
            <a:chOff x="5292575" y="3681900"/>
            <a:chExt cx="420150" cy="373275"/>
          </a:xfrm>
        </p:grpSpPr>
        <p:sp>
          <p:nvSpPr>
            <p:cNvPr id="285" name="Google Shape;285;p20"/>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97" name="Google Shape;297;p21"/>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Jenny </a:t>
            </a:r>
            <a:fld id="{00000000-1234-1234-1234-123412341234}" type="slidenum">
              <a:rPr lang="en"/>
              <a:t>‹#›</a:t>
            </a:fld>
            <a:endParaRPr/>
          </a:p>
        </p:txBody>
      </p:sp>
      <p:grpSp>
        <p:nvGrpSpPr>
          <p:cNvPr id="298" name="Google Shape;298;p21"/>
          <p:cNvGrpSpPr/>
          <p:nvPr/>
        </p:nvGrpSpPr>
        <p:grpSpPr>
          <a:xfrm>
            <a:off x="305070" y="605926"/>
            <a:ext cx="323793" cy="339493"/>
            <a:chOff x="5961125" y="1623900"/>
            <a:chExt cx="427450" cy="448175"/>
          </a:xfrm>
        </p:grpSpPr>
        <p:sp>
          <p:nvSpPr>
            <p:cNvPr id="299" name="Google Shape;299;p21"/>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21"/>
          <p:cNvSpPr txBox="1"/>
          <p:nvPr/>
        </p:nvSpPr>
        <p:spPr>
          <a:xfrm>
            <a:off x="628875" y="1564825"/>
            <a:ext cx="7612500" cy="278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Why are stents important?</a:t>
            </a:r>
            <a:endParaRPr>
              <a:latin typeface="Roboto Condensed Light"/>
              <a:ea typeface="Roboto Condensed Light"/>
              <a:cs typeface="Roboto Condensed Light"/>
              <a:sym typeface="Roboto Condensed Light"/>
            </a:endParaRPr>
          </a:p>
          <a:p>
            <a:pPr indent="-317500" lvl="0" marL="4572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Team goal</a:t>
            </a:r>
            <a:endParaRPr>
              <a:latin typeface="Roboto Condensed Light"/>
              <a:ea typeface="Roboto Condensed Light"/>
              <a:cs typeface="Roboto Condensed Light"/>
              <a:sym typeface="Roboto Condensed Light"/>
            </a:endParaRPr>
          </a:p>
          <a:p>
            <a:pPr indent="-317500" lvl="1" marL="9144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Design and develop an automatic stent crimping device that utilizes an iris design with a radial force output. </a:t>
            </a:r>
            <a:endParaRPr>
              <a:latin typeface="Roboto Condensed Light"/>
              <a:ea typeface="Roboto Condensed Light"/>
              <a:cs typeface="Roboto Condensed Light"/>
              <a:sym typeface="Roboto Condensed Light"/>
            </a:endParaRPr>
          </a:p>
          <a:p>
            <a:pPr indent="-317500" lvl="0" marL="4572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SOTA Literature Review</a:t>
            </a:r>
            <a:endParaRPr>
              <a:latin typeface="Roboto Condensed Light"/>
              <a:ea typeface="Roboto Condensed Light"/>
              <a:cs typeface="Roboto Condensed Light"/>
              <a:sym typeface="Roboto Condensed Light"/>
            </a:endParaRPr>
          </a:p>
          <a:p>
            <a:pPr indent="-317500" lvl="1" marL="9144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Purpose of crimping stents</a:t>
            </a:r>
            <a:endParaRPr>
              <a:latin typeface="Roboto Condensed Light"/>
              <a:ea typeface="Roboto Condensed Light"/>
              <a:cs typeface="Roboto Condensed Light"/>
              <a:sym typeface="Roboto Condensed Light"/>
            </a:endParaRPr>
          </a:p>
          <a:p>
            <a:pPr indent="-317500" lvl="1" marL="9144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Stent dimensions</a:t>
            </a:r>
            <a:endParaRPr>
              <a:latin typeface="Roboto Condensed Light"/>
              <a:ea typeface="Roboto Condensed Light"/>
              <a:cs typeface="Roboto Condensed Light"/>
              <a:sym typeface="Roboto Condensed Light"/>
            </a:endParaRPr>
          </a:p>
          <a:p>
            <a:pPr indent="-317500" lvl="1" marL="9144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Pre-existing Designs</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a:p>
            <a:pPr indent="-317500" lvl="0" marL="457200" rtl="0" algn="l">
              <a:spcBef>
                <a:spcPts val="0"/>
              </a:spcBef>
              <a:spcAft>
                <a:spcPts val="0"/>
              </a:spcAft>
              <a:buSzPts val="1400"/>
              <a:buFont typeface="Roboto Condensed Light"/>
              <a:buChar char="●"/>
            </a:pPr>
            <a:r>
              <a:rPr lang="en">
                <a:latin typeface="Roboto Condensed Light"/>
                <a:ea typeface="Roboto Condensed Light"/>
                <a:cs typeface="Roboto Condensed Light"/>
                <a:sym typeface="Roboto Condensed Light"/>
              </a:rPr>
              <a:t>Customer needs and Engineering requirements</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12" name="Google Shape;312;p22"/>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22"/>
          <p:cNvSpPr txBox="1"/>
          <p:nvPr/>
        </p:nvSpPr>
        <p:spPr>
          <a:xfrm>
            <a:off x="458725" y="1522400"/>
            <a:ext cx="8180700" cy="3114000"/>
          </a:xfrm>
          <a:prstGeom prst="rect">
            <a:avLst/>
          </a:prstGeom>
          <a:noFill/>
          <a:ln>
            <a:noFill/>
          </a:ln>
        </p:spPr>
        <p:txBody>
          <a:bodyPr anchorCtr="0" anchor="t" bIns="91425" lIns="91425" spcFirstLastPara="1" rIns="91425" wrap="square" tIns="91425">
            <a:noAutofit/>
          </a:bodyPr>
          <a:lstStyle/>
          <a:p>
            <a:pPr indent="-406400" lvl="0" marL="406400" rtl="0" algn="l">
              <a:lnSpc>
                <a:spcPct val="115000"/>
              </a:lnSpc>
              <a:spcBef>
                <a:spcPts val="1200"/>
              </a:spcBef>
              <a:spcAft>
                <a:spcPts val="0"/>
              </a:spcAft>
              <a:buNone/>
            </a:pPr>
            <a:r>
              <a:rPr lang="en" sz="1100"/>
              <a:t>[1] S. Zhao, L. Gu, and S. R. Froemming, “On the importance of modeling stent procedure for predicting arterial mechanics,” </a:t>
            </a:r>
            <a:r>
              <a:rPr i="1" lang="en" sz="1100"/>
              <a:t>J. Biomech. Eng.</a:t>
            </a:r>
            <a:r>
              <a:rPr lang="en" sz="1100"/>
              <a:t>, vol. 134, no. 12, pp. 2–7, 2012.</a:t>
            </a:r>
            <a:endParaRPr sz="1100"/>
          </a:p>
          <a:p>
            <a:pPr indent="-406400" lvl="0" marL="406400" rtl="0" algn="l">
              <a:lnSpc>
                <a:spcPct val="115000"/>
              </a:lnSpc>
              <a:spcBef>
                <a:spcPts val="1200"/>
              </a:spcBef>
              <a:spcAft>
                <a:spcPts val="0"/>
              </a:spcAft>
              <a:buNone/>
            </a:pPr>
            <a:r>
              <a:rPr lang="en" sz="1100"/>
              <a:t>[2] M. A. Geith, K. Swidergal, B. Hochholdinger, T. G. Schratzenstaller, M. Wagner, and G. A. Holzapfel, “On the importance of modeling balloon folding, pleating, and stent crimping: An FE study comparing experimental inflation tests,” </a:t>
            </a:r>
            <a:r>
              <a:rPr i="1" lang="en" sz="1100"/>
              <a:t>Int. j. numer. method. biomed. eng.</a:t>
            </a:r>
            <a:r>
              <a:rPr lang="en" sz="1100"/>
              <a:t>, vol. 35, no. 11, pp. 1–19, 2019.</a:t>
            </a:r>
            <a:endParaRPr sz="1100"/>
          </a:p>
          <a:p>
            <a:pPr indent="-406400" lvl="0" marL="406400" rtl="0" algn="l">
              <a:lnSpc>
                <a:spcPct val="115000"/>
              </a:lnSpc>
              <a:spcBef>
                <a:spcPts val="1200"/>
              </a:spcBef>
              <a:spcAft>
                <a:spcPts val="0"/>
              </a:spcAft>
              <a:buNone/>
            </a:pPr>
            <a:r>
              <a:rPr lang="en" sz="1100"/>
              <a:t>[3]  K. Anders, “Coronary artery stents,” </a:t>
            </a:r>
            <a:r>
              <a:rPr i="1" lang="en" sz="1100"/>
              <a:t>Card. CT, Second Ed.</a:t>
            </a:r>
            <a:r>
              <a:rPr lang="en" sz="1100"/>
              <a:t>, vol. 284, no. 14, pp. 199–224, 2014.</a:t>
            </a:r>
            <a:endParaRPr sz="1100"/>
          </a:p>
          <a:p>
            <a:pPr indent="-406400" lvl="0" marL="406400" rtl="0" algn="l">
              <a:lnSpc>
                <a:spcPct val="115000"/>
              </a:lnSpc>
              <a:spcBef>
                <a:spcPts val="1200"/>
              </a:spcBef>
              <a:spcAft>
                <a:spcPts val="0"/>
              </a:spcAft>
              <a:buNone/>
            </a:pPr>
            <a:r>
              <a:rPr lang="en" sz="1100"/>
              <a:t>[4]  S. Hähnel </a:t>
            </a:r>
            <a:r>
              <a:rPr i="1" lang="en" sz="1100"/>
              <a:t>et al.</a:t>
            </a:r>
            <a:r>
              <a:rPr lang="en" sz="1100"/>
              <a:t>, “Small-vessel stents for intracranial angioplasty: In vitro comparison of different stent designs and sizes by using CT angiography,” </a:t>
            </a:r>
            <a:r>
              <a:rPr i="1" lang="en" sz="1100"/>
              <a:t>Am. J. Neuroradiol.</a:t>
            </a:r>
            <a:r>
              <a:rPr lang="en" sz="1100"/>
              <a:t>, vol. 24, no. 8, pp. 1512–1516, 2003.</a:t>
            </a:r>
            <a:endParaRPr sz="1100"/>
          </a:p>
          <a:p>
            <a:pPr indent="-406400" lvl="0" marL="406400" rtl="0" algn="l">
              <a:lnSpc>
                <a:spcPct val="115000"/>
              </a:lnSpc>
              <a:spcBef>
                <a:spcPts val="1200"/>
              </a:spcBef>
              <a:spcAft>
                <a:spcPts val="0"/>
              </a:spcAft>
              <a:buNone/>
            </a:pPr>
            <a:r>
              <a:rPr lang="en" sz="1100"/>
              <a:t>[5]  V. Stent, “Zilver Vascular Stent,” </a:t>
            </a:r>
            <a:r>
              <a:rPr i="1" lang="en" sz="1100"/>
              <a:t>Biomed. Saf. Stand.</a:t>
            </a:r>
            <a:r>
              <a:rPr lang="en" sz="1100"/>
              <a:t>, vol. 46, no. 6, p. 45, 2016.</a:t>
            </a:r>
            <a:endParaRPr sz="1100"/>
          </a:p>
          <a:p>
            <a:pPr indent="-406400" lvl="0" marL="406400" rtl="0" algn="l">
              <a:lnSpc>
                <a:spcPct val="115000"/>
              </a:lnSpc>
              <a:spcBef>
                <a:spcPts val="1200"/>
              </a:spcBef>
              <a:spcAft>
                <a:spcPts val="0"/>
              </a:spcAft>
              <a:buNone/>
            </a:pPr>
            <a:r>
              <a:rPr lang="en" sz="1100"/>
              <a:t>[6]   P. Hindy, J. Hong, Y. Lam-Tsai, and F. Gress, “A comprehensive review of esophageal stents,” </a:t>
            </a:r>
            <a:r>
              <a:rPr i="1" lang="en" sz="1100"/>
              <a:t>Clin. Adv. Hematol. Oncol.</a:t>
            </a:r>
            <a:r>
              <a:rPr lang="en" sz="1100"/>
              <a:t>, vol. 10, no. 8, pp. 526–534, 2012.</a:t>
            </a:r>
            <a:endParaRPr sz="1100"/>
          </a:p>
          <a:p>
            <a:pPr indent="0" lvl="0" marL="0" rtl="0" algn="l">
              <a:lnSpc>
                <a:spcPct val="115000"/>
              </a:lnSpc>
              <a:spcBef>
                <a:spcPts val="1200"/>
              </a:spcBef>
              <a:spcAft>
                <a:spcPts val="0"/>
              </a:spcAft>
              <a:buNone/>
            </a:pPr>
            <a:r>
              <a:t/>
            </a:r>
            <a:endParaRPr sz="1100"/>
          </a:p>
          <a:p>
            <a:pPr indent="-406400" lvl="0" marL="406400" rtl="0" algn="l">
              <a:lnSpc>
                <a:spcPct val="115000"/>
              </a:lnSpc>
              <a:spcBef>
                <a:spcPts val="1200"/>
              </a:spcBef>
              <a:spcAft>
                <a:spcPts val="0"/>
              </a:spcAft>
              <a:buNone/>
            </a:pPr>
            <a:r>
              <a:t/>
            </a:r>
            <a:endParaRPr sz="1100"/>
          </a:p>
          <a:p>
            <a:pPr indent="-406400" lvl="0" marL="406400" rtl="0" algn="l">
              <a:lnSpc>
                <a:spcPct val="115000"/>
              </a:lnSpc>
              <a:spcBef>
                <a:spcPts val="1200"/>
              </a:spcBef>
              <a:spcAft>
                <a:spcPts val="0"/>
              </a:spcAft>
              <a:buNone/>
            </a:pPr>
            <a:r>
              <a:t/>
            </a:r>
            <a:endParaRPr sz="1100"/>
          </a:p>
          <a:p>
            <a:pPr indent="-406400" lvl="0" marL="406400" rtl="0" algn="l">
              <a:lnSpc>
                <a:spcPct val="115000"/>
              </a:lnSpc>
              <a:spcBef>
                <a:spcPts val="1200"/>
              </a:spcBef>
              <a:spcAft>
                <a:spcPts val="0"/>
              </a:spcAft>
              <a:buNone/>
            </a:pPr>
            <a:r>
              <a:t/>
            </a:r>
            <a:endParaRPr sz="1100"/>
          </a:p>
          <a:p>
            <a:pPr indent="0" lvl="0" marL="0" rtl="0" algn="l">
              <a:spcBef>
                <a:spcPts val="1200"/>
              </a:spcBef>
              <a:spcAft>
                <a:spcPts val="0"/>
              </a:spcAft>
              <a:buNone/>
            </a:pPr>
            <a:r>
              <a:t/>
            </a:r>
            <a:endParaRPr>
              <a:latin typeface="Roboto Condensed Light"/>
              <a:ea typeface="Roboto Condensed Light"/>
              <a:cs typeface="Roboto Condensed Light"/>
              <a:sym typeface="Roboto Condense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txBox="1"/>
          <p:nvPr>
            <p:ph idx="1" type="body"/>
          </p:nvPr>
        </p:nvSpPr>
        <p:spPr>
          <a:xfrm>
            <a:off x="870450" y="1545075"/>
            <a:ext cx="7193700" cy="2709900"/>
          </a:xfrm>
          <a:prstGeom prst="rect">
            <a:avLst/>
          </a:prstGeom>
        </p:spPr>
        <p:txBody>
          <a:bodyPr anchorCtr="0" anchor="t" bIns="91425" lIns="91425" spcFirstLastPara="1" rIns="91425" wrap="square" tIns="91425">
            <a:noAutofit/>
          </a:bodyPr>
          <a:lstStyle/>
          <a:p>
            <a:pPr indent="-406400" lvl="0" marL="406400" rtl="0" algn="l">
              <a:lnSpc>
                <a:spcPct val="115000"/>
              </a:lnSpc>
              <a:spcBef>
                <a:spcPts val="1200"/>
              </a:spcBef>
              <a:spcAft>
                <a:spcPts val="0"/>
              </a:spcAft>
              <a:buNone/>
            </a:pPr>
            <a:r>
              <a:rPr lang="en" sz="1100">
                <a:solidFill>
                  <a:srgbClr val="000000"/>
                </a:solidFill>
                <a:latin typeface="Arial"/>
                <a:ea typeface="Arial"/>
                <a:cs typeface="Arial"/>
                <a:sym typeface="Arial"/>
              </a:rPr>
              <a:t>[7] M. Austin, “Apparatus for Contracting, Loading, or Crimping Self-expanding and Balloon Expandable Stent Devices,” 6,915,560 B2, 2005.</a:t>
            </a:r>
            <a:endParaRPr sz="1100">
              <a:solidFill>
                <a:srgbClr val="000000"/>
              </a:solidFill>
              <a:latin typeface="Arial"/>
              <a:ea typeface="Arial"/>
              <a:cs typeface="Arial"/>
              <a:sym typeface="Arial"/>
            </a:endParaRPr>
          </a:p>
          <a:p>
            <a:pPr indent="-406400" lvl="0" marL="406400" rtl="0" algn="l">
              <a:lnSpc>
                <a:spcPct val="115000"/>
              </a:lnSpc>
              <a:spcBef>
                <a:spcPts val="1200"/>
              </a:spcBef>
              <a:spcAft>
                <a:spcPts val="0"/>
              </a:spcAft>
              <a:buNone/>
            </a:pPr>
            <a:r>
              <a:rPr lang="en" sz="1100">
                <a:solidFill>
                  <a:srgbClr val="000000"/>
                </a:solidFill>
                <a:latin typeface="Arial"/>
                <a:ea typeface="Arial"/>
                <a:cs typeface="Arial"/>
                <a:sym typeface="Arial"/>
              </a:rPr>
              <a:t>[8] M. Edin, “Stent Crimper,” 7,143,625 B2, 2005.</a:t>
            </a:r>
            <a:endParaRPr sz="1100">
              <a:solidFill>
                <a:srgbClr val="000000"/>
              </a:solidFill>
              <a:latin typeface="Arial"/>
              <a:ea typeface="Arial"/>
              <a:cs typeface="Arial"/>
              <a:sym typeface="Arial"/>
            </a:endParaRPr>
          </a:p>
          <a:p>
            <a:pPr indent="-406400" lvl="0" marL="406400" rtl="0" algn="l">
              <a:lnSpc>
                <a:spcPct val="115000"/>
              </a:lnSpc>
              <a:spcBef>
                <a:spcPts val="1200"/>
              </a:spcBef>
              <a:spcAft>
                <a:spcPts val="1200"/>
              </a:spcAft>
              <a:buNone/>
            </a:pPr>
            <a:r>
              <a:rPr lang="en" sz="1100">
                <a:solidFill>
                  <a:srgbClr val="000000"/>
                </a:solidFill>
                <a:latin typeface="Arial"/>
                <a:ea typeface="Arial"/>
                <a:cs typeface="Arial"/>
                <a:sym typeface="Arial"/>
              </a:rPr>
              <a:t>[9] Asbemaister and 10 products, “Camera Aperture Model,” Camera iris aperture 3D model - TurboSquid 1325444, 09-Sep-2018. [Online]. Available: https://www.turbosquid.com/3d-models/camera-iris-aperture-3d-model-1325444. [Accessed: 04-Feb-2020].</a:t>
            </a:r>
            <a:endParaRPr/>
          </a:p>
        </p:txBody>
      </p:sp>
      <p:sp>
        <p:nvSpPr>
          <p:cNvPr id="320" name="Google Shape;320;p23"/>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24"/>
          <p:cNvSpPr txBox="1"/>
          <p:nvPr>
            <p:ph idx="4294967295" type="subTitle"/>
          </p:nvPr>
        </p:nvSpPr>
        <p:spPr>
          <a:xfrm>
            <a:off x="1341550" y="2055525"/>
            <a:ext cx="6593700" cy="134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Any questions?</a:t>
            </a:r>
            <a:endParaRPr b="1" sz="2000"/>
          </a:p>
          <a:p>
            <a:pPr indent="0" lvl="0" marL="0" rtl="0" algn="l">
              <a:spcBef>
                <a:spcPts val="0"/>
              </a:spcBef>
              <a:spcAft>
                <a:spcPts val="0"/>
              </a:spcAft>
              <a:buClr>
                <a:schemeClr val="dk1"/>
              </a:buClr>
              <a:buSzPts val="1100"/>
              <a:buFont typeface="Arial"/>
              <a:buNone/>
            </a:pPr>
            <a:r>
              <a:t/>
            </a:r>
            <a:endParaRPr b="1" sz="2000"/>
          </a:p>
        </p:txBody>
      </p:sp>
      <p:grpSp>
        <p:nvGrpSpPr>
          <p:cNvPr id="327" name="Google Shape;327;p24"/>
          <p:cNvGrpSpPr/>
          <p:nvPr/>
        </p:nvGrpSpPr>
        <p:grpSpPr>
          <a:xfrm>
            <a:off x="3996210" y="966817"/>
            <a:ext cx="1197664" cy="1126777"/>
            <a:chOff x="5972700" y="2330200"/>
            <a:chExt cx="411625" cy="387275"/>
          </a:xfrm>
        </p:grpSpPr>
        <p:sp>
          <p:nvSpPr>
            <p:cNvPr id="328" name="Google Shape;328;p2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191" name="Google Shape;191;p12"/>
          <p:cNvSpPr txBox="1"/>
          <p:nvPr>
            <p:ph idx="2" type="body"/>
          </p:nvPr>
        </p:nvSpPr>
        <p:spPr>
          <a:xfrm>
            <a:off x="4119725" y="1744425"/>
            <a:ext cx="3654900" cy="175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200">
                <a:solidFill>
                  <a:srgbClr val="FF9800"/>
                </a:solidFill>
              </a:rPr>
              <a:t>TYPES OF STENTS</a:t>
            </a:r>
            <a:endParaRPr sz="1200">
              <a:solidFill>
                <a:srgbClr val="FF9800"/>
              </a:solidFill>
            </a:endParaRPr>
          </a:p>
          <a:p>
            <a:pPr indent="-304800" lvl="0" marL="457200" rtl="0" algn="l">
              <a:spcBef>
                <a:spcPts val="600"/>
              </a:spcBef>
              <a:spcAft>
                <a:spcPts val="0"/>
              </a:spcAft>
              <a:buSzPts val="1200"/>
              <a:buChar char="●"/>
            </a:pPr>
            <a:r>
              <a:rPr lang="en" sz="1200"/>
              <a:t>Coronary </a:t>
            </a:r>
            <a:endParaRPr sz="1200"/>
          </a:p>
          <a:p>
            <a:pPr indent="-304800" lvl="0" marL="457200" rtl="0" algn="l">
              <a:spcBef>
                <a:spcPts val="0"/>
              </a:spcBef>
              <a:spcAft>
                <a:spcPts val="0"/>
              </a:spcAft>
              <a:buSzPts val="1200"/>
              <a:buChar char="●"/>
            </a:pPr>
            <a:r>
              <a:rPr lang="en" sz="1200"/>
              <a:t>Vascular</a:t>
            </a:r>
            <a:endParaRPr sz="1200"/>
          </a:p>
          <a:p>
            <a:pPr indent="-304800" lvl="0" marL="457200" rtl="0" algn="l">
              <a:spcBef>
                <a:spcPts val="0"/>
              </a:spcBef>
              <a:spcAft>
                <a:spcPts val="0"/>
              </a:spcAft>
              <a:buSzPts val="1200"/>
              <a:buChar char="●"/>
            </a:pPr>
            <a:r>
              <a:rPr lang="en" sz="1200"/>
              <a:t>Intracranial</a:t>
            </a:r>
            <a:endParaRPr sz="1200"/>
          </a:p>
          <a:p>
            <a:pPr indent="-304800" lvl="0" marL="457200" rtl="0" algn="l">
              <a:spcBef>
                <a:spcPts val="0"/>
              </a:spcBef>
              <a:spcAft>
                <a:spcPts val="0"/>
              </a:spcAft>
              <a:buSzPts val="1200"/>
              <a:buChar char="●"/>
            </a:pPr>
            <a:r>
              <a:rPr lang="en" sz="1200"/>
              <a:t>Esophageal</a:t>
            </a:r>
            <a:endParaRPr sz="1200"/>
          </a:p>
        </p:txBody>
      </p:sp>
      <p:sp>
        <p:nvSpPr>
          <p:cNvPr id="192" name="Google Shape;192;p12"/>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Nick </a:t>
            </a:r>
            <a:fld id="{00000000-1234-1234-1234-123412341234}" type="slidenum">
              <a:rPr lang="en"/>
              <a:t>‹#›</a:t>
            </a:fld>
            <a:endParaRPr/>
          </a:p>
        </p:txBody>
      </p:sp>
      <p:sp>
        <p:nvSpPr>
          <p:cNvPr id="193" name="Google Shape;193;p12"/>
          <p:cNvSpPr txBox="1"/>
          <p:nvPr>
            <p:ph idx="1" type="body"/>
          </p:nvPr>
        </p:nvSpPr>
        <p:spPr>
          <a:xfrm>
            <a:off x="814275" y="1744425"/>
            <a:ext cx="3084300" cy="175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FF9800"/>
                </a:solidFill>
              </a:rPr>
              <a:t>WHAT ARE STENTS USED FOR?</a:t>
            </a:r>
            <a:endParaRPr sz="1200">
              <a:solidFill>
                <a:srgbClr val="FF9800"/>
              </a:solidFill>
            </a:endParaRPr>
          </a:p>
          <a:p>
            <a:pPr indent="-304800" lvl="0" marL="457200" rtl="0" algn="l">
              <a:spcBef>
                <a:spcPts val="600"/>
              </a:spcBef>
              <a:spcAft>
                <a:spcPts val="0"/>
              </a:spcAft>
              <a:buSzPts val="1200"/>
              <a:buChar char="●"/>
            </a:pPr>
            <a:r>
              <a:rPr lang="en" sz="1200"/>
              <a:t>Expanding narrow or clogged arteries</a:t>
            </a:r>
            <a:endParaRPr sz="1200"/>
          </a:p>
          <a:p>
            <a:pPr indent="-304800" lvl="0" marL="457200" rtl="0" algn="l">
              <a:spcBef>
                <a:spcPts val="0"/>
              </a:spcBef>
              <a:spcAft>
                <a:spcPts val="0"/>
              </a:spcAft>
              <a:buSzPts val="1200"/>
              <a:buChar char="●"/>
            </a:pPr>
            <a:r>
              <a:rPr lang="en" sz="1200"/>
              <a:t>Restoring blood to obstructed artery</a:t>
            </a:r>
            <a:endParaRPr sz="1200"/>
          </a:p>
          <a:p>
            <a:pPr indent="0" lvl="0" marL="0" rtl="0" algn="l">
              <a:spcBef>
                <a:spcPts val="600"/>
              </a:spcBef>
              <a:spcAft>
                <a:spcPts val="0"/>
              </a:spcAft>
              <a:buNone/>
            </a:pPr>
            <a:r>
              <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1000"/>
              </a:spcAft>
              <a:buNone/>
            </a:pPr>
            <a:r>
              <a:t/>
            </a:r>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2"/>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2"/>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ctrTitle"/>
          </p:nvPr>
        </p:nvSpPr>
        <p:spPr>
          <a:xfrm>
            <a:off x="288900" y="1736073"/>
            <a:ext cx="4094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3F5378"/>
                </a:solidFill>
              </a:rPr>
              <a:t>GOAL STATEMENT</a:t>
            </a:r>
            <a:endParaRPr>
              <a:solidFill>
                <a:srgbClr val="3F5378"/>
              </a:solidFill>
            </a:endParaRPr>
          </a:p>
        </p:txBody>
      </p:sp>
      <p:sp>
        <p:nvSpPr>
          <p:cNvPr id="214" name="Google Shape;214;p13"/>
          <p:cNvSpPr txBox="1"/>
          <p:nvPr>
            <p:ph idx="1" type="subTitle"/>
          </p:nvPr>
        </p:nvSpPr>
        <p:spPr>
          <a:xfrm>
            <a:off x="480975" y="3573975"/>
            <a:ext cx="4714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a:t>Design and develop an automatic stent crimping device that utilizes an iris design with a radial force output.</a:t>
            </a:r>
            <a:endParaRPr/>
          </a:p>
        </p:txBody>
      </p:sp>
      <p:sp>
        <p:nvSpPr>
          <p:cNvPr id="215" name="Google Shape;215;p13"/>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Nick </a:t>
            </a: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4294967295" type="body"/>
          </p:nvPr>
        </p:nvSpPr>
        <p:spPr>
          <a:xfrm>
            <a:off x="786475" y="1245300"/>
            <a:ext cx="5090700" cy="27450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Topics </a:t>
            </a:r>
            <a:endParaRPr/>
          </a:p>
          <a:p>
            <a:pPr indent="-381000" lvl="0" marL="457200" rtl="0" algn="l">
              <a:spcBef>
                <a:spcPts val="1000"/>
              </a:spcBef>
              <a:spcAft>
                <a:spcPts val="0"/>
              </a:spcAft>
              <a:buSzPts val="2400"/>
              <a:buChar char="▰"/>
            </a:pPr>
            <a:r>
              <a:rPr lang="en"/>
              <a:t>Purpose of crimping</a:t>
            </a:r>
            <a:endParaRPr/>
          </a:p>
          <a:p>
            <a:pPr indent="-381000" lvl="0" marL="457200" rtl="0" algn="l">
              <a:spcBef>
                <a:spcPts val="0"/>
              </a:spcBef>
              <a:spcAft>
                <a:spcPts val="0"/>
              </a:spcAft>
              <a:buSzPts val="2400"/>
              <a:buChar char="▰"/>
            </a:pPr>
            <a:r>
              <a:rPr lang="en"/>
              <a:t>Stent dimensions</a:t>
            </a:r>
            <a:endParaRPr/>
          </a:p>
          <a:p>
            <a:pPr indent="-381000" lvl="0" marL="457200" rtl="0" algn="l">
              <a:spcBef>
                <a:spcPts val="0"/>
              </a:spcBef>
              <a:spcAft>
                <a:spcPts val="0"/>
              </a:spcAft>
              <a:buSzPts val="2400"/>
              <a:buChar char="▰"/>
            </a:pPr>
            <a:r>
              <a:rPr lang="en"/>
              <a:t>Pre-existing designs</a:t>
            </a:r>
            <a:endParaRPr/>
          </a:p>
          <a:p>
            <a:pPr indent="0" lvl="0" marL="137160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21" name="Google Shape;221;p14"/>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Nick </a:t>
            </a:r>
            <a:fld id="{00000000-1234-1234-1234-123412341234}" type="slidenum">
              <a:rPr lang="en"/>
              <a:t>‹#›</a:t>
            </a:fld>
            <a:endParaRPr/>
          </a:p>
        </p:txBody>
      </p:sp>
      <p:sp>
        <p:nvSpPr>
          <p:cNvPr id="222" name="Google Shape;222;p14"/>
          <p:cNvSpPr txBox="1"/>
          <p:nvPr/>
        </p:nvSpPr>
        <p:spPr>
          <a:xfrm>
            <a:off x="640900" y="378100"/>
            <a:ext cx="69771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Roboto Condensed"/>
                <a:ea typeface="Roboto Condensed"/>
                <a:cs typeface="Roboto Condensed"/>
                <a:sym typeface="Roboto Condensed"/>
              </a:rPr>
              <a:t>SOTA LITERATURE RESEARCH</a:t>
            </a:r>
            <a:endParaRPr b="1" sz="2400">
              <a:solidFill>
                <a:srgbClr val="FFFFFF"/>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Cameron </a:t>
            </a:r>
            <a:fld id="{00000000-1234-1234-1234-123412341234}" type="slidenum">
              <a:rPr lang="en"/>
              <a:t>‹#›</a:t>
            </a:fld>
            <a:endParaRPr/>
          </a:p>
        </p:txBody>
      </p:sp>
      <p:sp>
        <p:nvSpPr>
          <p:cNvPr id="228" name="Google Shape;228;p15"/>
          <p:cNvSpPr txBox="1"/>
          <p:nvPr/>
        </p:nvSpPr>
        <p:spPr>
          <a:xfrm>
            <a:off x="641775" y="863725"/>
            <a:ext cx="8196000" cy="6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Stent crimping onto balloon catheters is necessary for the successful deployment of balloon-expandable stents [1]. </a:t>
            </a:r>
            <a:endParaRPr>
              <a:latin typeface="Roboto Condensed Light"/>
              <a:ea typeface="Roboto Condensed Light"/>
              <a:cs typeface="Roboto Condensed Light"/>
              <a:sym typeface="Roboto Condensed Light"/>
            </a:endParaRPr>
          </a:p>
        </p:txBody>
      </p:sp>
      <p:pic>
        <p:nvPicPr>
          <p:cNvPr id="229" name="Google Shape;229;p15"/>
          <p:cNvPicPr preferRelativeResize="0"/>
          <p:nvPr/>
        </p:nvPicPr>
        <p:blipFill>
          <a:blip r:embed="rId3">
            <a:alphaModFix/>
          </a:blip>
          <a:stretch>
            <a:fillRect/>
          </a:stretch>
        </p:blipFill>
        <p:spPr>
          <a:xfrm>
            <a:off x="61713" y="1620100"/>
            <a:ext cx="9020576" cy="1903300"/>
          </a:xfrm>
          <a:prstGeom prst="rect">
            <a:avLst/>
          </a:prstGeom>
          <a:noFill/>
          <a:ln>
            <a:noFill/>
          </a:ln>
        </p:spPr>
      </p:pic>
      <p:sp>
        <p:nvSpPr>
          <p:cNvPr id="230" name="Google Shape;230;p15"/>
          <p:cNvSpPr txBox="1"/>
          <p:nvPr/>
        </p:nvSpPr>
        <p:spPr>
          <a:xfrm>
            <a:off x="2523500" y="3841700"/>
            <a:ext cx="38415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Fig. 1: Preoperative process for preparing catheter [2]</a:t>
            </a:r>
            <a:endParaRPr>
              <a:latin typeface="Roboto Condensed Light"/>
              <a:ea typeface="Roboto Condensed Light"/>
              <a:cs typeface="Roboto Condensed Light"/>
              <a:sym typeface="Roboto Condensed Light"/>
            </a:endParaRPr>
          </a:p>
        </p:txBody>
      </p:sp>
      <p:sp>
        <p:nvSpPr>
          <p:cNvPr id="231" name="Google Shape;231;p15"/>
          <p:cNvSpPr txBox="1"/>
          <p:nvPr/>
        </p:nvSpPr>
        <p:spPr>
          <a:xfrm>
            <a:off x="9205550" y="958250"/>
            <a:ext cx="1032900" cy="3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alibri"/>
                <a:ea typeface="Calibri"/>
                <a:cs typeface="Calibri"/>
                <a:sym typeface="Calibri"/>
              </a:rPr>
              <a:t>A) Folding of the balloon over the catheter until a star-like shape with 3 wings is achieved B) Pleating or folding of the balloon until the wings are pressed against the catheter C) Crimping of the stent to secure stent to the balloon and catheter</a:t>
            </a:r>
            <a:br>
              <a:rPr lang="en" sz="1100">
                <a:latin typeface="Calibri"/>
                <a:ea typeface="Calibri"/>
                <a:cs typeface="Calibri"/>
                <a:sym typeface="Calibri"/>
              </a:rPr>
            </a:br>
            <a:endParaRPr b="1" sz="1100">
              <a:latin typeface="Calibri"/>
              <a:ea typeface="Calibri"/>
              <a:cs typeface="Calibri"/>
              <a:sym typeface="Calibri"/>
            </a:endParaRPr>
          </a:p>
        </p:txBody>
      </p:sp>
      <p:sp>
        <p:nvSpPr>
          <p:cNvPr id="232" name="Google Shape;232;p15"/>
          <p:cNvSpPr txBox="1"/>
          <p:nvPr/>
        </p:nvSpPr>
        <p:spPr>
          <a:xfrm>
            <a:off x="139975" y="1323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Condensed"/>
                <a:ea typeface="Roboto Condensed"/>
                <a:cs typeface="Roboto Condensed"/>
                <a:sym typeface="Roboto Condensed"/>
              </a:rPr>
              <a:t>Purpose of crimping</a:t>
            </a:r>
            <a:endParaRPr b="1">
              <a:solidFill>
                <a:srgbClr val="FFFFFF"/>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Cameron </a:t>
            </a:r>
            <a:fld id="{00000000-1234-1234-1234-123412341234}" type="slidenum">
              <a:rPr lang="en"/>
              <a:t>‹#›</a:t>
            </a:fld>
            <a:endParaRPr/>
          </a:p>
        </p:txBody>
      </p:sp>
      <p:sp>
        <p:nvSpPr>
          <p:cNvPr id="238" name="Google Shape;238;p16"/>
          <p:cNvSpPr txBox="1"/>
          <p:nvPr/>
        </p:nvSpPr>
        <p:spPr>
          <a:xfrm>
            <a:off x="842075" y="1274500"/>
            <a:ext cx="6281400" cy="25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p:txBody>
      </p:sp>
      <p:graphicFrame>
        <p:nvGraphicFramePr>
          <p:cNvPr id="239" name="Google Shape;239;p16"/>
          <p:cNvGraphicFramePr/>
          <p:nvPr/>
        </p:nvGraphicFramePr>
        <p:xfrm>
          <a:off x="1736725" y="775275"/>
          <a:ext cx="3000000" cy="3000000"/>
        </p:xfrm>
        <a:graphic>
          <a:graphicData uri="http://schemas.openxmlformats.org/drawingml/2006/table">
            <a:tbl>
              <a:tblPr>
                <a:noFill/>
                <a:tableStyleId>{59015889-B649-4E23-9FB6-21BE90AE76A3}</a:tableStyleId>
              </a:tblPr>
              <a:tblGrid>
                <a:gridCol w="2483450"/>
                <a:gridCol w="2483450"/>
              </a:tblGrid>
              <a:tr h="496300">
                <a:tc rowSpan="2">
                  <a:txBody>
                    <a:bodyPr/>
                    <a:lstStyle/>
                    <a:p>
                      <a:pPr indent="0" lvl="0" marL="0" rtl="0" algn="ctr">
                        <a:lnSpc>
                          <a:spcPct val="115000"/>
                        </a:lnSpc>
                        <a:spcBef>
                          <a:spcPts val="1200"/>
                        </a:spcBef>
                        <a:spcAft>
                          <a:spcPts val="0"/>
                        </a:spcAft>
                        <a:buNone/>
                      </a:pPr>
                      <a:r>
                        <a:rPr lang="en" sz="1100">
                          <a:latin typeface="Roboto Condensed"/>
                          <a:ea typeface="Roboto Condensed"/>
                          <a:cs typeface="Roboto Condensed"/>
                          <a:sym typeface="Roboto Condensed"/>
                        </a:rPr>
                        <a:t>Coronary stents</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Length: </a:t>
                      </a:r>
                      <a:r>
                        <a:rPr lang="en" sz="1100">
                          <a:solidFill>
                            <a:srgbClr val="222222"/>
                          </a:solidFill>
                          <a:highlight>
                            <a:srgbClr val="FFFFFF"/>
                          </a:highlight>
                          <a:latin typeface="Roboto Condensed"/>
                          <a:ea typeface="Roboto Condensed"/>
                          <a:cs typeface="Roboto Condensed"/>
                          <a:sym typeface="Roboto Condensed"/>
                        </a:rPr>
                        <a:t>8 to 38 mm</a:t>
                      </a:r>
                      <a:r>
                        <a:rPr lang="en" sz="1100">
                          <a:latin typeface="Roboto Condensed"/>
                          <a:ea typeface="Roboto Condensed"/>
                          <a:cs typeface="Roboto Condensed"/>
                          <a:sym typeface="Roboto Condensed"/>
                        </a:rPr>
                        <a:t> </a:t>
                      </a:r>
                      <a:r>
                        <a:rPr lang="en" sz="1100">
                          <a:solidFill>
                            <a:srgbClr val="222222"/>
                          </a:solidFill>
                          <a:highlight>
                            <a:srgbClr val="FFFFFF"/>
                          </a:highlight>
                          <a:latin typeface="Roboto Condensed"/>
                          <a:ea typeface="Roboto Condensed"/>
                          <a:cs typeface="Roboto Condensed"/>
                          <a:sym typeface="Roboto Condensed"/>
                        </a:rPr>
                        <a:t>[3]</a:t>
                      </a:r>
                      <a:endParaRPr sz="1100">
                        <a:solidFill>
                          <a:srgbClr val="222222"/>
                        </a:solidFill>
                        <a:highlight>
                          <a:srgbClr val="FFFFFF"/>
                        </a:highlight>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vMerge="1"/>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Diameter: </a:t>
                      </a:r>
                      <a:r>
                        <a:rPr lang="en" sz="1100">
                          <a:solidFill>
                            <a:srgbClr val="222222"/>
                          </a:solidFill>
                          <a:highlight>
                            <a:srgbClr val="FFFFFF"/>
                          </a:highlight>
                          <a:latin typeface="Roboto Condensed"/>
                          <a:ea typeface="Roboto Condensed"/>
                          <a:cs typeface="Roboto Condensed"/>
                          <a:sym typeface="Roboto Condensed"/>
                        </a:rPr>
                        <a:t>2.5 to 4.0</a:t>
                      </a:r>
                      <a:r>
                        <a:rPr lang="en" sz="1100">
                          <a:latin typeface="Roboto Condensed"/>
                          <a:ea typeface="Roboto Condensed"/>
                          <a:cs typeface="Roboto Condensed"/>
                          <a:sym typeface="Roboto Condensed"/>
                        </a:rPr>
                        <a:t> mm </a:t>
                      </a:r>
                      <a:r>
                        <a:rPr lang="en" sz="1100">
                          <a:solidFill>
                            <a:srgbClr val="222222"/>
                          </a:solidFill>
                          <a:highlight>
                            <a:srgbClr val="FFFFFF"/>
                          </a:highlight>
                          <a:latin typeface="Roboto Condensed"/>
                          <a:ea typeface="Roboto Condensed"/>
                          <a:cs typeface="Roboto Condensed"/>
                          <a:sym typeface="Roboto Condensed"/>
                        </a:rPr>
                        <a:t>[3]</a:t>
                      </a:r>
                      <a:endParaRPr sz="1100">
                        <a:solidFill>
                          <a:srgbClr val="222222"/>
                        </a:solidFill>
                        <a:highlight>
                          <a:srgbClr val="FFFFFF"/>
                        </a:highlight>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rowSpan="2">
                  <a:txBody>
                    <a:bodyPr/>
                    <a:lstStyle/>
                    <a:p>
                      <a:pPr indent="0" lvl="0" marL="0" rtl="0" algn="ctr">
                        <a:lnSpc>
                          <a:spcPct val="115000"/>
                        </a:lnSpc>
                        <a:spcBef>
                          <a:spcPts val="1200"/>
                        </a:spcBef>
                        <a:spcAft>
                          <a:spcPts val="0"/>
                        </a:spcAft>
                        <a:buNone/>
                      </a:pPr>
                      <a:r>
                        <a:rPr lang="en" sz="1100">
                          <a:latin typeface="Roboto Condensed"/>
                          <a:ea typeface="Roboto Condensed"/>
                          <a:cs typeface="Roboto Condensed"/>
                          <a:sym typeface="Roboto Condensed"/>
                        </a:rPr>
                        <a:t>Intracranial Stents</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Length: 8 to 28 mm [4]</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vMerge="1"/>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Diameter 2 to 4 mm [4]</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rowSpan="2">
                  <a:txBody>
                    <a:bodyPr/>
                    <a:lstStyle/>
                    <a:p>
                      <a:pPr indent="0" lvl="0" marL="0" rtl="0" algn="ctr">
                        <a:lnSpc>
                          <a:spcPct val="115000"/>
                        </a:lnSpc>
                        <a:spcBef>
                          <a:spcPts val="1200"/>
                        </a:spcBef>
                        <a:spcAft>
                          <a:spcPts val="0"/>
                        </a:spcAft>
                        <a:buNone/>
                      </a:pPr>
                      <a:r>
                        <a:rPr lang="en" sz="1100">
                          <a:latin typeface="Roboto Condensed"/>
                          <a:ea typeface="Roboto Condensed"/>
                          <a:cs typeface="Roboto Condensed"/>
                          <a:sym typeface="Roboto Condensed"/>
                        </a:rPr>
                        <a:t>Vascular Stent</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Length: 20 to 100 mm [5]</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vMerge="1"/>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Diameter: 5 to 9 mm [5]</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rowSpan="2">
                  <a:txBody>
                    <a:bodyPr/>
                    <a:lstStyle/>
                    <a:p>
                      <a:pPr indent="0" lvl="0" marL="0" rtl="0" algn="ctr">
                        <a:lnSpc>
                          <a:spcPct val="115000"/>
                        </a:lnSpc>
                        <a:spcBef>
                          <a:spcPts val="1200"/>
                        </a:spcBef>
                        <a:spcAft>
                          <a:spcPts val="0"/>
                        </a:spcAft>
                        <a:buNone/>
                      </a:pPr>
                      <a:r>
                        <a:rPr lang="en" sz="1100">
                          <a:latin typeface="Roboto Condensed"/>
                          <a:ea typeface="Roboto Condensed"/>
                          <a:cs typeface="Roboto Condensed"/>
                          <a:sym typeface="Roboto Condensed"/>
                        </a:rPr>
                        <a:t>Esophageal stent</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Length: 10 to 15 cm [6]</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96300">
                <a:tc vMerge="1"/>
                <a:tc>
                  <a:txBody>
                    <a:bodyPr/>
                    <a:lstStyle/>
                    <a:p>
                      <a:pPr indent="0" lvl="0" marL="0" rtl="0" algn="l">
                        <a:lnSpc>
                          <a:spcPct val="115000"/>
                        </a:lnSpc>
                        <a:spcBef>
                          <a:spcPts val="1200"/>
                        </a:spcBef>
                        <a:spcAft>
                          <a:spcPts val="0"/>
                        </a:spcAft>
                        <a:buNone/>
                      </a:pPr>
                      <a:r>
                        <a:rPr lang="en" sz="1100">
                          <a:latin typeface="Roboto Condensed"/>
                          <a:ea typeface="Roboto Condensed"/>
                          <a:cs typeface="Roboto Condensed"/>
                          <a:sym typeface="Roboto Condensed"/>
                        </a:rPr>
                        <a:t>Diameter: 12 to 16 mm [6]</a:t>
                      </a:r>
                      <a:endParaRPr sz="1100">
                        <a:latin typeface="Roboto Condensed"/>
                        <a:ea typeface="Roboto Condensed"/>
                        <a:cs typeface="Roboto Condensed"/>
                        <a:sym typeface="Roboto Condensed"/>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240" name="Google Shape;240;p16"/>
          <p:cNvSpPr txBox="1"/>
          <p:nvPr/>
        </p:nvSpPr>
        <p:spPr>
          <a:xfrm>
            <a:off x="2829975" y="425775"/>
            <a:ext cx="2780400" cy="3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Condensed Light"/>
                <a:ea typeface="Roboto Condensed Light"/>
                <a:cs typeface="Roboto Condensed Light"/>
                <a:sym typeface="Roboto Condensed Light"/>
              </a:rPr>
              <a:t>Table 1: Stent Dimensions</a:t>
            </a:r>
            <a:endParaRPr>
              <a:latin typeface="Roboto Condensed Light"/>
              <a:ea typeface="Roboto Condensed Light"/>
              <a:cs typeface="Roboto Condensed Light"/>
              <a:sym typeface="Roboto Condensed Light"/>
            </a:endParaRPr>
          </a:p>
        </p:txBody>
      </p:sp>
      <p:sp>
        <p:nvSpPr>
          <p:cNvPr id="241" name="Google Shape;241;p16"/>
          <p:cNvSpPr txBox="1"/>
          <p:nvPr/>
        </p:nvSpPr>
        <p:spPr>
          <a:xfrm>
            <a:off x="98525" y="1485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Condensed"/>
                <a:ea typeface="Roboto Condensed"/>
                <a:cs typeface="Roboto Condensed"/>
                <a:sym typeface="Roboto Condensed"/>
              </a:rPr>
              <a:t>Stent Dimensions</a:t>
            </a:r>
            <a:endParaRPr b="1">
              <a:solidFill>
                <a:srgbClr val="FFFFFF"/>
              </a:solidFill>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PRE-EXISTING DESIGNS</a:t>
            </a:r>
            <a:endParaRPr/>
          </a:p>
        </p:txBody>
      </p:sp>
      <p:sp>
        <p:nvSpPr>
          <p:cNvPr id="247" name="Google Shape;247;p17"/>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Ashley </a:t>
            </a:r>
            <a:fld id="{00000000-1234-1234-1234-123412341234}" type="slidenum">
              <a:rPr lang="en"/>
              <a:t>‹#›</a:t>
            </a:fld>
            <a:endParaRPr/>
          </a:p>
        </p:txBody>
      </p:sp>
      <p:grpSp>
        <p:nvGrpSpPr>
          <p:cNvPr id="248" name="Google Shape;248;p17"/>
          <p:cNvGrpSpPr/>
          <p:nvPr/>
        </p:nvGrpSpPr>
        <p:grpSpPr>
          <a:xfrm>
            <a:off x="282216" y="590918"/>
            <a:ext cx="369505" cy="369505"/>
            <a:chOff x="2594050" y="1631825"/>
            <a:chExt cx="439625" cy="439625"/>
          </a:xfrm>
        </p:grpSpPr>
        <p:sp>
          <p:nvSpPr>
            <p:cNvPr id="249" name="Google Shape;249;p1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3" name="Google Shape;253;p17"/>
          <p:cNvPicPr preferRelativeResize="0"/>
          <p:nvPr/>
        </p:nvPicPr>
        <p:blipFill>
          <a:blip r:embed="rId3">
            <a:alphaModFix/>
          </a:blip>
          <a:stretch>
            <a:fillRect/>
          </a:stretch>
        </p:blipFill>
        <p:spPr>
          <a:xfrm rot="5400000">
            <a:off x="674475" y="1226275"/>
            <a:ext cx="3438807" cy="3679925"/>
          </a:xfrm>
          <a:prstGeom prst="rect">
            <a:avLst/>
          </a:prstGeom>
          <a:noFill/>
          <a:ln>
            <a:noFill/>
          </a:ln>
        </p:spPr>
      </p:pic>
      <p:sp>
        <p:nvSpPr>
          <p:cNvPr id="254" name="Google Shape;254;p17"/>
          <p:cNvSpPr txBox="1"/>
          <p:nvPr/>
        </p:nvSpPr>
        <p:spPr>
          <a:xfrm>
            <a:off x="5348675" y="2248737"/>
            <a:ext cx="2914800" cy="1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Fig. 2: Parts of Apparatus [7]</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28- rotating apparatus</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22- bearing</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24-linear bearing (moves blades inward or outward)</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29- pneumatic drive</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Ashley </a:t>
            </a:r>
            <a:fld id="{00000000-1234-1234-1234-123412341234}" type="slidenum">
              <a:rPr lang="en"/>
              <a:t>‹#›</a:t>
            </a:fld>
            <a:endParaRPr/>
          </a:p>
        </p:txBody>
      </p:sp>
      <p:pic>
        <p:nvPicPr>
          <p:cNvPr id="260" name="Google Shape;260;p18"/>
          <p:cNvPicPr preferRelativeResize="0"/>
          <p:nvPr/>
        </p:nvPicPr>
        <p:blipFill>
          <a:blip r:embed="rId3">
            <a:alphaModFix/>
          </a:blip>
          <a:stretch>
            <a:fillRect/>
          </a:stretch>
        </p:blipFill>
        <p:spPr>
          <a:xfrm>
            <a:off x="622300" y="594300"/>
            <a:ext cx="2571674" cy="4428925"/>
          </a:xfrm>
          <a:prstGeom prst="rect">
            <a:avLst/>
          </a:prstGeom>
          <a:noFill/>
          <a:ln>
            <a:noFill/>
          </a:ln>
        </p:spPr>
      </p:pic>
      <p:pic>
        <p:nvPicPr>
          <p:cNvPr id="261" name="Google Shape;261;p18"/>
          <p:cNvPicPr preferRelativeResize="0"/>
          <p:nvPr/>
        </p:nvPicPr>
        <p:blipFill>
          <a:blip r:embed="rId4">
            <a:alphaModFix/>
          </a:blip>
          <a:stretch>
            <a:fillRect/>
          </a:stretch>
        </p:blipFill>
        <p:spPr>
          <a:xfrm rot="5400000">
            <a:off x="3953863" y="370238"/>
            <a:ext cx="3231816" cy="3679925"/>
          </a:xfrm>
          <a:prstGeom prst="rect">
            <a:avLst/>
          </a:prstGeom>
          <a:noFill/>
          <a:ln>
            <a:noFill/>
          </a:ln>
        </p:spPr>
      </p:pic>
      <p:sp>
        <p:nvSpPr>
          <p:cNvPr id="262" name="Google Shape;262;p18"/>
          <p:cNvSpPr txBox="1"/>
          <p:nvPr/>
        </p:nvSpPr>
        <p:spPr>
          <a:xfrm>
            <a:off x="3587000" y="3946375"/>
            <a:ext cx="2957400" cy="11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Fig. 3: Stent Crimper Apparatus [8]</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34- stationary mount</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28-rotating collar</a:t>
            </a:r>
            <a:endParaRPr>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a:latin typeface="Roboto Condensed Light"/>
                <a:ea typeface="Roboto Condensed Light"/>
                <a:cs typeface="Roboto Condensed Light"/>
                <a:sym typeface="Roboto Condensed Light"/>
              </a:rPr>
              <a:t>24- pivot pins   </a:t>
            </a:r>
            <a:endParaRPr>
              <a:latin typeface="Roboto Condensed Light"/>
              <a:ea typeface="Roboto Condensed Light"/>
              <a:cs typeface="Roboto Condensed Light"/>
              <a:sym typeface="Roboto Condensed Light"/>
            </a:endParaRPr>
          </a:p>
        </p:txBody>
      </p:sp>
      <p:pic>
        <p:nvPicPr>
          <p:cNvPr id="263" name="Google Shape;263;p18"/>
          <p:cNvPicPr preferRelativeResize="0"/>
          <p:nvPr/>
        </p:nvPicPr>
        <p:blipFill>
          <a:blip r:embed="rId5">
            <a:alphaModFix/>
          </a:blip>
          <a:stretch>
            <a:fillRect/>
          </a:stretch>
        </p:blipFill>
        <p:spPr>
          <a:xfrm>
            <a:off x="2637950" y="4850175"/>
            <a:ext cx="604450" cy="29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814275" y="37842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PRE-EXISTING DESIGNS- IRIS</a:t>
            </a:r>
            <a:r>
              <a:rPr lang="en"/>
              <a:t> </a:t>
            </a:r>
            <a:endParaRPr/>
          </a:p>
        </p:txBody>
      </p:sp>
      <p:sp>
        <p:nvSpPr>
          <p:cNvPr id="269" name="Google Shape;269;p19"/>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Ashley </a:t>
            </a:r>
            <a:fld id="{00000000-1234-1234-1234-123412341234}" type="slidenum">
              <a:rPr lang="en"/>
              <a:t>‹#›</a:t>
            </a:fld>
            <a:endParaRPr/>
          </a:p>
        </p:txBody>
      </p:sp>
      <p:pic>
        <p:nvPicPr>
          <p:cNvPr id="270" name="Google Shape;270;p19"/>
          <p:cNvPicPr preferRelativeResize="0"/>
          <p:nvPr/>
        </p:nvPicPr>
        <p:blipFill>
          <a:blip r:embed="rId3">
            <a:alphaModFix/>
          </a:blip>
          <a:stretch>
            <a:fillRect/>
          </a:stretch>
        </p:blipFill>
        <p:spPr>
          <a:xfrm>
            <a:off x="0" y="1672800"/>
            <a:ext cx="2784426" cy="2784426"/>
          </a:xfrm>
          <a:prstGeom prst="rect">
            <a:avLst/>
          </a:prstGeom>
          <a:noFill/>
          <a:ln>
            <a:noFill/>
          </a:ln>
        </p:spPr>
      </p:pic>
      <p:pic>
        <p:nvPicPr>
          <p:cNvPr id="271" name="Google Shape;271;p19"/>
          <p:cNvPicPr preferRelativeResize="0"/>
          <p:nvPr/>
        </p:nvPicPr>
        <p:blipFill>
          <a:blip r:embed="rId4">
            <a:alphaModFix/>
          </a:blip>
          <a:stretch>
            <a:fillRect/>
          </a:stretch>
        </p:blipFill>
        <p:spPr>
          <a:xfrm>
            <a:off x="2392000" y="1602413"/>
            <a:ext cx="2925201" cy="2925201"/>
          </a:xfrm>
          <a:prstGeom prst="rect">
            <a:avLst/>
          </a:prstGeom>
          <a:noFill/>
          <a:ln>
            <a:noFill/>
          </a:ln>
        </p:spPr>
      </p:pic>
      <p:pic>
        <p:nvPicPr>
          <p:cNvPr id="272" name="Google Shape;272;p19"/>
          <p:cNvPicPr preferRelativeResize="0"/>
          <p:nvPr/>
        </p:nvPicPr>
        <p:blipFill>
          <a:blip r:embed="rId5">
            <a:alphaModFix/>
          </a:blip>
          <a:stretch>
            <a:fillRect/>
          </a:stretch>
        </p:blipFill>
        <p:spPr>
          <a:xfrm>
            <a:off x="4902975" y="1826063"/>
            <a:ext cx="4149049" cy="2293950"/>
          </a:xfrm>
          <a:prstGeom prst="rect">
            <a:avLst/>
          </a:prstGeom>
          <a:noFill/>
          <a:ln>
            <a:noFill/>
          </a:ln>
        </p:spPr>
      </p:pic>
      <p:pic>
        <p:nvPicPr>
          <p:cNvPr id="273" name="Google Shape;273;p19"/>
          <p:cNvPicPr preferRelativeResize="0"/>
          <p:nvPr/>
        </p:nvPicPr>
        <p:blipFill>
          <a:blip r:embed="rId6">
            <a:alphaModFix/>
          </a:blip>
          <a:stretch>
            <a:fillRect/>
          </a:stretch>
        </p:blipFill>
        <p:spPr>
          <a:xfrm>
            <a:off x="6678400" y="3919350"/>
            <a:ext cx="531000" cy="277250"/>
          </a:xfrm>
          <a:prstGeom prst="rect">
            <a:avLst/>
          </a:prstGeom>
          <a:noFill/>
          <a:ln>
            <a:noFill/>
          </a:ln>
        </p:spPr>
      </p:pic>
      <p:pic>
        <p:nvPicPr>
          <p:cNvPr id="274" name="Google Shape;274;p19"/>
          <p:cNvPicPr preferRelativeResize="0"/>
          <p:nvPr/>
        </p:nvPicPr>
        <p:blipFill>
          <a:blip r:embed="rId6">
            <a:alphaModFix/>
          </a:blip>
          <a:stretch>
            <a:fillRect/>
          </a:stretch>
        </p:blipFill>
        <p:spPr>
          <a:xfrm>
            <a:off x="7531200" y="3368250"/>
            <a:ext cx="531000" cy="277250"/>
          </a:xfrm>
          <a:prstGeom prst="rect">
            <a:avLst/>
          </a:prstGeom>
          <a:noFill/>
          <a:ln>
            <a:noFill/>
          </a:ln>
        </p:spPr>
      </p:pic>
      <p:sp>
        <p:nvSpPr>
          <p:cNvPr id="275" name="Google Shape;275;p19"/>
          <p:cNvSpPr txBox="1"/>
          <p:nvPr/>
        </p:nvSpPr>
        <p:spPr>
          <a:xfrm>
            <a:off x="1733375" y="4223750"/>
            <a:ext cx="18891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Fig. 4: Camera Irises [9]</a:t>
            </a:r>
            <a:endParaRPr>
              <a:latin typeface="Roboto Condensed Light"/>
              <a:ea typeface="Roboto Condensed Light"/>
              <a:cs typeface="Roboto Condensed Light"/>
              <a:sym typeface="Roboto Condensed Light"/>
            </a:endParaRPr>
          </a:p>
        </p:txBody>
      </p:sp>
      <p:sp>
        <p:nvSpPr>
          <p:cNvPr id="276" name="Google Shape;276;p19"/>
          <p:cNvSpPr txBox="1"/>
          <p:nvPr/>
        </p:nvSpPr>
        <p:spPr>
          <a:xfrm>
            <a:off x="5870500" y="4196600"/>
            <a:ext cx="17475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Fig. 5: Crimping Iris [7] </a:t>
            </a:r>
            <a:endParaRPr>
              <a:latin typeface="Roboto Condensed Light"/>
              <a:ea typeface="Roboto Condensed Light"/>
              <a:cs typeface="Roboto Condensed Light"/>
              <a:sym typeface="Roboto Condensed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alerio template">
  <a:themeElements>
    <a:clrScheme name="Custom 347">
      <a:dk1>
        <a:srgbClr val="263248"/>
      </a:dk1>
      <a:lt1>
        <a:srgbClr val="FFFFFF"/>
      </a:lt1>
      <a:dk2>
        <a:srgbClr val="434343"/>
      </a:dk2>
      <a:lt2>
        <a:srgbClr val="F3F3F3"/>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