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56" r:id="rId2"/>
    <p:sldId id="258" r:id="rId3"/>
    <p:sldId id="257" r:id="rId4"/>
    <p:sldId id="260" r:id="rId5"/>
    <p:sldId id="259" r:id="rId6"/>
    <p:sldId id="273" r:id="rId7"/>
    <p:sldId id="261" r:id="rId8"/>
    <p:sldId id="271" r:id="rId9"/>
    <p:sldId id="272" r:id="rId10"/>
    <p:sldId id="265" r:id="rId11"/>
    <p:sldId id="266" r:id="rId12"/>
    <p:sldId id="268" r:id="rId13"/>
    <p:sldId id="267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2DB4C-4919-44A6-9591-4A6C047BE3E5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B826F-3FFF-470C-8043-4882FB45E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5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A3A9-D800-4AAB-9AE6-54E2F4DD22CC}" type="datetime1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Trenton (02/28/2018) Programming and Sensors #6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59188FA-8CA0-4865-82EF-F1307659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9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F136-7777-4DF6-BFAC-81502F629751}" type="datetime1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Trenton (02/28/2018) Programming and Sensors #6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88FA-8CA0-4865-82EF-F1307659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6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7619-B031-4113-A3C3-7BADFC139DBB}" type="datetime1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Trenton (02/28/2018) Programming and Sensors #6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88FA-8CA0-4865-82EF-F1307659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2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DCA8-EB5E-45AE-81FB-65A1B0F05323}" type="datetime1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Trenton (02/28/2018) Programming and Sensors #6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88FA-8CA0-4865-82EF-F1307659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0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ABEF0D1-9D3C-4B27-9C53-EE6968D9D269}" type="datetime1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/>
              <a:t>Trenton (02/28/2018) Programming and Sensors #6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59188FA-8CA0-4865-82EF-F1307659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FD4B-B92F-4B59-B045-23F21D029446}" type="datetime1">
              <a:rPr lang="en-US" smtClean="0"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Trenton (02/28/2018) Programming and Sensors #6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88FA-8CA0-4865-82EF-F1307659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4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C381-2912-4A68-913F-44CDA21A0B66}" type="datetime1">
              <a:rPr lang="en-US" smtClean="0"/>
              <a:t>4/1/2018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Trenton (02/28/2018) Programming and Sensors #6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88FA-8CA0-4865-82EF-F1307659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0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28FB-1692-4395-9DEF-81A0637B4A94}" type="datetime1">
              <a:rPr lang="en-US" smtClean="0"/>
              <a:t>4/1/2018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Trenton (02/28/2018) Programming and Sensors #6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88FA-8CA0-4865-82EF-F1307659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9BAE-E7DE-44C5-A5F8-080CAE1563F1}" type="datetime1">
              <a:rPr lang="en-US" smtClean="0"/>
              <a:t>4/1/2018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Trenton (02/28/2018) Programming and Sensors #6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88FA-8CA0-4865-82EF-F1307659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2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5927-3B4C-4C09-A662-BB373724B4F5}" type="datetime1">
              <a:rPr lang="en-US" smtClean="0"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Trenton (02/28/2018) Programming and Sensors #6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88FA-8CA0-4865-82EF-F1307659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9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DA33-1A29-4870-A3D7-916088611D22}" type="datetime1">
              <a:rPr lang="en-US" smtClean="0"/>
              <a:t>4/1/2018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88FA-8CA0-4865-82EF-F1307659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58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CF270A1-053C-49A1-A15C-2BC0BA0B6551}" type="datetime1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Trenton (02/28/2018) Programming and Sensors #6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59188FA-8CA0-4865-82EF-F1307659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1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3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D52CB-0CF2-4BA0-87CA-65A8FAEA7E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Team Apollo</a:t>
            </a:r>
            <a:br>
              <a:rPr lang="en-US" dirty="0"/>
            </a:br>
            <a:r>
              <a:rPr lang="en-US" sz="3600" dirty="0"/>
              <a:t>project #6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13D261-6B9C-4D37-ACD1-B9CA026EC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8394192" cy="2171700"/>
          </a:xfrm>
        </p:spPr>
        <p:txBody>
          <a:bodyPr>
            <a:normAutofit/>
          </a:bodyPr>
          <a:lstStyle/>
          <a:p>
            <a:r>
              <a:rPr lang="en-US" dirty="0"/>
              <a:t>By</a:t>
            </a:r>
          </a:p>
          <a:p>
            <a:r>
              <a:rPr lang="en-US" dirty="0"/>
              <a:t>-</a:t>
            </a:r>
            <a:r>
              <a:rPr lang="en-US" dirty="0" err="1"/>
              <a:t>Esmael</a:t>
            </a:r>
            <a:r>
              <a:rPr lang="en-US" dirty="0"/>
              <a:t> Abdullah		-Andres Rodriguez</a:t>
            </a:r>
          </a:p>
          <a:p>
            <a:r>
              <a:rPr lang="en-US" dirty="0"/>
              <a:t>-Fahad </a:t>
            </a:r>
            <a:r>
              <a:rPr lang="en-US" dirty="0" err="1"/>
              <a:t>Esmaeil</a:t>
            </a:r>
            <a:r>
              <a:rPr lang="en-US" dirty="0"/>
              <a:t> 		-Dakota Hanks</a:t>
            </a:r>
          </a:p>
          <a:p>
            <a:r>
              <a:rPr lang="en-US" dirty="0"/>
              <a:t>-Trenton Black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A4E212-45A7-4A77-890F-772B7FDF7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Trenton Black (02/28/2018) Programming and Sensors #6</a:t>
            </a:r>
          </a:p>
        </p:txBody>
      </p:sp>
    </p:spTree>
    <p:extLst>
      <p:ext uri="{BB962C8B-B14F-4D97-AF65-F5344CB8AC3E}">
        <p14:creationId xmlns:p14="http://schemas.microsoft.com/office/powerpoint/2010/main" val="3942664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12EC0-2E1C-48DA-9E78-9DA324C59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65FA7-4A11-467C-BC54-E2E7E8385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Course Deliverables:</a:t>
            </a:r>
            <a:r>
              <a:rPr lang="en-US" b="1" dirty="0"/>
              <a:t> (Hand out)</a:t>
            </a:r>
          </a:p>
          <a:p>
            <a:pPr marL="0" indent="0">
              <a:buNone/>
            </a:pPr>
            <a:r>
              <a:rPr lang="en-US" dirty="0"/>
              <a:t>Status: </a:t>
            </a:r>
            <a:r>
              <a:rPr lang="en-US" dirty="0">
                <a:solidFill>
                  <a:srgbClr val="00B050"/>
                </a:solidFill>
              </a:rPr>
              <a:t>On Schedule/Ahead </a:t>
            </a:r>
          </a:p>
          <a:p>
            <a:pPr marL="0" indent="0">
              <a:buNone/>
            </a:pPr>
            <a:r>
              <a:rPr lang="en-US" b="1" u="sng" dirty="0"/>
              <a:t>Team and Sponsor Deliverables</a:t>
            </a:r>
            <a:r>
              <a:rPr lang="en-US" b="1" dirty="0"/>
              <a:t>: </a:t>
            </a:r>
          </a:p>
          <a:p>
            <a:pPr marL="0" indent="0">
              <a:buNone/>
            </a:pPr>
            <a:r>
              <a:rPr lang="en-US" dirty="0"/>
              <a:t>-Multi-Panel Prototype Solar Locater (proof of concept) – 03/14/2018 (Group)</a:t>
            </a:r>
          </a:p>
          <a:p>
            <a:pPr marL="0" indent="0">
              <a:buNone/>
            </a:pPr>
            <a:r>
              <a:rPr lang="en-US" dirty="0"/>
              <a:t>-Testing</a:t>
            </a:r>
          </a:p>
          <a:p>
            <a:pPr marL="0" indent="0">
              <a:buNone/>
            </a:pPr>
            <a:r>
              <a:rPr lang="en-US" dirty="0"/>
              <a:t>-Integrate Compass – 04/04/2018 (Group)</a:t>
            </a:r>
          </a:p>
          <a:p>
            <a:pPr marL="0" indent="0">
              <a:buNone/>
            </a:pPr>
            <a:r>
              <a:rPr lang="en-US" dirty="0"/>
              <a:t>-Testing</a:t>
            </a:r>
          </a:p>
          <a:p>
            <a:pPr marL="0" indent="0">
              <a:buNone/>
            </a:pPr>
            <a:r>
              <a:rPr lang="en-US" dirty="0"/>
              <a:t>-Integrate Clock – 05/02/2018 (Group)</a:t>
            </a:r>
          </a:p>
          <a:p>
            <a:pPr marL="0" indent="0">
              <a:buNone/>
            </a:pPr>
            <a:r>
              <a:rPr lang="en-US" dirty="0"/>
              <a:t>-Testing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25D1E9-E07F-43D8-B619-ED95A8F3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Esmael Abdullah (02/28/2018) Programming and Sensors #6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1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89277-7030-41B6-BF50-EE4A05B0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r>
              <a:rPr lang="en-US" dirty="0"/>
              <a:t>Budget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F8E775-C459-4DD5-84EE-83B87DAC3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Esmael Abdullah (02/28/2018) Programming and Sensors #6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F4D1DF-2A3B-40F6-A2A8-84DD84D52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469033"/>
              </p:ext>
            </p:extLst>
          </p:nvPr>
        </p:nvGraphicFramePr>
        <p:xfrm>
          <a:off x="1627079" y="1634147"/>
          <a:ext cx="8937841" cy="2731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7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9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Cost ($)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Breadboard – Mini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6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Sparkfun Solder-able Breadboard - Mini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RobotDyn – Data logger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Solar Battery (Store</a:t>
                      </a:r>
                      <a:r>
                        <a:rPr lang="en-US" baseline="0" dirty="0"/>
                        <a:t> Energy)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9F9116E-6B59-411F-B416-4F5B5712713B}"/>
              </a:ext>
            </a:extLst>
          </p:cNvPr>
          <p:cNvSpPr/>
          <p:nvPr/>
        </p:nvSpPr>
        <p:spPr>
          <a:xfrm>
            <a:off x="1627079" y="42043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Total Cost: $36.79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692A26-30F0-434B-AB32-5F0FCE170D9A}"/>
              </a:ext>
            </a:extLst>
          </p:cNvPr>
          <p:cNvSpPr txBox="1"/>
          <p:nvPr/>
        </p:nvSpPr>
        <p:spPr>
          <a:xfrm>
            <a:off x="4315282" y="5078199"/>
            <a:ext cx="658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Based on Preliminary budget:</a:t>
            </a:r>
          </a:p>
          <a:p>
            <a:r>
              <a:rPr lang="en-US" dirty="0"/>
              <a:t>Est. Cost: &gt;200$</a:t>
            </a:r>
          </a:p>
        </p:txBody>
      </p:sp>
    </p:spTree>
    <p:extLst>
      <p:ext uri="{BB962C8B-B14F-4D97-AF65-F5344CB8AC3E}">
        <p14:creationId xmlns:p14="http://schemas.microsoft.com/office/powerpoint/2010/main" val="832187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E6486-E3ED-4201-9598-1C5C22D63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C264BF-B9DC-426D-B08D-53F1CA1FB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Trenton Black (02/28/2018) Programming and Sensors #6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5329F0-BFE9-4BD8-A0BE-363A41FFFB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306" t="35476" r="24542" b="20183"/>
          <a:stretch/>
        </p:blipFill>
        <p:spPr>
          <a:xfrm>
            <a:off x="6790782" y="269787"/>
            <a:ext cx="5009986" cy="32752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CA5194-94CB-4CB2-AEEE-29F92CA5A854}"/>
              </a:ext>
            </a:extLst>
          </p:cNvPr>
          <p:cNvSpPr txBox="1"/>
          <p:nvPr/>
        </p:nvSpPr>
        <p:spPr>
          <a:xfrm>
            <a:off x="1124640" y="3244334"/>
            <a:ext cx="8553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3D print a demo/testing unit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B04932-5D9D-43AF-9D9D-D64EA02FB6CD}"/>
              </a:ext>
            </a:extLst>
          </p:cNvPr>
          <p:cNvSpPr txBox="1"/>
          <p:nvPr/>
        </p:nvSpPr>
        <p:spPr>
          <a:xfrm>
            <a:off x="1124640" y="4085933"/>
            <a:ext cx="8553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Validate and record program accuracy &amp; precision of 2 panels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1ADAEA-9B63-4966-9A55-517A714E2650}"/>
              </a:ext>
            </a:extLst>
          </p:cNvPr>
          <p:cNvSpPr txBox="1"/>
          <p:nvPr/>
        </p:nvSpPr>
        <p:spPr>
          <a:xfrm>
            <a:off x="1124640" y="4845873"/>
            <a:ext cx="8553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Begin integrating 7 more panels to fill the demo unit displayed above.</a:t>
            </a:r>
          </a:p>
        </p:txBody>
      </p:sp>
    </p:spTree>
    <p:extLst>
      <p:ext uri="{BB962C8B-B14F-4D97-AF65-F5344CB8AC3E}">
        <p14:creationId xmlns:p14="http://schemas.microsoft.com/office/powerpoint/2010/main" val="3216513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4A72F-3F7F-469F-BFE0-0B4EB8089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C1CDF-4EC8-4774-8CA1-654EBFCA3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5F3C26-118F-4D21-812D-773F81433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Trenton Black (02/28/2018) Programming and Sensors #6</a:t>
            </a:r>
          </a:p>
        </p:txBody>
      </p:sp>
      <p:pic>
        <p:nvPicPr>
          <p:cNvPr id="1030" name="Picture 6" descr="Image result for feedb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209" y="3172173"/>
            <a:ext cx="5203492" cy="182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309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DEEA3-9C63-4F5E-BEC9-F9E86AC1B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4E76C-D9F4-4E5A-896F-F22C8EC32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0EB320-370C-4EF6-AA1D-6F2477360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Trenton Black (02/28/2018) Programming and Sensors #6</a:t>
            </a:r>
          </a:p>
        </p:txBody>
      </p:sp>
    </p:spTree>
    <p:extLst>
      <p:ext uri="{BB962C8B-B14F-4D97-AF65-F5344CB8AC3E}">
        <p14:creationId xmlns:p14="http://schemas.microsoft.com/office/powerpoint/2010/main" val="3196078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Image result for michael shafer nau undergraduate">
            <a:extLst>
              <a:ext uri="{FF2B5EF4-FFF2-40B4-BE49-F238E27FC236}">
                <a16:creationId xmlns:a16="http://schemas.microsoft.com/office/drawing/2014/main" id="{36D4C2C1-8B07-4D79-9446-22D610E1C3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3" r="4" b="4"/>
          <a:stretch/>
        </p:blipFill>
        <p:spPr bwMode="auto">
          <a:xfrm>
            <a:off x="1063942" y="2193036"/>
            <a:ext cx="3256842" cy="363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15DCC4-F4B8-46BC-9DCD-6207333CB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Project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57BC3-BEF1-45D5-AD51-7102EF5A9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Trenton Black (02/28/2018) Programming and Sensors #6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24CA695-9DA6-45F1-BF3D-D305B632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1673" y="2121408"/>
            <a:ext cx="6476576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Description: </a:t>
            </a:r>
          </a:p>
          <a:p>
            <a:r>
              <a:rPr lang="en-US"/>
              <a:t>Determine the position and orientation of an object relative to a solar location.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Sponsor:</a:t>
            </a:r>
          </a:p>
          <a:p>
            <a:r>
              <a:rPr lang="en-US"/>
              <a:t> Dr. Michael Shafer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Importance: </a:t>
            </a:r>
          </a:p>
          <a:p>
            <a:r>
              <a:rPr lang="en-US"/>
              <a:t>Global positioning, wildlife monitoring, geocaching, space travel,  spectrum data logging.</a:t>
            </a:r>
          </a:p>
        </p:txBody>
      </p:sp>
    </p:spTree>
    <p:extLst>
      <p:ext uri="{BB962C8B-B14F-4D97-AF65-F5344CB8AC3E}">
        <p14:creationId xmlns:p14="http://schemas.microsoft.com/office/powerpoint/2010/main" val="1309460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FA579-2912-40AE-8FDF-2293E5A15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C2CFC-5A15-41AC-9E40-AB72D4304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Concept Modeling and Testing: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Technical Distribution:</a:t>
            </a:r>
          </a:p>
          <a:p>
            <a:pPr>
              <a:buFontTx/>
              <a:buChar char="-"/>
            </a:pPr>
            <a:r>
              <a:rPr lang="en-US" dirty="0"/>
              <a:t>Trenton Black // Project manager // SolidWorks &amp; Data Logging</a:t>
            </a:r>
          </a:p>
          <a:p>
            <a:pPr>
              <a:buFontTx/>
              <a:buChar char="-"/>
            </a:pPr>
            <a:r>
              <a:rPr lang="en-US" dirty="0"/>
              <a:t>Dakota Hanks // Website Developer // Programming </a:t>
            </a:r>
          </a:p>
          <a:p>
            <a:pPr>
              <a:buFontTx/>
              <a:buChar char="-"/>
            </a:pPr>
            <a:r>
              <a:rPr lang="en-US" dirty="0"/>
              <a:t>Andres Rodriguez // Document Manager // Sensor Sub-Circuits</a:t>
            </a:r>
          </a:p>
          <a:p>
            <a:pPr>
              <a:buFontTx/>
              <a:buChar char="-"/>
            </a:pPr>
            <a:r>
              <a:rPr lang="en-US" dirty="0" err="1"/>
              <a:t>Esmael</a:t>
            </a:r>
            <a:r>
              <a:rPr lang="en-US" dirty="0"/>
              <a:t> Abdullah // Budgeter // Power Conversion and supply</a:t>
            </a:r>
          </a:p>
          <a:p>
            <a:pPr>
              <a:buFontTx/>
              <a:buChar char="-"/>
            </a:pPr>
            <a:r>
              <a:rPr lang="en-US" dirty="0"/>
              <a:t>Fahad </a:t>
            </a:r>
            <a:r>
              <a:rPr lang="en-US" dirty="0" err="1"/>
              <a:t>Esmaeil</a:t>
            </a:r>
            <a:r>
              <a:rPr lang="en-US" dirty="0"/>
              <a:t> // Client Contact // Power Storage and supply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0DA302-D6B1-41BD-9217-4AFF91403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Trenton Black (02/28/2018) Programming and Sensors #6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DD5848-DEE4-4C04-BEAA-259EA05AC2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46" t="22000" r="38038" b="27889"/>
          <a:stretch/>
        </p:blipFill>
        <p:spPr>
          <a:xfrm>
            <a:off x="5711483" y="220091"/>
            <a:ext cx="4403188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38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049A7D3-684C-4C59-A4B6-7B308A6AD3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B1087B-C592-40E7-B532-60B453A2FE6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AE7447-E8F8-4A0F-9E3D-94842BFF886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981F80-69EE-4E2B-82A8-47FDFD7720A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680B5D0-24EC-465A-A0E6-C4DF951E00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0BF1B50-A83E-4ED6-A2AA-C943C1F89F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B387409-2B98-40F8-A65F-EF7CF98951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31E8B2-210B-4B90-83BB-3B180732EF3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9E5F284-A588-4AE7-A36D-1C93E4FD024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5D7D540-5CF2-4FC1-BE53-277CC22C09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16C9AA0-DC0C-49A1-ACDF-10BD6D73997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6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id="{EE9AF54B-587E-4A83-BF52-D8A660C8D7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038" t="40845" r="32038" b="12042"/>
          <a:stretch/>
        </p:blipFill>
        <p:spPr>
          <a:xfrm>
            <a:off x="1089094" y="1388911"/>
            <a:ext cx="6295223" cy="4011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2D809D-F4E9-45A6-BBEE-2369C8357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Black Box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67421D-74E5-4B2F-A2F2-6E84BBCAB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Dakota Hanks (02/28/2018) Programming and Sensors #6</a:t>
            </a:r>
          </a:p>
        </p:txBody>
      </p:sp>
    </p:spTree>
    <p:extLst>
      <p:ext uri="{BB962C8B-B14F-4D97-AF65-F5344CB8AC3E}">
        <p14:creationId xmlns:p14="http://schemas.microsoft.com/office/powerpoint/2010/main" val="478360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0F62-C85A-4780-9418-C0901479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9FB3F-DECF-44C9-807E-972A8C60A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en-US"/>
              <a:t>Dakota Hanks (02/28/2018) Programming and Sensors #6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C1A02E-2F8E-46DA-B530-6A101D7A2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62" t="29677" r="36077" b="17395"/>
          <a:stretch/>
        </p:blipFill>
        <p:spPr>
          <a:xfrm>
            <a:off x="5409035" y="1272810"/>
            <a:ext cx="6327647" cy="47534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36CA35-0CCB-4BC5-9AC7-C45706E197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616" t="51767" r="23846" b="25961"/>
          <a:stretch/>
        </p:blipFill>
        <p:spPr>
          <a:xfrm>
            <a:off x="1927273" y="2584095"/>
            <a:ext cx="2096086" cy="217993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04739E0-C965-44BF-8996-91A4EC161631}"/>
              </a:ext>
            </a:extLst>
          </p:cNvPr>
          <p:cNvGrpSpPr/>
          <p:nvPr/>
        </p:nvGrpSpPr>
        <p:grpSpPr>
          <a:xfrm>
            <a:off x="3366053" y="1736168"/>
            <a:ext cx="4956313" cy="669024"/>
            <a:chOff x="3366053" y="1736167"/>
            <a:chExt cx="4956313" cy="7156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3E56AB-412E-46D2-B4E5-F26CF30B6D35}"/>
                </a:ext>
              </a:extLst>
            </p:cNvPr>
            <p:cNvSpPr/>
            <p:nvPr/>
          </p:nvSpPr>
          <p:spPr>
            <a:xfrm>
              <a:off x="5287618" y="1736167"/>
              <a:ext cx="3034748" cy="71561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7E9D31-D9BC-424E-AB86-9A2DA6FBDE59}"/>
                </a:ext>
              </a:extLst>
            </p:cNvPr>
            <p:cNvSpPr txBox="1"/>
            <p:nvPr/>
          </p:nvSpPr>
          <p:spPr>
            <a:xfrm>
              <a:off x="3366053" y="1903548"/>
              <a:ext cx="1921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Esmael</a:t>
              </a:r>
              <a:r>
                <a:rPr lang="en-US" dirty="0"/>
                <a:t> &amp; Fahad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38A093-6323-4FAA-B48E-3CEB3844B3A3}"/>
              </a:ext>
            </a:extLst>
          </p:cNvPr>
          <p:cNvGrpSpPr/>
          <p:nvPr/>
        </p:nvGrpSpPr>
        <p:grpSpPr>
          <a:xfrm rot="16200000">
            <a:off x="8591579" y="3451622"/>
            <a:ext cx="2614322" cy="1701580"/>
            <a:chOff x="4430686" y="1736167"/>
            <a:chExt cx="3891680" cy="71561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B8B0AF0-EBDC-4E5D-96C6-E2927A20A4B9}"/>
                </a:ext>
              </a:extLst>
            </p:cNvPr>
            <p:cNvSpPr/>
            <p:nvPr/>
          </p:nvSpPr>
          <p:spPr>
            <a:xfrm>
              <a:off x="5287618" y="1736167"/>
              <a:ext cx="3034748" cy="71561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5C4EEC-90B8-4279-BB70-7A962BFF8C06}"/>
                </a:ext>
              </a:extLst>
            </p:cNvPr>
            <p:cNvSpPr txBox="1"/>
            <p:nvPr/>
          </p:nvSpPr>
          <p:spPr>
            <a:xfrm rot="5400000">
              <a:off x="4434139" y="1813320"/>
              <a:ext cx="542882" cy="549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Andres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FDF3A8-693B-444C-9E6B-5571E1FDA56F}"/>
              </a:ext>
            </a:extLst>
          </p:cNvPr>
          <p:cNvGrpSpPr/>
          <p:nvPr/>
        </p:nvGrpSpPr>
        <p:grpSpPr>
          <a:xfrm rot="16200000">
            <a:off x="6726237" y="4489384"/>
            <a:ext cx="2614322" cy="1701580"/>
            <a:chOff x="4430686" y="1736167"/>
            <a:chExt cx="3891680" cy="71561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C8B2EBD-BC0B-4E33-BDCB-F6B6AF3B2927}"/>
                </a:ext>
              </a:extLst>
            </p:cNvPr>
            <p:cNvSpPr/>
            <p:nvPr/>
          </p:nvSpPr>
          <p:spPr>
            <a:xfrm>
              <a:off x="5287618" y="1736167"/>
              <a:ext cx="3034748" cy="71561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6929B8-DCF6-4FC3-AB88-261E7FE53FA7}"/>
                </a:ext>
              </a:extLst>
            </p:cNvPr>
            <p:cNvSpPr txBox="1"/>
            <p:nvPr/>
          </p:nvSpPr>
          <p:spPr>
            <a:xfrm rot="5400000">
              <a:off x="4434139" y="1813320"/>
              <a:ext cx="542882" cy="549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Trenton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BC597D4-D0D5-44DA-AF22-D53C34BAB3BE}"/>
              </a:ext>
            </a:extLst>
          </p:cNvPr>
          <p:cNvGrpSpPr/>
          <p:nvPr/>
        </p:nvGrpSpPr>
        <p:grpSpPr>
          <a:xfrm rot="16200000">
            <a:off x="10228414" y="1194336"/>
            <a:ext cx="1399361" cy="1617176"/>
            <a:chOff x="5287618" y="1736167"/>
            <a:chExt cx="3938004" cy="71561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802D0FF-2311-4D12-9435-47630045B620}"/>
                </a:ext>
              </a:extLst>
            </p:cNvPr>
            <p:cNvSpPr/>
            <p:nvPr/>
          </p:nvSpPr>
          <p:spPr>
            <a:xfrm>
              <a:off x="5287618" y="1736167"/>
              <a:ext cx="3034748" cy="71561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2926B0F-9131-4DC9-A45C-6BB01E1989EB}"/>
                </a:ext>
              </a:extLst>
            </p:cNvPr>
            <p:cNvSpPr txBox="1"/>
            <p:nvPr/>
          </p:nvSpPr>
          <p:spPr>
            <a:xfrm rot="5400000">
              <a:off x="8679287" y="1904954"/>
              <a:ext cx="542882" cy="549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Trenton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5125ED1-075C-406D-A058-C41842E0CC55}"/>
              </a:ext>
            </a:extLst>
          </p:cNvPr>
          <p:cNvGrpSpPr/>
          <p:nvPr/>
        </p:nvGrpSpPr>
        <p:grpSpPr>
          <a:xfrm>
            <a:off x="4704523" y="2394419"/>
            <a:ext cx="3617843" cy="886887"/>
            <a:chOff x="4704523" y="1736167"/>
            <a:chExt cx="3617843" cy="115765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EA68691-2213-41C5-AB60-EE68BB64F8AC}"/>
                </a:ext>
              </a:extLst>
            </p:cNvPr>
            <p:cNvSpPr/>
            <p:nvPr/>
          </p:nvSpPr>
          <p:spPr>
            <a:xfrm>
              <a:off x="5287618" y="1736167"/>
              <a:ext cx="3034748" cy="71561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F4BE56A-1A4A-42FE-AFA0-1FA95FA473DA}"/>
                </a:ext>
              </a:extLst>
            </p:cNvPr>
            <p:cNvSpPr txBox="1"/>
            <p:nvPr/>
          </p:nvSpPr>
          <p:spPr>
            <a:xfrm>
              <a:off x="4704523" y="2411735"/>
              <a:ext cx="1921565" cy="48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Dakota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685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C87D-60C4-4E75-A36D-8FC49F01F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down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6D2129-9686-4AC3-A360-051F467AB3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Design Criteria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299479-B605-4161-8820-EEC139F7FF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cost</a:t>
            </a:r>
          </a:p>
          <a:p>
            <a:r>
              <a:rPr lang="en-US" dirty="0"/>
              <a:t>Manufacturing</a:t>
            </a:r>
          </a:p>
          <a:p>
            <a:r>
              <a:rPr lang="en-US" dirty="0"/>
              <a:t>Sensor Quantity</a:t>
            </a:r>
          </a:p>
          <a:p>
            <a:r>
              <a:rPr lang="en-US" dirty="0"/>
              <a:t>Energy Storage</a:t>
            </a:r>
          </a:p>
          <a:p>
            <a:r>
              <a:rPr lang="en-US" dirty="0"/>
              <a:t>Size</a:t>
            </a:r>
          </a:p>
          <a:p>
            <a:r>
              <a:rPr lang="en-US" dirty="0"/>
              <a:t>Product life/durability</a:t>
            </a:r>
          </a:p>
          <a:p>
            <a:r>
              <a:rPr lang="en-US" dirty="0"/>
              <a:t>Accuracy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658CFF-9643-4D9A-BC04-05ECF8083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Engineering/Technical Requirements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8D11347-3136-44D5-8B66-504985B96E3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Processor type </a:t>
            </a:r>
          </a:p>
          <a:p>
            <a:r>
              <a:rPr lang="en-US" dirty="0"/>
              <a:t>Sensor to board design</a:t>
            </a:r>
          </a:p>
          <a:p>
            <a:r>
              <a:rPr lang="en-US" dirty="0"/>
              <a:t>Sensor/cell type</a:t>
            </a:r>
          </a:p>
          <a:p>
            <a:r>
              <a:rPr lang="en-US" dirty="0"/>
              <a:t>Power source</a:t>
            </a:r>
          </a:p>
          <a:p>
            <a:r>
              <a:rPr lang="en-US" dirty="0"/>
              <a:t>Size of the device</a:t>
            </a:r>
          </a:p>
          <a:p>
            <a:r>
              <a:rPr lang="en-US" dirty="0"/>
              <a:t>Housing material</a:t>
            </a:r>
          </a:p>
          <a:p>
            <a:r>
              <a:rPr lang="en-US" dirty="0"/>
              <a:t>Battery life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110B8D-BE49-44DC-BF46-C84988D15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Andres Rodriguez (02/28/2018) Programming and Sensors #6</a:t>
            </a: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877FFA95-CBE5-4EFC-B627-82C6E40D0B82}"/>
              </a:ext>
            </a:extLst>
          </p:cNvPr>
          <p:cNvSpPr/>
          <p:nvPr/>
        </p:nvSpPr>
        <p:spPr>
          <a:xfrm>
            <a:off x="3966210" y="3611880"/>
            <a:ext cx="2132838" cy="54864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97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40662-0D9C-413D-85D0-E6BE00763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Designs Considered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17F197-CA55-4EDA-9AE7-1832004E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Fahad Esmaeil (02/28/2018) Programming and Sensors #6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69847" y="1890794"/>
            <a:ext cx="4184077" cy="1686594"/>
            <a:chOff x="1040963" y="2007712"/>
            <a:chExt cx="3617515" cy="13377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 l="43017" t="23371" r="28460" b="15883"/>
            <a:stretch/>
          </p:blipFill>
          <p:spPr>
            <a:xfrm rot="5400000">
              <a:off x="1173376" y="1875299"/>
              <a:ext cx="1337753" cy="160257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42795" t="19207" r="32436" b="14468"/>
            <a:stretch/>
          </p:blipFill>
          <p:spPr>
            <a:xfrm rot="5400000">
              <a:off x="2982134" y="1669119"/>
              <a:ext cx="1337752" cy="201493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713603" y="1289304"/>
            <a:ext cx="4175556" cy="1795083"/>
            <a:chOff x="5859598" y="2007711"/>
            <a:chExt cx="3416138" cy="133775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/>
            <a:srcRect l="35332" t="16467" r="22913" b="11140"/>
            <a:stretch/>
          </p:blipFill>
          <p:spPr>
            <a:xfrm>
              <a:off x="5859598" y="2007711"/>
              <a:ext cx="1371707" cy="133775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/>
            <a:srcRect l="37306" t="35476" r="24542" b="20183"/>
            <a:stretch/>
          </p:blipFill>
          <p:spPr>
            <a:xfrm>
              <a:off x="7231305" y="2008900"/>
              <a:ext cx="2044431" cy="1336564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494606" y="3980773"/>
            <a:ext cx="2857620" cy="2005547"/>
            <a:chOff x="1088136" y="4267236"/>
            <a:chExt cx="2857620" cy="200554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/>
            <a:srcRect l="42353" t="25868" r="30188" b="20107"/>
            <a:stretch/>
          </p:blipFill>
          <p:spPr>
            <a:xfrm>
              <a:off x="1088136" y="4267236"/>
              <a:ext cx="1812223" cy="200554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/>
            <a:srcRect l="45362" t="16147" r="33169" b="10634"/>
            <a:stretch/>
          </p:blipFill>
          <p:spPr>
            <a:xfrm>
              <a:off x="2900359" y="4267236"/>
              <a:ext cx="1045397" cy="2005547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139379" y="3644718"/>
            <a:ext cx="4689595" cy="2027593"/>
            <a:chOff x="4951709" y="3922312"/>
            <a:chExt cx="4689595" cy="202759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9"/>
            <a:srcRect l="36530" t="22314" r="23681" b="24394"/>
            <a:stretch/>
          </p:blipFill>
          <p:spPr>
            <a:xfrm>
              <a:off x="4951709" y="3922312"/>
              <a:ext cx="2662002" cy="200554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0"/>
            <a:srcRect l="35184" t="16009" r="23480" b="10505"/>
            <a:stretch/>
          </p:blipFill>
          <p:spPr>
            <a:xfrm>
              <a:off x="7613711" y="3922312"/>
              <a:ext cx="2027593" cy="2027593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F86C8A0-FADB-4E7B-B942-7D5912444901}"/>
              </a:ext>
            </a:extLst>
          </p:cNvPr>
          <p:cNvSpPr txBox="1"/>
          <p:nvPr/>
        </p:nvSpPr>
        <p:spPr>
          <a:xfrm>
            <a:off x="2544417" y="3577386"/>
            <a:ext cx="181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 1: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C0A06-29AA-4E0F-A9B9-B5623EB2821E}"/>
              </a:ext>
            </a:extLst>
          </p:cNvPr>
          <p:cNvSpPr txBox="1"/>
          <p:nvPr/>
        </p:nvSpPr>
        <p:spPr>
          <a:xfrm>
            <a:off x="7755984" y="5672311"/>
            <a:ext cx="181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 4: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BC3BD1-0352-44BF-A235-7ACE91797EB3}"/>
              </a:ext>
            </a:extLst>
          </p:cNvPr>
          <p:cNvSpPr txBox="1"/>
          <p:nvPr/>
        </p:nvSpPr>
        <p:spPr>
          <a:xfrm>
            <a:off x="1996632" y="5970755"/>
            <a:ext cx="181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 3: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98AFAB-213B-4F8E-B03E-BD798DA54746}"/>
              </a:ext>
            </a:extLst>
          </p:cNvPr>
          <p:cNvSpPr txBox="1"/>
          <p:nvPr/>
        </p:nvSpPr>
        <p:spPr>
          <a:xfrm>
            <a:off x="7755984" y="3071830"/>
            <a:ext cx="181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 2:</a:t>
            </a:r>
          </a:p>
        </p:txBody>
      </p:sp>
    </p:spTree>
    <p:extLst>
      <p:ext uri="{BB962C8B-B14F-4D97-AF65-F5344CB8AC3E}">
        <p14:creationId xmlns:p14="http://schemas.microsoft.com/office/powerpoint/2010/main" val="2387874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51805-2022-4126-A695-9A49A82B7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Fahad Esmaeil (02/28/2018) Programming and Sensors #6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4" y="420490"/>
            <a:ext cx="11640064" cy="56717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904B6E-CC27-4261-9A8D-4C3D154AC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55" y="840259"/>
            <a:ext cx="7994080" cy="1712399"/>
          </a:xfrm>
        </p:spPr>
        <p:txBody>
          <a:bodyPr/>
          <a:lstStyle/>
          <a:p>
            <a:r>
              <a:rPr lang="en-US" spc="-300" dirty="0"/>
              <a:t>Decision matrix</a:t>
            </a:r>
          </a:p>
        </p:txBody>
      </p:sp>
    </p:spTree>
    <p:extLst>
      <p:ext uri="{BB962C8B-B14F-4D97-AF65-F5344CB8AC3E}">
        <p14:creationId xmlns:p14="http://schemas.microsoft.com/office/powerpoint/2010/main" val="3323778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68CBE-E2C3-447C-A10C-30E9A79FA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Selected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CCE599-D330-415D-BBB6-2D1089B4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Fahad </a:t>
            </a:r>
            <a:r>
              <a:rPr lang="en-US" dirty="0" err="1"/>
              <a:t>Esmael</a:t>
            </a:r>
            <a:r>
              <a:rPr lang="en-US" dirty="0"/>
              <a:t> (02/28/2018) Programming and Sensors #6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1EC580-31D6-4E2A-A837-C7711CC4F562}"/>
              </a:ext>
            </a:extLst>
          </p:cNvPr>
          <p:cNvGrpSpPr/>
          <p:nvPr/>
        </p:nvGrpSpPr>
        <p:grpSpPr>
          <a:xfrm>
            <a:off x="6914744" y="789934"/>
            <a:ext cx="4084559" cy="2986936"/>
            <a:chOff x="1088136" y="4267236"/>
            <a:chExt cx="2857620" cy="200554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0E7421-17F2-4895-9498-9DC12330F5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2353" t="25868" r="30188" b="20107"/>
            <a:stretch/>
          </p:blipFill>
          <p:spPr>
            <a:xfrm>
              <a:off x="1088136" y="4267236"/>
              <a:ext cx="1812223" cy="200554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2F33C86-B755-45B2-B592-FE2EAFA76E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362" t="16147" r="33169" b="10634"/>
            <a:stretch/>
          </p:blipFill>
          <p:spPr>
            <a:xfrm>
              <a:off x="2900359" y="4267236"/>
              <a:ext cx="1045397" cy="2005547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6B3F482-DF7C-4EB0-A9A8-2BAFC4283A49}"/>
              </a:ext>
            </a:extLst>
          </p:cNvPr>
          <p:cNvSpPr txBox="1"/>
          <p:nvPr/>
        </p:nvSpPr>
        <p:spPr>
          <a:xfrm>
            <a:off x="8598946" y="3712840"/>
            <a:ext cx="181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 3: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E2EEA8-DA47-419B-8179-35B90C9FADC5}"/>
              </a:ext>
            </a:extLst>
          </p:cNvPr>
          <p:cNvSpPr txBox="1"/>
          <p:nvPr/>
        </p:nvSpPr>
        <p:spPr>
          <a:xfrm>
            <a:off x="903592" y="2004680"/>
            <a:ext cx="53789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u="sng" dirty="0"/>
              <a:t>Selected Design:</a:t>
            </a:r>
            <a:r>
              <a:rPr lang="en-US" dirty="0"/>
              <a:t> 	#3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superior solar cell Capacity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Possible energy Generation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Versatility in calculating a broader orientation range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Ability to be equipped to an individual or object.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Size</a:t>
            </a:r>
          </a:p>
        </p:txBody>
      </p:sp>
    </p:spTree>
    <p:extLst>
      <p:ext uri="{BB962C8B-B14F-4D97-AF65-F5344CB8AC3E}">
        <p14:creationId xmlns:p14="http://schemas.microsoft.com/office/powerpoint/2010/main" val="3137784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679</TotalTime>
  <Words>463</Words>
  <Application>Microsoft Office PowerPoint</Application>
  <PresentationFormat>Widescreen</PresentationFormat>
  <Paragraphs>122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Rockwell</vt:lpstr>
      <vt:lpstr>Rockwell Condensed</vt:lpstr>
      <vt:lpstr>Rockwell Extra Bold</vt:lpstr>
      <vt:lpstr>Wingdings</vt:lpstr>
      <vt:lpstr>Wood Type</vt:lpstr>
      <vt:lpstr>Team Apollo project #6</vt:lpstr>
      <vt:lpstr>Project Description</vt:lpstr>
      <vt:lpstr>What is New</vt:lpstr>
      <vt:lpstr>Black Box</vt:lpstr>
      <vt:lpstr>Decomposition</vt:lpstr>
      <vt:lpstr>Break down</vt:lpstr>
      <vt:lpstr>Designs Considered</vt:lpstr>
      <vt:lpstr>Decision matrix</vt:lpstr>
      <vt:lpstr>Design Selected</vt:lpstr>
      <vt:lpstr>Schedule</vt:lpstr>
      <vt:lpstr>Budget</vt:lpstr>
      <vt:lpstr>Next Steps</vt:lpstr>
      <vt:lpstr>FEEDBACK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trentonablack@gmail.com</dc:creator>
  <cp:lastModifiedBy>Dakota VanDeren Hanks</cp:lastModifiedBy>
  <cp:revision>30</cp:revision>
  <dcterms:created xsi:type="dcterms:W3CDTF">2018-02-28T15:51:02Z</dcterms:created>
  <dcterms:modified xsi:type="dcterms:W3CDTF">2018-04-02T03:22:13Z</dcterms:modified>
</cp:coreProperties>
</file>