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2"/>
  </p:notesMasterIdLst>
  <p:sldIdLst>
    <p:sldId id="256" r:id="rId2"/>
    <p:sldId id="257" r:id="rId3"/>
    <p:sldId id="280" r:id="rId4"/>
    <p:sldId id="290" r:id="rId5"/>
    <p:sldId id="277" r:id="rId6"/>
    <p:sldId id="284" r:id="rId7"/>
    <p:sldId id="278" r:id="rId8"/>
    <p:sldId id="279" r:id="rId9"/>
    <p:sldId id="282" r:id="rId10"/>
    <p:sldId id="283" r:id="rId11"/>
    <p:sldId id="285" r:id="rId12"/>
    <p:sldId id="287" r:id="rId13"/>
    <p:sldId id="264" r:id="rId14"/>
    <p:sldId id="272" r:id="rId15"/>
    <p:sldId id="265" r:id="rId16"/>
    <p:sldId id="276" r:id="rId17"/>
    <p:sldId id="288" r:id="rId18"/>
    <p:sldId id="275" r:id="rId19"/>
    <p:sldId id="268"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um Begay" initials="TB" lastIdx="1" clrIdx="0">
    <p:extLst>
      <p:ext uri="{19B8F6BF-5375-455C-9EA6-DF929625EA0E}">
        <p15:presenceInfo xmlns:p15="http://schemas.microsoft.com/office/powerpoint/2012/main" userId="ecca8c800177b4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2" d="100"/>
          <a:sy n="72" d="100"/>
        </p:scale>
        <p:origin x="64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96666-36C1-4651-B0AC-C0AB8900ED2C}"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E7395-490D-4103-9462-41997A283D8A}" type="slidenum">
              <a:rPr lang="en-US" smtClean="0"/>
              <a:t>‹#›</a:t>
            </a:fld>
            <a:endParaRPr lang="en-US"/>
          </a:p>
        </p:txBody>
      </p:sp>
    </p:spTree>
    <p:extLst>
      <p:ext uri="{BB962C8B-B14F-4D97-AF65-F5344CB8AC3E}">
        <p14:creationId xmlns:p14="http://schemas.microsoft.com/office/powerpoint/2010/main" val="24620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1E919-45FE-41A1-B32E-3CFF6524C547}"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1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8C45C-75EA-48AA-87BB-154E6B83C1F2}"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61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87A6F-B1F1-4A96-9A62-6D1086C8A02E}"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1715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6EE3A-84C8-4ADF-A246-508EDC562EE8}"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06601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515C11-6F87-42DD-96FB-85AFD5B8CE0F}"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CECE6-66A8-4143-B7E6-92642FF0818B}"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1629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3B083-C798-40A4-8C6C-A3CB6B9BFD26}" type="datetime1">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20698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477CC-220C-4979-9971-590EA127B2F7}" type="datetime1">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30601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6DDDD6-71E5-4047-AA99-46B58CD1F2C1}" type="datetime1">
              <a:rPr lang="en-US" smtClean="0"/>
              <a:t>3/12/2018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1907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892016-30F6-458C-B97B-48E2938BACC9}" type="datetime1">
              <a:rPr lang="en-US" smtClean="0"/>
              <a:t>3/12/2018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26991E-DBCC-48B8-A052-4A7693B31CA3}" type="slidenum">
              <a:rPr lang="en-US" smtClean="0"/>
              <a:t>‹#›</a:t>
            </a:fld>
            <a:endParaRPr lang="en-US"/>
          </a:p>
        </p:txBody>
      </p:sp>
    </p:spTree>
    <p:extLst>
      <p:ext uri="{BB962C8B-B14F-4D97-AF65-F5344CB8AC3E}">
        <p14:creationId xmlns:p14="http://schemas.microsoft.com/office/powerpoint/2010/main" val="39370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A78CC5-E0D7-4DD3-A8E6-03EAB601B605}"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1873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9BFB79-ED62-4A41-BB6D-18A45DAB8699}" type="datetime1">
              <a:rPr lang="en-US" smtClean="0"/>
              <a:t>3/12/2018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26991E-DBCC-48B8-A052-4A7693B31CA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9489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AC6-5EFB-4D51-BBA2-972A4AFB3D7D}"/>
              </a:ext>
            </a:extLst>
          </p:cNvPr>
          <p:cNvSpPr>
            <a:spLocks noGrp="1"/>
          </p:cNvSpPr>
          <p:nvPr>
            <p:ph type="ctrTitle"/>
          </p:nvPr>
        </p:nvSpPr>
        <p:spPr>
          <a:xfrm>
            <a:off x="1097280" y="749459"/>
            <a:ext cx="10058400" cy="3566160"/>
          </a:xfrm>
        </p:spPr>
        <p:txBody>
          <a:bodyPr/>
          <a:lstStyle/>
          <a:p>
            <a:r>
              <a:rPr lang="en" dirty="0"/>
              <a:t>SRP Solar </a:t>
            </a:r>
            <a:r>
              <a:rPr lang="en-US" dirty="0"/>
              <a:t>Air</a:t>
            </a:r>
            <a:r>
              <a:rPr lang="en" dirty="0"/>
              <a:t> Heater</a:t>
            </a:r>
            <a:endParaRPr lang="en-US" dirty="0"/>
          </a:p>
        </p:txBody>
      </p:sp>
      <p:sp>
        <p:nvSpPr>
          <p:cNvPr id="3" name="Subtitle 2">
            <a:extLst>
              <a:ext uri="{FF2B5EF4-FFF2-40B4-BE49-F238E27FC236}">
                <a16:creationId xmlns:a16="http://schemas.microsoft.com/office/drawing/2014/main" id="{2452D19E-5EB1-4234-9EED-8C1FEB4C0CDF}"/>
              </a:ext>
            </a:extLst>
          </p:cNvPr>
          <p:cNvSpPr>
            <a:spLocks noGrp="1"/>
          </p:cNvSpPr>
          <p:nvPr>
            <p:ph type="subTitle" idx="1"/>
          </p:nvPr>
        </p:nvSpPr>
        <p:spPr>
          <a:xfrm>
            <a:off x="1097280" y="4449171"/>
            <a:ext cx="8565335" cy="1726546"/>
          </a:xfrm>
        </p:spPr>
        <p:txBody>
          <a:bodyPr>
            <a:normAutofit fontScale="47500" lnSpcReduction="20000"/>
          </a:bodyPr>
          <a:lstStyle/>
          <a:p>
            <a:pPr lvl="0">
              <a:spcBef>
                <a:spcPts val="0"/>
              </a:spcBef>
            </a:pPr>
            <a:r>
              <a:rPr lang="en" sz="3400" dirty="0"/>
              <a:t>Carl Aaker</a:t>
            </a:r>
          </a:p>
          <a:p>
            <a:pPr lvl="0">
              <a:spcBef>
                <a:spcPts val="0"/>
              </a:spcBef>
              <a:buClr>
                <a:schemeClr val="dk1"/>
              </a:buClr>
              <a:buSzPct val="61111"/>
            </a:pPr>
            <a:r>
              <a:rPr lang="en" sz="3400" dirty="0"/>
              <a:t>Ahmad Abuouf</a:t>
            </a:r>
          </a:p>
          <a:p>
            <a:pPr lvl="0">
              <a:spcBef>
                <a:spcPts val="0"/>
              </a:spcBef>
              <a:buClr>
                <a:schemeClr val="dk1"/>
              </a:buClr>
              <a:buSzPct val="61111"/>
            </a:pPr>
            <a:r>
              <a:rPr lang="en" sz="3400" dirty="0"/>
              <a:t>Wyatt Bain</a:t>
            </a:r>
          </a:p>
          <a:p>
            <a:pPr lvl="0">
              <a:spcBef>
                <a:spcPts val="0"/>
              </a:spcBef>
              <a:buClr>
                <a:schemeClr val="dk1"/>
              </a:buClr>
              <a:buSzPct val="61111"/>
            </a:pPr>
            <a:r>
              <a:rPr lang="en" sz="3400" dirty="0"/>
              <a:t>Tatum Begay</a:t>
            </a:r>
          </a:p>
          <a:p>
            <a:pPr lvl="0">
              <a:spcBef>
                <a:spcPts val="0"/>
              </a:spcBef>
              <a:buClr>
                <a:schemeClr val="dk1"/>
              </a:buClr>
              <a:buSzPct val="61111"/>
            </a:pPr>
            <a:r>
              <a:rPr lang="en" sz="3400" dirty="0"/>
              <a:t>Alonzo Bizahaloni</a:t>
            </a:r>
          </a:p>
          <a:p>
            <a:pPr lvl="0">
              <a:spcBef>
                <a:spcPts val="0"/>
              </a:spcBef>
              <a:buClr>
                <a:schemeClr val="dk1"/>
              </a:buClr>
              <a:buSzPct val="61111"/>
            </a:pPr>
            <a:r>
              <a:rPr lang="en" sz="3400" dirty="0"/>
              <a:t>Brandon Dunn</a:t>
            </a:r>
          </a:p>
          <a:p>
            <a:pPr lvl="0">
              <a:spcBef>
                <a:spcPts val="0"/>
              </a:spcBef>
              <a:buClr>
                <a:schemeClr val="dk1"/>
              </a:buClr>
              <a:buSzPct val="61111"/>
            </a:pPr>
            <a:r>
              <a:rPr lang="en" sz="3400" dirty="0"/>
              <a:t>Taylor McCorm</a:t>
            </a:r>
            <a:r>
              <a:rPr lang="en-US" sz="3400" dirty="0"/>
              <a:t>A</a:t>
            </a:r>
            <a:r>
              <a:rPr lang="en" sz="3400" dirty="0"/>
              <a:t>ck</a:t>
            </a:r>
          </a:p>
          <a:p>
            <a:pPr lvl="0">
              <a:spcBef>
                <a:spcPts val="0"/>
              </a:spcBef>
            </a:pPr>
            <a:r>
              <a:rPr lang="en" sz="3400" dirty="0"/>
              <a:t>William Senseman</a:t>
            </a:r>
          </a:p>
          <a:p>
            <a:endParaRPr lang="en-US" dirty="0"/>
          </a:p>
        </p:txBody>
      </p:sp>
    </p:spTree>
    <p:extLst>
      <p:ext uri="{BB962C8B-B14F-4D97-AF65-F5344CB8AC3E}">
        <p14:creationId xmlns:p14="http://schemas.microsoft.com/office/powerpoint/2010/main" val="332414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0DAD-6AC4-46CB-B4C1-1AB4FE6697A0}"/>
              </a:ext>
            </a:extLst>
          </p:cNvPr>
          <p:cNvSpPr>
            <a:spLocks noGrp="1"/>
          </p:cNvSpPr>
          <p:nvPr>
            <p:ph type="title"/>
          </p:nvPr>
        </p:nvSpPr>
        <p:spPr/>
        <p:txBody>
          <a:bodyPr/>
          <a:lstStyle/>
          <a:p>
            <a:r>
              <a:rPr lang="en-US" dirty="0"/>
              <a:t>Testing Procedures (Main Box)</a:t>
            </a:r>
          </a:p>
        </p:txBody>
      </p:sp>
      <p:sp>
        <p:nvSpPr>
          <p:cNvPr id="3" name="Content Placeholder 2">
            <a:extLst>
              <a:ext uri="{FF2B5EF4-FFF2-40B4-BE49-F238E27FC236}">
                <a16:creationId xmlns:a16="http://schemas.microsoft.com/office/drawing/2014/main" id="{3253D562-D5CB-4F53-BF30-CE8DF1928367}"/>
              </a:ext>
            </a:extLst>
          </p:cNvPr>
          <p:cNvSpPr>
            <a:spLocks noGrp="1"/>
          </p:cNvSpPr>
          <p:nvPr>
            <p:ph idx="1"/>
          </p:nvPr>
        </p:nvSpPr>
        <p:spPr/>
        <p:txBody>
          <a:bodyPr/>
          <a:lstStyle/>
          <a:p>
            <a:pPr>
              <a:buFont typeface="Arial" panose="020B0604020202020204" pitchFamily="34" charset="0"/>
              <a:buChar char="•"/>
            </a:pPr>
            <a:r>
              <a:rPr lang="en-US" dirty="0"/>
              <a:t>Testing how long the system lasts:</a:t>
            </a:r>
          </a:p>
          <a:p>
            <a:pPr lvl="1">
              <a:buFont typeface="Arial" panose="020B0604020202020204" pitchFamily="34" charset="0"/>
              <a:buChar char="•"/>
            </a:pPr>
            <a:r>
              <a:rPr lang="en-US" dirty="0"/>
              <a:t>Turn box device on and close shutoff valve to air heater after 7pm and measure room temperature via digital thermometer every 15min.</a:t>
            </a:r>
          </a:p>
          <a:p>
            <a:pPr lvl="1">
              <a:buFont typeface="Arial" panose="020B0604020202020204" pitchFamily="34" charset="0"/>
              <a:buChar char="•"/>
            </a:pPr>
            <a:r>
              <a:rPr lang="en-US" dirty="0"/>
              <a:t>Keep windows and doors closed throughout the night.</a:t>
            </a:r>
          </a:p>
          <a:p>
            <a:pPr lvl="1">
              <a:buFont typeface="Arial" panose="020B0604020202020204" pitchFamily="34" charset="0"/>
              <a:buChar char="•"/>
            </a:pPr>
            <a:r>
              <a:rPr lang="en-US" dirty="0"/>
              <a:t>At about 7am the next day open shutoff valve to air heater and warm up heater during the day. </a:t>
            </a:r>
          </a:p>
          <a:p>
            <a:pPr lvl="1">
              <a:buFont typeface="Arial" panose="020B0604020202020204" pitchFamily="34" charset="0"/>
              <a:buChar char="•"/>
            </a:pPr>
            <a:r>
              <a:rPr lang="en-US" dirty="0"/>
              <a:t>Repeat for several days to get accurate measurements.</a:t>
            </a:r>
          </a:p>
          <a:p>
            <a:br>
              <a:rPr lang="en-US" dirty="0"/>
            </a:br>
            <a:endParaRPr lang="en-US" dirty="0"/>
          </a:p>
        </p:txBody>
      </p:sp>
      <p:sp>
        <p:nvSpPr>
          <p:cNvPr id="4" name="Slide Number Placeholder 3">
            <a:extLst>
              <a:ext uri="{FF2B5EF4-FFF2-40B4-BE49-F238E27FC236}">
                <a16:creationId xmlns:a16="http://schemas.microsoft.com/office/drawing/2014/main" id="{075848F5-86AB-4432-8460-28FC59345636}"/>
              </a:ext>
            </a:extLst>
          </p:cNvPr>
          <p:cNvSpPr>
            <a:spLocks noGrp="1"/>
          </p:cNvSpPr>
          <p:nvPr>
            <p:ph type="sldNum" sz="quarter" idx="12"/>
          </p:nvPr>
        </p:nvSpPr>
        <p:spPr/>
        <p:txBody>
          <a:bodyPr/>
          <a:lstStyle/>
          <a:p>
            <a:fld id="{5426991E-DBCC-48B8-A052-4A7693B31CA3}" type="slidenum">
              <a:rPr lang="en-US" smtClean="0"/>
              <a:t>10</a:t>
            </a:fld>
            <a:endParaRPr lang="en-US"/>
          </a:p>
        </p:txBody>
      </p:sp>
      <p:sp>
        <p:nvSpPr>
          <p:cNvPr id="5" name="Footer Placeholder 4">
            <a:extLst>
              <a:ext uri="{FF2B5EF4-FFF2-40B4-BE49-F238E27FC236}">
                <a16:creationId xmlns:a16="http://schemas.microsoft.com/office/drawing/2014/main" id="{E52A3B60-1E00-44AD-8404-526C31F07DAF}"/>
              </a:ext>
            </a:extLst>
          </p:cNvPr>
          <p:cNvSpPr>
            <a:spLocks noGrp="1"/>
          </p:cNvSpPr>
          <p:nvPr>
            <p:ph type="ftr" sz="quarter" idx="11"/>
          </p:nvPr>
        </p:nvSpPr>
        <p:spPr/>
        <p:txBody>
          <a:bodyPr/>
          <a:lstStyle/>
          <a:p>
            <a:r>
              <a:rPr lang="en-US" sz="1400" dirty="0"/>
              <a:t>Tatum Begay | March 12, 2018 | SRP Solar Heater</a:t>
            </a:r>
          </a:p>
        </p:txBody>
      </p:sp>
    </p:spTree>
    <p:extLst>
      <p:ext uri="{BB962C8B-B14F-4D97-AF65-F5344CB8AC3E}">
        <p14:creationId xmlns:p14="http://schemas.microsoft.com/office/powerpoint/2010/main" val="285492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C8AA-160B-43C5-B951-0677F49ACEEA}"/>
              </a:ext>
            </a:extLst>
          </p:cNvPr>
          <p:cNvSpPr>
            <a:spLocks noGrp="1"/>
          </p:cNvSpPr>
          <p:nvPr>
            <p:ph type="title"/>
          </p:nvPr>
        </p:nvSpPr>
        <p:spPr/>
        <p:txBody>
          <a:bodyPr/>
          <a:lstStyle/>
          <a:p>
            <a:r>
              <a:rPr lang="en-US" dirty="0"/>
              <a:t>Testing Procedures (Energy+)</a:t>
            </a:r>
          </a:p>
        </p:txBody>
      </p:sp>
      <p:sp>
        <p:nvSpPr>
          <p:cNvPr id="3" name="Content Placeholder 2">
            <a:extLst>
              <a:ext uri="{FF2B5EF4-FFF2-40B4-BE49-F238E27FC236}">
                <a16:creationId xmlns:a16="http://schemas.microsoft.com/office/drawing/2014/main" id="{82E925EC-7163-419C-9AAC-0E61CE5687ED}"/>
              </a:ext>
            </a:extLst>
          </p:cNvPr>
          <p:cNvSpPr>
            <a:spLocks noGrp="1"/>
          </p:cNvSpPr>
          <p:nvPr>
            <p:ph idx="1"/>
          </p:nvPr>
        </p:nvSpPr>
        <p:spPr>
          <a:xfrm>
            <a:off x="1097280" y="1845734"/>
            <a:ext cx="10058400" cy="4023360"/>
          </a:xfrm>
        </p:spPr>
        <p:txBody>
          <a:bodyPr/>
          <a:lstStyle/>
          <a:p>
            <a:pPr>
              <a:buFont typeface="Arial" panose="020B0604020202020204" pitchFamily="34" charset="0"/>
              <a:buChar char="•"/>
            </a:pPr>
            <a:r>
              <a:rPr lang="en-US" dirty="0" err="1"/>
              <a:t>IDFeditor</a:t>
            </a:r>
            <a:r>
              <a:rPr lang="en-US" dirty="0"/>
              <a:t> - IDF editor is used to create the IDF that </a:t>
            </a:r>
            <a:r>
              <a:rPr lang="en-US" dirty="0" err="1"/>
              <a:t>EnergyPlus</a:t>
            </a:r>
            <a:r>
              <a:rPr lang="en-US" dirty="0"/>
              <a:t> uses for all simulation results. It takes the inputs from the user on heating types, materials, building sizing, HVAC, equipment, building use, ventilation, lighting etc. (uses metric unit system)</a:t>
            </a:r>
          </a:p>
          <a:p>
            <a:pPr>
              <a:buFont typeface="Arial" panose="020B0604020202020204" pitchFamily="34" charset="0"/>
              <a:buChar char="•"/>
            </a:pPr>
            <a:r>
              <a:rPr lang="en-US" dirty="0"/>
              <a:t>EP-Launch - Main </a:t>
            </a:r>
            <a:r>
              <a:rPr lang="en-US" dirty="0" err="1"/>
              <a:t>EnergyPlus</a:t>
            </a:r>
            <a:r>
              <a:rPr lang="en-US" dirty="0"/>
              <a:t> GUI implements weather file and </a:t>
            </a:r>
            <a:r>
              <a:rPr lang="en-US" dirty="0" err="1"/>
              <a:t>idf</a:t>
            </a:r>
            <a:r>
              <a:rPr lang="en-US" dirty="0"/>
              <a:t> created by user to run energy simulation</a:t>
            </a:r>
          </a:p>
        </p:txBody>
      </p:sp>
      <p:sp>
        <p:nvSpPr>
          <p:cNvPr id="4" name="Slide Number Placeholder 3">
            <a:extLst>
              <a:ext uri="{FF2B5EF4-FFF2-40B4-BE49-F238E27FC236}">
                <a16:creationId xmlns:a16="http://schemas.microsoft.com/office/drawing/2014/main" id="{1A038B9B-999C-4122-B022-B47677AAE79A}"/>
              </a:ext>
            </a:extLst>
          </p:cNvPr>
          <p:cNvSpPr>
            <a:spLocks noGrp="1"/>
          </p:cNvSpPr>
          <p:nvPr>
            <p:ph type="sldNum" sz="quarter" idx="12"/>
          </p:nvPr>
        </p:nvSpPr>
        <p:spPr/>
        <p:txBody>
          <a:bodyPr/>
          <a:lstStyle/>
          <a:p>
            <a:fld id="{5426991E-DBCC-48B8-A052-4A7693B31CA3}" type="slidenum">
              <a:rPr lang="en-US" smtClean="0"/>
              <a:t>11</a:t>
            </a:fld>
            <a:endParaRPr lang="en-US"/>
          </a:p>
        </p:txBody>
      </p:sp>
      <p:sp>
        <p:nvSpPr>
          <p:cNvPr id="5" name="Footer Placeholder 4">
            <a:extLst>
              <a:ext uri="{FF2B5EF4-FFF2-40B4-BE49-F238E27FC236}">
                <a16:creationId xmlns:a16="http://schemas.microsoft.com/office/drawing/2014/main" id="{361DF02B-CAD0-4A63-A28E-93C22B97D7BF}"/>
              </a:ext>
            </a:extLst>
          </p:cNvPr>
          <p:cNvSpPr>
            <a:spLocks noGrp="1"/>
          </p:cNvSpPr>
          <p:nvPr>
            <p:ph type="ftr" sz="quarter" idx="11"/>
          </p:nvPr>
        </p:nvSpPr>
        <p:spPr/>
        <p:txBody>
          <a:bodyPr/>
          <a:lstStyle/>
          <a:p>
            <a:r>
              <a:rPr lang="en-US" sz="1400" dirty="0"/>
              <a:t>Brandon Dunn | March 12, 2018 | SRP Solar Heater</a:t>
            </a:r>
          </a:p>
        </p:txBody>
      </p:sp>
    </p:spTree>
    <p:extLst>
      <p:ext uri="{BB962C8B-B14F-4D97-AF65-F5344CB8AC3E}">
        <p14:creationId xmlns:p14="http://schemas.microsoft.com/office/powerpoint/2010/main" val="288799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3BE71C-A09D-4D8E-A621-843D4A91B426}"/>
              </a:ext>
            </a:extLst>
          </p:cNvPr>
          <p:cNvSpPr>
            <a:spLocks noGrp="1"/>
          </p:cNvSpPr>
          <p:nvPr>
            <p:ph type="sldNum" sz="quarter" idx="12"/>
          </p:nvPr>
        </p:nvSpPr>
        <p:spPr/>
        <p:txBody>
          <a:bodyPr/>
          <a:lstStyle/>
          <a:p>
            <a:fld id="{5426991E-DBCC-48B8-A052-4A7693B31CA3}" type="slidenum">
              <a:rPr lang="en-US" smtClean="0"/>
              <a:t>12</a:t>
            </a:fld>
            <a:endParaRPr lang="en-US"/>
          </a:p>
        </p:txBody>
      </p:sp>
      <p:pic>
        <p:nvPicPr>
          <p:cNvPr id="3" name="Picture 2" descr="https://lh3.googleusercontent.com/XdJHJg2Ha6vKgxvxK9ZRQf6tYOCGb_gVK2hza4ab9-qVNROgxM30B-I2BeaDJE0m6ditS6zQlbuYCBgiG0Vv-Pv3L6S4m7uCiccnS1H7w_pVOBOPW4ijePrKlT9w286jAPBsb3V0Sw">
            <a:extLst>
              <a:ext uri="{FF2B5EF4-FFF2-40B4-BE49-F238E27FC236}">
                <a16:creationId xmlns:a16="http://schemas.microsoft.com/office/drawing/2014/main" id="{AD116C6F-3B06-4CEE-AB34-E418C49D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8" y="1416566"/>
            <a:ext cx="5713242" cy="32637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3.googleusercontent.com/ReV0ZEBLXpDFquxuvCaCcq33hQ_udMvmLUPZ9YUPer-ClAniH1GTEUiZkuoFX9oDEHs1E8SrWkq_QH5iL0O9ZxRh15SUmJpk9-MwrREm6DzkbLMtVgv4IzP70fLwsqSGoIBaQvLTug">
            <a:extLst>
              <a:ext uri="{FF2B5EF4-FFF2-40B4-BE49-F238E27FC236}">
                <a16:creationId xmlns:a16="http://schemas.microsoft.com/office/drawing/2014/main" id="{092D7000-FCD0-4DB8-BC24-835F5792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50" y="597531"/>
            <a:ext cx="5248861" cy="4901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712A9D-21CF-43C1-BB08-5A247E4D79B4}"/>
              </a:ext>
            </a:extLst>
          </p:cNvPr>
          <p:cNvSpPr/>
          <p:nvPr/>
        </p:nvSpPr>
        <p:spPr>
          <a:xfrm>
            <a:off x="303189" y="4781586"/>
            <a:ext cx="2176750" cy="369332"/>
          </a:xfrm>
          <a:prstGeom prst="rect">
            <a:avLst/>
          </a:prstGeom>
        </p:spPr>
        <p:txBody>
          <a:bodyPr wrap="none">
            <a:spAutoFit/>
          </a:bodyPr>
          <a:lstStyle/>
          <a:p>
            <a:r>
              <a:rPr lang="en-US" dirty="0"/>
              <a:t>Figure 8: Testing Files</a:t>
            </a:r>
          </a:p>
        </p:txBody>
      </p:sp>
      <p:sp>
        <p:nvSpPr>
          <p:cNvPr id="5" name="Rectangle 4">
            <a:extLst>
              <a:ext uri="{FF2B5EF4-FFF2-40B4-BE49-F238E27FC236}">
                <a16:creationId xmlns:a16="http://schemas.microsoft.com/office/drawing/2014/main" id="{54156B32-DA64-4281-9818-D922AC812317}"/>
              </a:ext>
            </a:extLst>
          </p:cNvPr>
          <p:cNvSpPr/>
          <p:nvPr/>
        </p:nvSpPr>
        <p:spPr>
          <a:xfrm>
            <a:off x="6631736" y="5610240"/>
            <a:ext cx="4632550" cy="369332"/>
          </a:xfrm>
          <a:prstGeom prst="rect">
            <a:avLst/>
          </a:prstGeom>
        </p:spPr>
        <p:txBody>
          <a:bodyPr wrap="none">
            <a:spAutoFit/>
          </a:bodyPr>
          <a:lstStyle/>
          <a:p>
            <a:r>
              <a:rPr lang="en-US" dirty="0"/>
              <a:t>Figure 9: </a:t>
            </a:r>
            <a:r>
              <a:rPr lang="en-US" dirty="0" err="1"/>
              <a:t>EnergyPlus</a:t>
            </a:r>
            <a:r>
              <a:rPr lang="en-US" dirty="0"/>
              <a:t>+ Software Testing Window</a:t>
            </a:r>
          </a:p>
        </p:txBody>
      </p:sp>
      <p:sp>
        <p:nvSpPr>
          <p:cNvPr id="6" name="Footer Placeholder 5">
            <a:extLst>
              <a:ext uri="{FF2B5EF4-FFF2-40B4-BE49-F238E27FC236}">
                <a16:creationId xmlns:a16="http://schemas.microsoft.com/office/drawing/2014/main" id="{909A2EF6-30CC-4801-A456-DE139451070D}"/>
              </a:ext>
            </a:extLst>
          </p:cNvPr>
          <p:cNvSpPr>
            <a:spLocks noGrp="1"/>
          </p:cNvSpPr>
          <p:nvPr>
            <p:ph type="ftr" sz="quarter" idx="11"/>
          </p:nvPr>
        </p:nvSpPr>
        <p:spPr/>
        <p:txBody>
          <a:bodyPr/>
          <a:lstStyle/>
          <a:p>
            <a:r>
              <a:rPr lang="en-US" sz="1400" dirty="0"/>
              <a:t>Brandon Dunn | March 12, 2018 | SRP Solar Heater</a:t>
            </a:r>
          </a:p>
        </p:txBody>
      </p:sp>
    </p:spTree>
    <p:extLst>
      <p:ext uri="{BB962C8B-B14F-4D97-AF65-F5344CB8AC3E}">
        <p14:creationId xmlns:p14="http://schemas.microsoft.com/office/powerpoint/2010/main" val="355195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893D-462A-4036-8576-0D9B99326B72}"/>
              </a:ext>
            </a:extLst>
          </p:cNvPr>
          <p:cNvSpPr>
            <a:spLocks noGrp="1"/>
          </p:cNvSpPr>
          <p:nvPr>
            <p:ph type="title"/>
          </p:nvPr>
        </p:nvSpPr>
        <p:spPr/>
        <p:txBody>
          <a:bodyPr/>
          <a:lstStyle/>
          <a:p>
            <a:r>
              <a:rPr lang="en" dirty="0"/>
              <a:t>Schedule</a:t>
            </a:r>
            <a:endParaRPr lang="en-US" dirty="0"/>
          </a:p>
        </p:txBody>
      </p:sp>
      <p:sp>
        <p:nvSpPr>
          <p:cNvPr id="3" name="Content Placeholder 2">
            <a:extLst>
              <a:ext uri="{FF2B5EF4-FFF2-40B4-BE49-F238E27FC236}">
                <a16:creationId xmlns:a16="http://schemas.microsoft.com/office/drawing/2014/main" id="{6AF1305D-6ADC-44C7-8A80-A0BC30E99CA6}"/>
              </a:ext>
            </a:extLst>
          </p:cNvPr>
          <p:cNvSpPr>
            <a:spLocks noGrp="1"/>
          </p:cNvSpPr>
          <p:nvPr>
            <p:ph idx="1"/>
          </p:nvPr>
        </p:nvSpPr>
        <p:spPr/>
        <p:txBody>
          <a:bodyPr/>
          <a:lstStyle/>
          <a:p>
            <a:pPr fontAlgn="base">
              <a:buFont typeface="Arial" panose="020B0604020202020204" pitchFamily="34" charset="0"/>
              <a:buChar char="•"/>
            </a:pPr>
            <a:r>
              <a:rPr lang="en-US" dirty="0"/>
              <a:t>The Gantt Chart shows the teams schedule for the whole semester</a:t>
            </a:r>
          </a:p>
          <a:p>
            <a:pPr fontAlgn="base">
              <a:buFont typeface="Arial" panose="020B0604020202020204" pitchFamily="34" charset="0"/>
              <a:buChar char="•"/>
            </a:pPr>
            <a:r>
              <a:rPr lang="en-US" dirty="0"/>
              <a:t>The team is on schedule for all class and personal team due dates</a:t>
            </a:r>
          </a:p>
          <a:p>
            <a:pPr fontAlgn="base">
              <a:buFont typeface="Arial" panose="020B0604020202020204" pitchFamily="34" charset="0"/>
              <a:buChar char="•"/>
            </a:pPr>
            <a:r>
              <a:rPr lang="en-US" dirty="0"/>
              <a:t>The team has had many different design changes however, it hasn’t affected the teams schedule </a:t>
            </a:r>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1AF0D746-326A-4B50-9C9F-0AC6802340EF}"/>
              </a:ext>
            </a:extLst>
          </p:cNvPr>
          <p:cNvSpPr>
            <a:spLocks noGrp="1"/>
          </p:cNvSpPr>
          <p:nvPr>
            <p:ph type="sldNum" sz="quarter" idx="12"/>
          </p:nvPr>
        </p:nvSpPr>
        <p:spPr/>
        <p:txBody>
          <a:bodyPr/>
          <a:lstStyle/>
          <a:p>
            <a:fld id="{5426991E-DBCC-48B8-A052-4A7693B31CA3}" type="slidenum">
              <a:rPr lang="en-US" smtClean="0"/>
              <a:t>13</a:t>
            </a:fld>
            <a:endParaRPr lang="en-US"/>
          </a:p>
        </p:txBody>
      </p:sp>
      <p:sp>
        <p:nvSpPr>
          <p:cNvPr id="6" name="Footer Placeholder 5">
            <a:extLst>
              <a:ext uri="{FF2B5EF4-FFF2-40B4-BE49-F238E27FC236}">
                <a16:creationId xmlns:a16="http://schemas.microsoft.com/office/drawing/2014/main" id="{080CAA0E-C2AC-4B89-99B2-47E56133AF91}"/>
              </a:ext>
            </a:extLst>
          </p:cNvPr>
          <p:cNvSpPr>
            <a:spLocks noGrp="1"/>
          </p:cNvSpPr>
          <p:nvPr>
            <p:ph type="ftr" sz="quarter" idx="11"/>
          </p:nvPr>
        </p:nvSpPr>
        <p:spPr/>
        <p:txBody>
          <a:bodyPr/>
          <a:lstStyle/>
          <a:p>
            <a:r>
              <a:rPr lang="en-US" sz="1400" dirty="0"/>
              <a:t>Wyatt Bain | March 12, 2018 | SRP Solar Air Heater</a:t>
            </a:r>
          </a:p>
        </p:txBody>
      </p:sp>
    </p:spTree>
    <p:extLst>
      <p:ext uri="{BB962C8B-B14F-4D97-AF65-F5344CB8AC3E}">
        <p14:creationId xmlns:p14="http://schemas.microsoft.com/office/powerpoint/2010/main" val="424102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EA6E3C-B7A8-47B8-A805-185B20746833}"/>
              </a:ext>
            </a:extLst>
          </p:cNvPr>
          <p:cNvSpPr>
            <a:spLocks noGrp="1"/>
          </p:cNvSpPr>
          <p:nvPr>
            <p:ph type="sldNum" sz="quarter" idx="12"/>
          </p:nvPr>
        </p:nvSpPr>
        <p:spPr/>
        <p:txBody>
          <a:bodyPr/>
          <a:lstStyle/>
          <a:p>
            <a:fld id="{5426991E-DBCC-48B8-A052-4A7693B31CA3}" type="slidenum">
              <a:rPr lang="en-US" smtClean="0"/>
              <a:t>14</a:t>
            </a:fld>
            <a:endParaRPr lang="en-US"/>
          </a:p>
        </p:txBody>
      </p:sp>
      <p:sp>
        <p:nvSpPr>
          <p:cNvPr id="4" name="Footer Placeholder 3">
            <a:extLst>
              <a:ext uri="{FF2B5EF4-FFF2-40B4-BE49-F238E27FC236}">
                <a16:creationId xmlns:a16="http://schemas.microsoft.com/office/drawing/2014/main" id="{99083C7C-4803-41FE-BB6A-2FF1BDAFECA4}"/>
              </a:ext>
            </a:extLst>
          </p:cNvPr>
          <p:cNvSpPr>
            <a:spLocks noGrp="1"/>
          </p:cNvSpPr>
          <p:nvPr>
            <p:ph type="ftr" sz="quarter" idx="11"/>
          </p:nvPr>
        </p:nvSpPr>
        <p:spPr/>
        <p:txBody>
          <a:bodyPr/>
          <a:lstStyle/>
          <a:p>
            <a:r>
              <a:rPr lang="en-US" sz="1400" dirty="0"/>
              <a:t>Wyatt Bain | March 12, 2018 | SRP Solar Air Heater</a:t>
            </a:r>
          </a:p>
        </p:txBody>
      </p:sp>
      <p:pic>
        <p:nvPicPr>
          <p:cNvPr id="1026" name="Picture 2" descr="https://lh6.googleusercontent.com/EmlTgKy0boetWqAEL09wVSRvqBxIPrSstu3yDQxOzEzGOkLgEbrj6--mDw8z908-AtFwdFNfVTin68JBqBqcV3g9ymcUosSue11M7csJNz7rEfJbjosFr4Dnnf0D2zqOQ3M8CUk_WA">
            <a:extLst>
              <a:ext uri="{FF2B5EF4-FFF2-40B4-BE49-F238E27FC236}">
                <a16:creationId xmlns:a16="http://schemas.microsoft.com/office/drawing/2014/main" id="{5590DBFE-FA91-405C-A31D-E9BF9ACA8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418"/>
            <a:ext cx="12192000" cy="4214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CF3F88F-CB5B-47CD-911E-55F621C2A501}"/>
              </a:ext>
            </a:extLst>
          </p:cNvPr>
          <p:cNvSpPr/>
          <p:nvPr/>
        </p:nvSpPr>
        <p:spPr>
          <a:xfrm>
            <a:off x="260686" y="5293199"/>
            <a:ext cx="3004156" cy="369332"/>
          </a:xfrm>
          <a:prstGeom prst="rect">
            <a:avLst/>
          </a:prstGeom>
        </p:spPr>
        <p:txBody>
          <a:bodyPr wrap="none">
            <a:spAutoFit/>
          </a:bodyPr>
          <a:lstStyle/>
          <a:p>
            <a:r>
              <a:rPr lang="en-US" dirty="0"/>
              <a:t>Figure 10: Update Gantt Chart</a:t>
            </a:r>
          </a:p>
        </p:txBody>
      </p:sp>
    </p:spTree>
    <p:extLst>
      <p:ext uri="{BB962C8B-B14F-4D97-AF65-F5344CB8AC3E}">
        <p14:creationId xmlns:p14="http://schemas.microsoft.com/office/powerpoint/2010/main" val="14856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16DF-FB0D-474A-BDD6-0534CDA3AB40}"/>
              </a:ext>
            </a:extLst>
          </p:cNvPr>
          <p:cNvSpPr>
            <a:spLocks noGrp="1"/>
          </p:cNvSpPr>
          <p:nvPr>
            <p:ph type="title"/>
          </p:nvPr>
        </p:nvSpPr>
        <p:spPr/>
        <p:txBody>
          <a:bodyPr/>
          <a:lstStyle/>
          <a:p>
            <a:r>
              <a:rPr lang="en" dirty="0"/>
              <a:t>Budget</a:t>
            </a:r>
            <a:endParaRPr lang="en-US" dirty="0"/>
          </a:p>
        </p:txBody>
      </p:sp>
      <p:pic>
        <p:nvPicPr>
          <p:cNvPr id="8" name="Content Placeholder 7">
            <a:extLst>
              <a:ext uri="{FF2B5EF4-FFF2-40B4-BE49-F238E27FC236}">
                <a16:creationId xmlns:a16="http://schemas.microsoft.com/office/drawing/2014/main" id="{92056618-8713-406F-B11D-13E9367A11E7}"/>
              </a:ext>
            </a:extLst>
          </p:cNvPr>
          <p:cNvPicPr>
            <a:picLocks noGrp="1" noChangeAspect="1"/>
          </p:cNvPicPr>
          <p:nvPr>
            <p:ph idx="1"/>
          </p:nvPr>
        </p:nvPicPr>
        <p:blipFill>
          <a:blip r:embed="rId2"/>
          <a:stretch>
            <a:fillRect/>
          </a:stretch>
        </p:blipFill>
        <p:spPr>
          <a:xfrm>
            <a:off x="53008" y="2330325"/>
            <a:ext cx="12085983" cy="3536494"/>
          </a:xfrm>
          <a:prstGeom prst="rect">
            <a:avLst/>
          </a:prstGeom>
        </p:spPr>
      </p:pic>
      <p:sp>
        <p:nvSpPr>
          <p:cNvPr id="4" name="Slide Number Placeholder 3">
            <a:extLst>
              <a:ext uri="{FF2B5EF4-FFF2-40B4-BE49-F238E27FC236}">
                <a16:creationId xmlns:a16="http://schemas.microsoft.com/office/drawing/2014/main" id="{B53F757D-F56A-45B7-9149-0FFC1896A7BA}"/>
              </a:ext>
            </a:extLst>
          </p:cNvPr>
          <p:cNvSpPr>
            <a:spLocks noGrp="1"/>
          </p:cNvSpPr>
          <p:nvPr>
            <p:ph type="sldNum" sz="quarter" idx="12"/>
          </p:nvPr>
        </p:nvSpPr>
        <p:spPr/>
        <p:txBody>
          <a:bodyPr/>
          <a:lstStyle/>
          <a:p>
            <a:fld id="{5426991E-DBCC-48B8-A052-4A7693B31CA3}" type="slidenum">
              <a:rPr lang="en-US" smtClean="0"/>
              <a:t>15</a:t>
            </a:fld>
            <a:endParaRPr lang="en-US"/>
          </a:p>
        </p:txBody>
      </p:sp>
      <p:sp>
        <p:nvSpPr>
          <p:cNvPr id="5" name="Footer Placeholder 4">
            <a:extLst>
              <a:ext uri="{FF2B5EF4-FFF2-40B4-BE49-F238E27FC236}">
                <a16:creationId xmlns:a16="http://schemas.microsoft.com/office/drawing/2014/main" id="{CD501086-80FF-442B-943F-0FE818BE8A8A}"/>
              </a:ext>
            </a:extLst>
          </p:cNvPr>
          <p:cNvSpPr>
            <a:spLocks noGrp="1"/>
          </p:cNvSpPr>
          <p:nvPr>
            <p:ph type="ftr" sz="quarter" idx="11"/>
          </p:nvPr>
        </p:nvSpPr>
        <p:spPr>
          <a:xfrm>
            <a:off x="3493827" y="6459785"/>
            <a:ext cx="5015162" cy="365125"/>
          </a:xfrm>
        </p:spPr>
        <p:txBody>
          <a:bodyPr/>
          <a:lstStyle/>
          <a:p>
            <a:r>
              <a:rPr lang="en-US" sz="1400" dirty="0"/>
              <a:t>Ahmad </a:t>
            </a:r>
            <a:r>
              <a:rPr lang="en-US" sz="1400" dirty="0" err="1"/>
              <a:t>abuouf</a:t>
            </a:r>
            <a:r>
              <a:rPr lang="en-US" sz="1400" dirty="0"/>
              <a:t> | March 12, 2018 | SRP Solar Heater</a:t>
            </a:r>
          </a:p>
        </p:txBody>
      </p:sp>
      <p:sp>
        <p:nvSpPr>
          <p:cNvPr id="3" name="Rectangle 2">
            <a:extLst>
              <a:ext uri="{FF2B5EF4-FFF2-40B4-BE49-F238E27FC236}">
                <a16:creationId xmlns:a16="http://schemas.microsoft.com/office/drawing/2014/main" id="{F5F3D69C-F548-49AA-ACDB-F867974DB4A2}"/>
              </a:ext>
            </a:extLst>
          </p:cNvPr>
          <p:cNvSpPr/>
          <p:nvPr/>
        </p:nvSpPr>
        <p:spPr>
          <a:xfrm>
            <a:off x="53008" y="1960993"/>
            <a:ext cx="2374240" cy="369332"/>
          </a:xfrm>
          <a:prstGeom prst="rect">
            <a:avLst/>
          </a:prstGeom>
        </p:spPr>
        <p:txBody>
          <a:bodyPr wrap="none">
            <a:spAutoFit/>
          </a:bodyPr>
          <a:lstStyle/>
          <a:p>
            <a:r>
              <a:rPr lang="en-US" dirty="0"/>
              <a:t>Table 1: Update Budget</a:t>
            </a:r>
          </a:p>
        </p:txBody>
      </p:sp>
    </p:spTree>
    <p:extLst>
      <p:ext uri="{BB962C8B-B14F-4D97-AF65-F5344CB8AC3E}">
        <p14:creationId xmlns:p14="http://schemas.microsoft.com/office/powerpoint/2010/main" val="366339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7572-6CCF-4C03-B900-71272E033483}"/>
              </a:ext>
            </a:extLst>
          </p:cNvPr>
          <p:cNvSpPr>
            <a:spLocks noGrp="1"/>
          </p:cNvSpPr>
          <p:nvPr>
            <p:ph type="title"/>
          </p:nvPr>
        </p:nvSpPr>
        <p:spPr/>
        <p:txBody>
          <a:bodyPr/>
          <a:lstStyle/>
          <a:p>
            <a:r>
              <a:rPr lang="en-US" dirty="0"/>
              <a:t>Final Product Testing Proof</a:t>
            </a:r>
          </a:p>
        </p:txBody>
      </p:sp>
      <p:sp>
        <p:nvSpPr>
          <p:cNvPr id="3" name="Content Placeholder 2">
            <a:extLst>
              <a:ext uri="{FF2B5EF4-FFF2-40B4-BE49-F238E27FC236}">
                <a16:creationId xmlns:a16="http://schemas.microsoft.com/office/drawing/2014/main" id="{ACAE455D-AAB0-436B-95E0-4E63AF021DD2}"/>
              </a:ext>
            </a:extLst>
          </p:cNvPr>
          <p:cNvSpPr>
            <a:spLocks noGrp="1"/>
          </p:cNvSpPr>
          <p:nvPr>
            <p:ph idx="1"/>
          </p:nvPr>
        </p:nvSpPr>
        <p:spPr/>
        <p:txBody>
          <a:bodyPr/>
          <a:lstStyle/>
          <a:p>
            <a:pPr fontAlgn="base">
              <a:buFont typeface="Arial" panose="020B0604020202020204" pitchFamily="34" charset="0"/>
              <a:buChar char="•"/>
            </a:pPr>
            <a:r>
              <a:rPr lang="en-US" dirty="0" err="1"/>
              <a:t>Dxf</a:t>
            </a:r>
            <a:r>
              <a:rPr lang="en-US" dirty="0"/>
              <a:t> file - 3D model of building created in </a:t>
            </a:r>
            <a:r>
              <a:rPr lang="en-US" dirty="0" err="1"/>
              <a:t>IDFeditor</a:t>
            </a:r>
            <a:endParaRPr lang="en-US" dirty="0"/>
          </a:p>
          <a:p>
            <a:pPr fontAlgn="base">
              <a:buFont typeface="Arial" panose="020B0604020202020204" pitchFamily="34" charset="0"/>
              <a:buChar char="•"/>
            </a:pPr>
            <a:r>
              <a:rPr lang="en-US" dirty="0"/>
              <a:t>Variables file - contains the information output requested from the user about Energy, Temperature, Heating and Cooling. </a:t>
            </a:r>
          </a:p>
          <a:p>
            <a:pPr fontAlgn="base">
              <a:buFont typeface="Arial" panose="020B0604020202020204" pitchFamily="34" charset="0"/>
              <a:buChar char="•"/>
            </a:pPr>
            <a:r>
              <a:rPr lang="en-US" dirty="0"/>
              <a:t>Table file - contains simulation information about the location chosen, scheduling, user defined information and heat transfer information. </a:t>
            </a:r>
          </a:p>
          <a:p>
            <a:pPr>
              <a:buFont typeface="Arial" panose="020B0604020202020204" pitchFamily="34" charset="0"/>
              <a:buChar char="•"/>
            </a:pPr>
            <a:r>
              <a:rPr lang="en-US" dirty="0" err="1"/>
              <a:t>Shd</a:t>
            </a:r>
            <a:r>
              <a:rPr lang="en-US" dirty="0"/>
              <a:t> file - contains simulation information about the shading used and calculated between faces input by the user. </a:t>
            </a:r>
            <a:r>
              <a:rPr lang="en-US" dirty="0" err="1"/>
              <a:t>EnergyPlus</a:t>
            </a:r>
            <a:r>
              <a:rPr lang="en-US" dirty="0"/>
              <a:t> uses this information as variables in the heating and cooling of a structure.</a:t>
            </a:r>
          </a:p>
        </p:txBody>
      </p:sp>
      <p:sp>
        <p:nvSpPr>
          <p:cNvPr id="4" name="Slide Number Placeholder 3">
            <a:extLst>
              <a:ext uri="{FF2B5EF4-FFF2-40B4-BE49-F238E27FC236}">
                <a16:creationId xmlns:a16="http://schemas.microsoft.com/office/drawing/2014/main" id="{86ECFE27-DB6F-4B33-8D90-72F52E017413}"/>
              </a:ext>
            </a:extLst>
          </p:cNvPr>
          <p:cNvSpPr>
            <a:spLocks noGrp="1"/>
          </p:cNvSpPr>
          <p:nvPr>
            <p:ph type="sldNum" sz="quarter" idx="12"/>
          </p:nvPr>
        </p:nvSpPr>
        <p:spPr/>
        <p:txBody>
          <a:bodyPr/>
          <a:lstStyle/>
          <a:p>
            <a:fld id="{5426991E-DBCC-48B8-A052-4A7693B31CA3}" type="slidenum">
              <a:rPr lang="en-US" smtClean="0"/>
              <a:t>16</a:t>
            </a:fld>
            <a:endParaRPr lang="en-US"/>
          </a:p>
        </p:txBody>
      </p:sp>
      <p:sp>
        <p:nvSpPr>
          <p:cNvPr id="5" name="Footer Placeholder 4">
            <a:extLst>
              <a:ext uri="{FF2B5EF4-FFF2-40B4-BE49-F238E27FC236}">
                <a16:creationId xmlns:a16="http://schemas.microsoft.com/office/drawing/2014/main" id="{D654A99F-6AC3-41BE-8F2E-3FDEDE8E7F83}"/>
              </a:ext>
            </a:extLst>
          </p:cNvPr>
          <p:cNvSpPr>
            <a:spLocks noGrp="1"/>
          </p:cNvSpPr>
          <p:nvPr>
            <p:ph type="ftr" sz="quarter" idx="11"/>
          </p:nvPr>
        </p:nvSpPr>
        <p:spPr/>
        <p:txBody>
          <a:bodyPr/>
          <a:lstStyle/>
          <a:p>
            <a:r>
              <a:rPr lang="en-US" sz="1400" dirty="0"/>
              <a:t>Brandon Dunn | March 12, 2018 | SRP Solar Heater</a:t>
            </a:r>
          </a:p>
        </p:txBody>
      </p:sp>
    </p:spTree>
    <p:extLst>
      <p:ext uri="{BB962C8B-B14F-4D97-AF65-F5344CB8AC3E}">
        <p14:creationId xmlns:p14="http://schemas.microsoft.com/office/powerpoint/2010/main" val="284379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9779A-AE80-42D2-95C9-DC451438EABB}"/>
              </a:ext>
            </a:extLst>
          </p:cNvPr>
          <p:cNvSpPr>
            <a:spLocks noGrp="1"/>
          </p:cNvSpPr>
          <p:nvPr>
            <p:ph type="sldNum" sz="quarter" idx="12"/>
          </p:nvPr>
        </p:nvSpPr>
        <p:spPr/>
        <p:txBody>
          <a:bodyPr/>
          <a:lstStyle/>
          <a:p>
            <a:fld id="{5426991E-DBCC-48B8-A052-4A7693B31CA3}" type="slidenum">
              <a:rPr lang="en-US" smtClean="0"/>
              <a:t>17</a:t>
            </a:fld>
            <a:endParaRPr lang="en-US"/>
          </a:p>
        </p:txBody>
      </p:sp>
      <p:pic>
        <p:nvPicPr>
          <p:cNvPr id="6146" name="Picture 2" descr="https://lh5.googleusercontent.com/9iqmeZYEnINhkzDmkhrWVlhTOsXIKyh6sZrTF9WNsbw0zephXM69FyAdEH2RTlbfsHdXMmB8NwMeyws2cPP6atHDUDtLZLQJvLx7nH45AS4S1NShcOkR0l8lrh8FJ8M69OfGXwDnzA">
            <a:extLst>
              <a:ext uri="{FF2B5EF4-FFF2-40B4-BE49-F238E27FC236}">
                <a16:creationId xmlns:a16="http://schemas.microsoft.com/office/drawing/2014/main" id="{B25FA77C-58B6-446C-9F41-0321529F3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2" y="2172204"/>
            <a:ext cx="5101737" cy="25135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3.googleusercontent.com/zWfZiSY6l8SxLaESCczWxwjXO3jWt8F7x0rNwfYHwojtPFY529xL4vCyywd70SiJfALtbzBQL_3_8tH9A-Bh_kDvZpJCHg1KmMITNfwYfZUd19qWB17aXjtNmQYN2QDG0dnJZxmvkQ">
            <a:extLst>
              <a:ext uri="{FF2B5EF4-FFF2-40B4-BE49-F238E27FC236}">
                <a16:creationId xmlns:a16="http://schemas.microsoft.com/office/drawing/2014/main" id="{AE794001-D77E-4CB4-9580-5A6CF717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187" y="1479935"/>
            <a:ext cx="5710125" cy="38981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FD81D8-FEFB-4B54-A4F6-06446030DAE0}"/>
              </a:ext>
            </a:extLst>
          </p:cNvPr>
          <p:cNvSpPr/>
          <p:nvPr/>
        </p:nvSpPr>
        <p:spPr>
          <a:xfrm>
            <a:off x="225082" y="4861100"/>
            <a:ext cx="4075859" cy="369332"/>
          </a:xfrm>
          <a:prstGeom prst="rect">
            <a:avLst/>
          </a:prstGeom>
        </p:spPr>
        <p:txBody>
          <a:bodyPr wrap="none">
            <a:spAutoFit/>
          </a:bodyPr>
          <a:lstStyle/>
          <a:p>
            <a:r>
              <a:rPr lang="en-US" dirty="0"/>
              <a:t>Figure 11: </a:t>
            </a:r>
            <a:r>
              <a:rPr lang="en-US" dirty="0" err="1"/>
              <a:t>EnergyPlus</a:t>
            </a:r>
            <a:r>
              <a:rPr lang="en-US" dirty="0"/>
              <a:t>+ Model (Side View)</a:t>
            </a:r>
          </a:p>
        </p:txBody>
      </p:sp>
      <p:sp>
        <p:nvSpPr>
          <p:cNvPr id="4" name="Rectangle 3">
            <a:extLst>
              <a:ext uri="{FF2B5EF4-FFF2-40B4-BE49-F238E27FC236}">
                <a16:creationId xmlns:a16="http://schemas.microsoft.com/office/drawing/2014/main" id="{D69541D1-D5BE-4BEB-A78F-1871E915E62B}"/>
              </a:ext>
            </a:extLst>
          </p:cNvPr>
          <p:cNvSpPr/>
          <p:nvPr/>
        </p:nvSpPr>
        <p:spPr>
          <a:xfrm>
            <a:off x="5927187" y="5549593"/>
            <a:ext cx="4119461" cy="369332"/>
          </a:xfrm>
          <a:prstGeom prst="rect">
            <a:avLst/>
          </a:prstGeom>
        </p:spPr>
        <p:txBody>
          <a:bodyPr wrap="none">
            <a:spAutoFit/>
          </a:bodyPr>
          <a:lstStyle/>
          <a:p>
            <a:r>
              <a:rPr lang="en-US" dirty="0"/>
              <a:t>Figure 12: Top View of </a:t>
            </a:r>
            <a:r>
              <a:rPr lang="en-US" dirty="0" err="1"/>
              <a:t>EnergyPlus</a:t>
            </a:r>
            <a:r>
              <a:rPr lang="en-US" dirty="0"/>
              <a:t>+ Model</a:t>
            </a:r>
          </a:p>
        </p:txBody>
      </p:sp>
      <p:sp>
        <p:nvSpPr>
          <p:cNvPr id="5" name="Footer Placeholder 4">
            <a:extLst>
              <a:ext uri="{FF2B5EF4-FFF2-40B4-BE49-F238E27FC236}">
                <a16:creationId xmlns:a16="http://schemas.microsoft.com/office/drawing/2014/main" id="{C725EBEB-44A6-4DDD-A820-EDBA05185540}"/>
              </a:ext>
            </a:extLst>
          </p:cNvPr>
          <p:cNvSpPr>
            <a:spLocks noGrp="1"/>
          </p:cNvSpPr>
          <p:nvPr>
            <p:ph type="ftr" sz="quarter" idx="11"/>
          </p:nvPr>
        </p:nvSpPr>
        <p:spPr/>
        <p:txBody>
          <a:bodyPr/>
          <a:lstStyle/>
          <a:p>
            <a:r>
              <a:rPr lang="en-US" sz="1400" dirty="0"/>
              <a:t>Brandon Dunn | March 12, 2018 | SRP Solar Heater</a:t>
            </a:r>
          </a:p>
        </p:txBody>
      </p:sp>
    </p:spTree>
    <p:extLst>
      <p:ext uri="{BB962C8B-B14F-4D97-AF65-F5344CB8AC3E}">
        <p14:creationId xmlns:p14="http://schemas.microsoft.com/office/powerpoint/2010/main" val="402815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46DF-AE4B-4AC3-9960-92FDE40DC254}"/>
              </a:ext>
            </a:extLst>
          </p:cNvPr>
          <p:cNvSpPr>
            <a:spLocks noGrp="1"/>
          </p:cNvSpPr>
          <p:nvPr>
            <p:ph type="title"/>
          </p:nvPr>
        </p:nvSpPr>
        <p:spPr/>
        <p:txBody>
          <a:bodyPr/>
          <a:lstStyle/>
          <a:p>
            <a:r>
              <a:rPr lang="en-US" dirty="0"/>
              <a:t>System Implementation vs. Market Providing</a:t>
            </a:r>
          </a:p>
        </p:txBody>
      </p:sp>
      <p:sp>
        <p:nvSpPr>
          <p:cNvPr id="4" name="Slide Number Placeholder 3">
            <a:extLst>
              <a:ext uri="{FF2B5EF4-FFF2-40B4-BE49-F238E27FC236}">
                <a16:creationId xmlns:a16="http://schemas.microsoft.com/office/drawing/2014/main" id="{27D8C916-6EBF-46FE-8C05-61BD5BC09665}"/>
              </a:ext>
            </a:extLst>
          </p:cNvPr>
          <p:cNvSpPr>
            <a:spLocks noGrp="1"/>
          </p:cNvSpPr>
          <p:nvPr>
            <p:ph type="sldNum" sz="quarter" idx="12"/>
          </p:nvPr>
        </p:nvSpPr>
        <p:spPr/>
        <p:txBody>
          <a:bodyPr/>
          <a:lstStyle/>
          <a:p>
            <a:fld id="{5426991E-DBCC-48B8-A052-4A7693B31CA3}" type="slidenum">
              <a:rPr lang="en-US" smtClean="0"/>
              <a:t>18</a:t>
            </a:fld>
            <a:endParaRPr lang="en-US"/>
          </a:p>
        </p:txBody>
      </p:sp>
      <p:sp>
        <p:nvSpPr>
          <p:cNvPr id="5" name="Footer Placeholder 4">
            <a:extLst>
              <a:ext uri="{FF2B5EF4-FFF2-40B4-BE49-F238E27FC236}">
                <a16:creationId xmlns:a16="http://schemas.microsoft.com/office/drawing/2014/main" id="{696D205D-494A-49F1-9E4C-36B0214CE9DB}"/>
              </a:ext>
            </a:extLst>
          </p:cNvPr>
          <p:cNvSpPr>
            <a:spLocks noGrp="1"/>
          </p:cNvSpPr>
          <p:nvPr>
            <p:ph type="ftr" sz="quarter" idx="11"/>
          </p:nvPr>
        </p:nvSpPr>
        <p:spPr/>
        <p:txBody>
          <a:bodyPr/>
          <a:lstStyle/>
          <a:p>
            <a:r>
              <a:rPr lang="en-US" sz="1400" dirty="0"/>
              <a:t>Tatum Begay | March 12, 2018 | SRP Solar Heater</a:t>
            </a:r>
          </a:p>
        </p:txBody>
      </p:sp>
      <p:pic>
        <p:nvPicPr>
          <p:cNvPr id="2050" name="Picture 2" descr="https://lh3.googleusercontent.com/VeQf_LEs320KgwsG6Vzj4CvXTxa8CXzRhgjBBXxeBA8vLeZ2JS33hPN3pNDTuu52udz67yq4g9_94Oknl0hCXbJ_z7jPGhhb2DhMKrg3hRwTDXVWXSj3jIZnxniWLWZxTDcX7ivJFA">
            <a:extLst>
              <a:ext uri="{FF2B5EF4-FFF2-40B4-BE49-F238E27FC236}">
                <a16:creationId xmlns:a16="http://schemas.microsoft.com/office/drawing/2014/main" id="{9E9BF787-9B44-4982-8DA2-5FA0C0E115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0593" y="2374547"/>
            <a:ext cx="2857500" cy="3448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F3F3C7-EB08-4612-A82E-DE13D11CB487}"/>
              </a:ext>
            </a:extLst>
          </p:cNvPr>
          <p:cNvSpPr txBox="1"/>
          <p:nvPr/>
        </p:nvSpPr>
        <p:spPr>
          <a:xfrm>
            <a:off x="1192696" y="1826812"/>
            <a:ext cx="5208104" cy="3416320"/>
          </a:xfrm>
          <a:prstGeom prst="rect">
            <a:avLst/>
          </a:prstGeom>
          <a:noFill/>
        </p:spPr>
        <p:txBody>
          <a:bodyPr wrap="square" rtlCol="0">
            <a:spAutoFit/>
          </a:bodyPr>
          <a:lstStyle/>
          <a:p>
            <a:pPr marL="342900" indent="-342900">
              <a:buFont typeface="Arial" panose="020B0604020202020204" pitchFamily="34" charset="0"/>
              <a:buChar char="•"/>
            </a:pPr>
            <a:r>
              <a:rPr lang="en-US" dirty="0"/>
              <a:t>Currently on the market there are no other systems that pair together the solar air heater and phase change material.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other solar air heaters and other kinds of phase change material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Screen, tube, and back pass are the different solar air heaters on the market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Salt hydrate, eutectics, and organics are the different types of PCM</a:t>
            </a:r>
          </a:p>
        </p:txBody>
      </p:sp>
      <p:sp>
        <p:nvSpPr>
          <p:cNvPr id="7" name="Rectangle 6">
            <a:extLst>
              <a:ext uri="{FF2B5EF4-FFF2-40B4-BE49-F238E27FC236}">
                <a16:creationId xmlns:a16="http://schemas.microsoft.com/office/drawing/2014/main" id="{B89A8D5A-CCA6-4C9D-999D-4348BCE5D9E8}"/>
              </a:ext>
            </a:extLst>
          </p:cNvPr>
          <p:cNvSpPr/>
          <p:nvPr/>
        </p:nvSpPr>
        <p:spPr>
          <a:xfrm>
            <a:off x="7036219" y="5822597"/>
            <a:ext cx="3656450" cy="369332"/>
          </a:xfrm>
          <a:prstGeom prst="rect">
            <a:avLst/>
          </a:prstGeom>
        </p:spPr>
        <p:txBody>
          <a:bodyPr wrap="none">
            <a:spAutoFit/>
          </a:bodyPr>
          <a:lstStyle/>
          <a:p>
            <a:r>
              <a:rPr lang="en-US" dirty="0"/>
              <a:t>Figure 13: Tube Type Solar Air Heater</a:t>
            </a:r>
          </a:p>
        </p:txBody>
      </p:sp>
    </p:spTree>
    <p:extLst>
      <p:ext uri="{BB962C8B-B14F-4D97-AF65-F5344CB8AC3E}">
        <p14:creationId xmlns:p14="http://schemas.microsoft.com/office/powerpoint/2010/main" val="118233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67184-DCED-42A3-8447-8691E97D119C}"/>
              </a:ext>
            </a:extLst>
          </p:cNvPr>
          <p:cNvSpPr>
            <a:spLocks noGrp="1"/>
          </p:cNvSpPr>
          <p:nvPr>
            <p:ph type="sldNum" sz="quarter" idx="12"/>
          </p:nvPr>
        </p:nvSpPr>
        <p:spPr/>
        <p:txBody>
          <a:bodyPr/>
          <a:lstStyle/>
          <a:p>
            <a:fld id="{5426991E-DBCC-48B8-A052-4A7693B31CA3}" type="slidenum">
              <a:rPr lang="en-US" smtClean="0"/>
              <a:t>19</a:t>
            </a:fld>
            <a:endParaRPr lang="en-US"/>
          </a:p>
        </p:txBody>
      </p:sp>
      <p:sp>
        <p:nvSpPr>
          <p:cNvPr id="3" name="TextBox 2">
            <a:extLst>
              <a:ext uri="{FF2B5EF4-FFF2-40B4-BE49-F238E27FC236}">
                <a16:creationId xmlns:a16="http://schemas.microsoft.com/office/drawing/2014/main" id="{16E7B969-7BE9-4E79-A95D-F090FD670F44}"/>
              </a:ext>
            </a:extLst>
          </p:cNvPr>
          <p:cNvSpPr txBox="1"/>
          <p:nvPr/>
        </p:nvSpPr>
        <p:spPr>
          <a:xfrm>
            <a:off x="3485322" y="2676938"/>
            <a:ext cx="5367129" cy="1015663"/>
          </a:xfrm>
          <a:prstGeom prst="rect">
            <a:avLst/>
          </a:prstGeom>
          <a:noFill/>
        </p:spPr>
        <p:txBody>
          <a:bodyPr wrap="square" rtlCol="0">
            <a:spAutoFit/>
          </a:bodyPr>
          <a:lstStyle/>
          <a:p>
            <a:r>
              <a:rPr lang="en-US" sz="6000" b="1" dirty="0">
                <a:latin typeface="+mj-lt"/>
              </a:rPr>
              <a:t>Any Questions?</a:t>
            </a:r>
          </a:p>
        </p:txBody>
      </p:sp>
    </p:spTree>
    <p:extLst>
      <p:ext uri="{BB962C8B-B14F-4D97-AF65-F5344CB8AC3E}">
        <p14:creationId xmlns:p14="http://schemas.microsoft.com/office/powerpoint/2010/main" val="265262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3D0F-6F08-42D8-9F70-65FDEC384DAB}"/>
              </a:ext>
            </a:extLst>
          </p:cNvPr>
          <p:cNvSpPr>
            <a:spLocks noGrp="1"/>
          </p:cNvSpPr>
          <p:nvPr>
            <p:ph type="title"/>
          </p:nvPr>
        </p:nvSpPr>
        <p:spPr/>
        <p:txBody>
          <a:bodyPr/>
          <a:lstStyle/>
          <a:p>
            <a:r>
              <a:rPr lang="en" dirty="0"/>
              <a:t>Project Description</a:t>
            </a:r>
            <a:endParaRPr lang="en-US" dirty="0"/>
          </a:p>
        </p:txBody>
      </p:sp>
      <p:sp>
        <p:nvSpPr>
          <p:cNvPr id="3" name="Content Placeholder 2">
            <a:extLst>
              <a:ext uri="{FF2B5EF4-FFF2-40B4-BE49-F238E27FC236}">
                <a16:creationId xmlns:a16="http://schemas.microsoft.com/office/drawing/2014/main" id="{48127139-E1A1-4E10-A291-76247E5CE097}"/>
              </a:ext>
            </a:extLst>
          </p:cNvPr>
          <p:cNvSpPr>
            <a:spLocks noGrp="1"/>
          </p:cNvSpPr>
          <p:nvPr>
            <p:ph idx="1"/>
          </p:nvPr>
        </p:nvSpPr>
        <p:spPr/>
        <p:txBody>
          <a:bodyPr/>
          <a:lstStyle/>
          <a:p>
            <a:pPr fontAlgn="base">
              <a:buFont typeface="Arial" panose="020B0604020202020204" pitchFamily="34" charset="0"/>
              <a:buChar char="•"/>
            </a:pPr>
            <a:r>
              <a:rPr lang="en-US" dirty="0"/>
              <a:t> We are observing the effectiveness of phase change material (PCM) and a solar air heater for </a:t>
            </a:r>
            <a:r>
              <a:rPr lang="en-US" dirty="0" err="1"/>
              <a:t>hogans</a:t>
            </a:r>
            <a:r>
              <a:rPr lang="en-US" dirty="0"/>
              <a:t> off the grid on the Navajo Nation.</a:t>
            </a:r>
          </a:p>
          <a:p>
            <a:pPr fontAlgn="base">
              <a:buFont typeface="Arial" panose="020B0604020202020204" pitchFamily="34" charset="0"/>
              <a:buChar char="•"/>
            </a:pPr>
            <a:r>
              <a:rPr lang="en-US" dirty="0"/>
              <a:t> A </a:t>
            </a:r>
            <a:r>
              <a:rPr lang="en-US" dirty="0" err="1"/>
              <a:t>hogan</a:t>
            </a:r>
            <a:r>
              <a:rPr lang="en-US" dirty="0"/>
              <a:t> is a traditional Navajo dwelling which is usually made from clay, wood, and stone.</a:t>
            </a:r>
          </a:p>
          <a:p>
            <a:pPr fontAlgn="base">
              <a:buFont typeface="Arial" panose="020B0604020202020204" pitchFamily="34" charset="0"/>
              <a:buChar char="•"/>
            </a:pPr>
            <a:r>
              <a:rPr lang="en-US" dirty="0"/>
              <a:t>Our goal is to reduce or eliminate the coal, wood, or propane heaters residents currently used.</a:t>
            </a: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endParaRPr lang="en-US" dirty="0"/>
          </a:p>
        </p:txBody>
      </p:sp>
      <p:sp>
        <p:nvSpPr>
          <p:cNvPr id="6" name="Slide Number Placeholder 5">
            <a:extLst>
              <a:ext uri="{FF2B5EF4-FFF2-40B4-BE49-F238E27FC236}">
                <a16:creationId xmlns:a16="http://schemas.microsoft.com/office/drawing/2014/main" id="{16231A53-4E65-4C2B-9B73-4DE67BEE5077}"/>
              </a:ext>
            </a:extLst>
          </p:cNvPr>
          <p:cNvSpPr>
            <a:spLocks noGrp="1"/>
          </p:cNvSpPr>
          <p:nvPr>
            <p:ph type="sldNum" sz="quarter" idx="12"/>
          </p:nvPr>
        </p:nvSpPr>
        <p:spPr/>
        <p:txBody>
          <a:bodyPr/>
          <a:lstStyle/>
          <a:p>
            <a:fld id="{5426991E-DBCC-48B8-A052-4A7693B31CA3}" type="slidenum">
              <a:rPr lang="en-US" smtClean="0"/>
              <a:t>2</a:t>
            </a:fld>
            <a:endParaRPr lang="en-US"/>
          </a:p>
        </p:txBody>
      </p:sp>
      <p:pic>
        <p:nvPicPr>
          <p:cNvPr id="4" name="Shape 62">
            <a:extLst>
              <a:ext uri="{FF2B5EF4-FFF2-40B4-BE49-F238E27FC236}">
                <a16:creationId xmlns:a16="http://schemas.microsoft.com/office/drawing/2014/main" id="{F2AF635F-77C9-4E9A-8635-AE93576F6BC9}"/>
              </a:ext>
            </a:extLst>
          </p:cNvPr>
          <p:cNvPicPr preferRelativeResize="0"/>
          <p:nvPr/>
        </p:nvPicPr>
        <p:blipFill>
          <a:blip r:embed="rId2">
            <a:alphaModFix/>
          </a:blip>
          <a:stretch>
            <a:fillRect/>
          </a:stretch>
        </p:blipFill>
        <p:spPr>
          <a:xfrm>
            <a:off x="7730530" y="411281"/>
            <a:ext cx="3425150" cy="1201400"/>
          </a:xfrm>
          <a:prstGeom prst="rect">
            <a:avLst/>
          </a:prstGeom>
          <a:noFill/>
          <a:ln>
            <a:noFill/>
          </a:ln>
        </p:spPr>
      </p:pic>
      <p:sp>
        <p:nvSpPr>
          <p:cNvPr id="7" name="Footer Placeholder 6">
            <a:extLst>
              <a:ext uri="{FF2B5EF4-FFF2-40B4-BE49-F238E27FC236}">
                <a16:creationId xmlns:a16="http://schemas.microsoft.com/office/drawing/2014/main" id="{59DC25D9-58F5-4A6A-956F-B80664087245}"/>
              </a:ext>
            </a:extLst>
          </p:cNvPr>
          <p:cNvSpPr>
            <a:spLocks noGrp="1"/>
          </p:cNvSpPr>
          <p:nvPr>
            <p:ph type="ftr" sz="quarter" idx="11"/>
          </p:nvPr>
        </p:nvSpPr>
        <p:spPr>
          <a:xfrm>
            <a:off x="3286539" y="6459785"/>
            <a:ext cx="5222450" cy="365125"/>
          </a:xfrm>
        </p:spPr>
        <p:txBody>
          <a:bodyPr/>
          <a:lstStyle/>
          <a:p>
            <a:r>
              <a:rPr lang="en-US" sz="1400" dirty="0"/>
              <a:t>Taylor </a:t>
            </a:r>
            <a:r>
              <a:rPr lang="en-US" sz="1400" dirty="0" err="1"/>
              <a:t>Mccormack</a:t>
            </a:r>
            <a:r>
              <a:rPr lang="en-US" sz="1400" dirty="0"/>
              <a:t> | March 12, 2018 | SRP Solar AIR Heater</a:t>
            </a:r>
          </a:p>
        </p:txBody>
      </p:sp>
      <p:pic>
        <p:nvPicPr>
          <p:cNvPr id="1026" name="Picture 2" descr="Image result for navajo hogan">
            <a:extLst>
              <a:ext uri="{FF2B5EF4-FFF2-40B4-BE49-F238E27FC236}">
                <a16:creationId xmlns:a16="http://schemas.microsoft.com/office/drawing/2014/main" id="{171B2389-35B7-4FE2-A6C3-5CA0EB7D5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500676"/>
            <a:ext cx="3157891" cy="2368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58F877-BED4-4670-960D-A743A2ADA7F6}"/>
              </a:ext>
            </a:extLst>
          </p:cNvPr>
          <p:cNvPicPr>
            <a:picLocks noChangeAspect="1"/>
          </p:cNvPicPr>
          <p:nvPr/>
        </p:nvPicPr>
        <p:blipFill>
          <a:blip r:embed="rId4"/>
          <a:stretch>
            <a:fillRect/>
          </a:stretch>
        </p:blipFill>
        <p:spPr>
          <a:xfrm>
            <a:off x="6485206" y="3604592"/>
            <a:ext cx="4276579" cy="2281771"/>
          </a:xfrm>
          <a:prstGeom prst="rect">
            <a:avLst/>
          </a:prstGeom>
        </p:spPr>
      </p:pic>
      <p:sp>
        <p:nvSpPr>
          <p:cNvPr id="8" name="TextBox 7">
            <a:extLst>
              <a:ext uri="{FF2B5EF4-FFF2-40B4-BE49-F238E27FC236}">
                <a16:creationId xmlns:a16="http://schemas.microsoft.com/office/drawing/2014/main" id="{0AA7C156-0393-4BBA-AE0D-81D487350088}"/>
              </a:ext>
            </a:extLst>
          </p:cNvPr>
          <p:cNvSpPr txBox="1"/>
          <p:nvPr/>
        </p:nvSpPr>
        <p:spPr>
          <a:xfrm>
            <a:off x="1097280" y="5886363"/>
            <a:ext cx="2480807" cy="369332"/>
          </a:xfrm>
          <a:prstGeom prst="rect">
            <a:avLst/>
          </a:prstGeom>
          <a:noFill/>
        </p:spPr>
        <p:txBody>
          <a:bodyPr wrap="square" rtlCol="0">
            <a:spAutoFit/>
          </a:bodyPr>
          <a:lstStyle/>
          <a:p>
            <a:r>
              <a:rPr lang="en-US" dirty="0"/>
              <a:t>Figure 1: Modern Hogan</a:t>
            </a:r>
          </a:p>
        </p:txBody>
      </p:sp>
      <p:sp>
        <p:nvSpPr>
          <p:cNvPr id="10" name="TextBox 9">
            <a:extLst>
              <a:ext uri="{FF2B5EF4-FFF2-40B4-BE49-F238E27FC236}">
                <a16:creationId xmlns:a16="http://schemas.microsoft.com/office/drawing/2014/main" id="{6D0BA569-65DA-4B2A-98DE-A5FBF5FC7F33}"/>
              </a:ext>
            </a:extLst>
          </p:cNvPr>
          <p:cNvSpPr txBox="1"/>
          <p:nvPr/>
        </p:nvSpPr>
        <p:spPr>
          <a:xfrm>
            <a:off x="6465022" y="5869094"/>
            <a:ext cx="3157891" cy="369332"/>
          </a:xfrm>
          <a:prstGeom prst="rect">
            <a:avLst/>
          </a:prstGeom>
          <a:noFill/>
        </p:spPr>
        <p:txBody>
          <a:bodyPr wrap="square" rtlCol="0">
            <a:spAutoFit/>
          </a:bodyPr>
          <a:lstStyle/>
          <a:p>
            <a:r>
              <a:rPr lang="en-US" dirty="0"/>
              <a:t>Figure 2: Final CAD Design</a:t>
            </a:r>
          </a:p>
        </p:txBody>
      </p:sp>
    </p:spTree>
    <p:extLst>
      <p:ext uri="{BB962C8B-B14F-4D97-AF65-F5344CB8AC3E}">
        <p14:creationId xmlns:p14="http://schemas.microsoft.com/office/powerpoint/2010/main" val="253651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B69A-6C3F-4586-A2E0-4650D7CCDBB2}"/>
              </a:ext>
            </a:extLst>
          </p:cNvPr>
          <p:cNvSpPr>
            <a:spLocks noGrp="1"/>
          </p:cNvSpPr>
          <p:nvPr>
            <p:ph type="title"/>
          </p:nvPr>
        </p:nvSpPr>
        <p:spPr/>
        <p:txBody>
          <a:bodyPr/>
          <a:lstStyle/>
          <a:p>
            <a:r>
              <a:rPr lang="en" dirty="0"/>
              <a:t>References</a:t>
            </a:r>
            <a:endParaRPr lang="en-US" dirty="0"/>
          </a:p>
        </p:txBody>
      </p:sp>
      <p:sp>
        <p:nvSpPr>
          <p:cNvPr id="3" name="Content Placeholder 2">
            <a:extLst>
              <a:ext uri="{FF2B5EF4-FFF2-40B4-BE49-F238E27FC236}">
                <a16:creationId xmlns:a16="http://schemas.microsoft.com/office/drawing/2014/main" id="{84B0AEC5-8B43-4947-B505-1AEFA81A073A}"/>
              </a:ext>
            </a:extLst>
          </p:cNvPr>
          <p:cNvSpPr>
            <a:spLocks noGrp="1"/>
          </p:cNvSpPr>
          <p:nvPr>
            <p:ph idx="1"/>
          </p:nvPr>
        </p:nvSpPr>
        <p:spPr>
          <a:xfrm>
            <a:off x="1097280" y="2086892"/>
            <a:ext cx="10058400" cy="4023360"/>
          </a:xfrm>
        </p:spPr>
        <p:txBody>
          <a:bodyPr anchor="ctr">
            <a:normAutofit/>
          </a:bodyPr>
          <a:lstStyle/>
          <a:p>
            <a:pPr marL="0" indent="0">
              <a:buNone/>
            </a:pPr>
            <a:r>
              <a:rPr lang="en-US" sz="1600" dirty="0"/>
              <a:t>[1] Daly, Michael. “Solar Air Heater.” </a:t>
            </a:r>
            <a:r>
              <a:rPr lang="en-US" sz="1600" dirty="0" err="1"/>
              <a:t>SolarThermiX</a:t>
            </a:r>
            <a:r>
              <a:rPr lang="en-US" sz="1600" dirty="0"/>
              <a:t>, www.solarthermix.net/heat Date </a:t>
            </a:r>
            <a:r>
              <a:rPr lang="en-US" sz="1600" dirty="0" err="1"/>
              <a:t>accessed:September</a:t>
            </a:r>
            <a:r>
              <a:rPr lang="en-US" sz="1600" dirty="0"/>
              <a:t> 21, 2017.</a:t>
            </a:r>
          </a:p>
          <a:p>
            <a:pPr marL="0" indent="0">
              <a:buNone/>
            </a:pPr>
            <a:r>
              <a:rPr lang="en-US" sz="1600" dirty="0"/>
              <a:t>[2] Daly, Michael. “Phase Change Material.” </a:t>
            </a:r>
            <a:r>
              <a:rPr lang="en-US" sz="1600" dirty="0" err="1"/>
              <a:t>SolarThermiX</a:t>
            </a:r>
            <a:r>
              <a:rPr lang="en-US" sz="1600" dirty="0"/>
              <a:t>, www.solarthermix.net/phase-change/ Date </a:t>
            </a:r>
            <a:r>
              <a:rPr lang="en-US" sz="1600" dirty="0" err="1"/>
              <a:t>accessed:September</a:t>
            </a:r>
            <a:r>
              <a:rPr lang="en-US" sz="1600" dirty="0"/>
              <a:t> 21, 2017.</a:t>
            </a:r>
          </a:p>
          <a:p>
            <a:pPr marL="0" indent="0">
              <a:buNone/>
            </a:pPr>
            <a:r>
              <a:rPr lang="en-US" sz="1600" dirty="0"/>
              <a:t>[3] Infinite R™ | Phase Change Materials | Thermal Storage | </a:t>
            </a:r>
            <a:r>
              <a:rPr lang="en-US" sz="1600" dirty="0" err="1"/>
              <a:t>Insolcorp</a:t>
            </a:r>
            <a:r>
              <a:rPr lang="en-US" sz="1600" dirty="0"/>
              <a:t>, Inc. (2017). [online] Available at: http://www.insolcorp.com/ [Accessed 7 Nov. 2017].</a:t>
            </a:r>
          </a:p>
          <a:p>
            <a:pPr marL="0" indent="0">
              <a:buNone/>
            </a:pPr>
            <a:r>
              <a:rPr lang="en-US" sz="1600" dirty="0"/>
              <a:t>[4] </a:t>
            </a:r>
            <a:r>
              <a:rPr lang="en-US" sz="1600" dirty="0" err="1"/>
              <a:t>Bertola</a:t>
            </a:r>
            <a:r>
              <a:rPr lang="en-US" sz="1600" dirty="0"/>
              <a:t>, Max. So-utah.com. (2017). Hogan. [online] Available at: http://www.so-utah.com/features/hogan/ Accessed 5Nov. 2017.</a:t>
            </a:r>
          </a:p>
          <a:p>
            <a:pPr marL="0" indent="0">
              <a:buNone/>
            </a:pPr>
            <a:r>
              <a:rPr lang="en-US" sz="1600" dirty="0"/>
              <a:t>[5] “Green Rhino Building Systems.” GR Building Systems LLC, grbuildingsystems.com/ Date accessed: September 18, 2017.</a:t>
            </a:r>
          </a:p>
          <a:p>
            <a:pPr marL="0" indent="0">
              <a:buNone/>
            </a:pPr>
            <a:r>
              <a:rPr lang="en-US" sz="1600" dirty="0"/>
              <a:t>[6] </a:t>
            </a:r>
            <a:r>
              <a:rPr lang="en-US" sz="1600" dirty="0" err="1"/>
              <a:t>AtBatt</a:t>
            </a:r>
            <a:r>
              <a:rPr lang="en-US" sz="1600" dirty="0"/>
              <a:t>. (2018). Power-Sonic PS-12550, 12V 55Ah Sealed Lead Acid Battery. [online] Available at: https://atbatt.com/power-sonic-ps-12550-12v-55ah-sealed-lead-acid-battery/?gclid=CjwKCAiA_ojVBRAlEiwAOLRxIyo3OB_KSXYQ7vCDgIfMITqMbQLyJDM-z2LeRKQtGOGBHF4bZIivahoCxOQQAvD_BwE [Accessed 9 Mar. 2018].</a:t>
            </a:r>
          </a:p>
          <a:p>
            <a:pPr marL="0" indent="0">
              <a:buNone/>
            </a:pPr>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25A0F764-BA53-42DC-927C-31D8D8538AA0}"/>
              </a:ext>
            </a:extLst>
          </p:cNvPr>
          <p:cNvSpPr>
            <a:spLocks noGrp="1"/>
          </p:cNvSpPr>
          <p:nvPr>
            <p:ph type="sldNum" sz="quarter" idx="12"/>
          </p:nvPr>
        </p:nvSpPr>
        <p:spPr/>
        <p:txBody>
          <a:bodyPr/>
          <a:lstStyle/>
          <a:p>
            <a:fld id="{5426991E-DBCC-48B8-A052-4A7693B31CA3}" type="slidenum">
              <a:rPr lang="en-US" smtClean="0"/>
              <a:t>20</a:t>
            </a:fld>
            <a:endParaRPr lang="en-US"/>
          </a:p>
        </p:txBody>
      </p:sp>
    </p:spTree>
    <p:extLst>
      <p:ext uri="{BB962C8B-B14F-4D97-AF65-F5344CB8AC3E}">
        <p14:creationId xmlns:p14="http://schemas.microsoft.com/office/powerpoint/2010/main" val="10750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9EE7-EC58-4CD5-976C-F3CCC2CB5DB2}"/>
              </a:ext>
            </a:extLst>
          </p:cNvPr>
          <p:cNvSpPr>
            <a:spLocks noGrp="1"/>
          </p:cNvSpPr>
          <p:nvPr>
            <p:ph type="title"/>
          </p:nvPr>
        </p:nvSpPr>
        <p:spPr/>
        <p:txBody>
          <a:bodyPr/>
          <a:lstStyle/>
          <a:p>
            <a:r>
              <a:rPr lang="en-US" dirty="0"/>
              <a:t>Construction</a:t>
            </a:r>
          </a:p>
        </p:txBody>
      </p:sp>
      <p:sp>
        <p:nvSpPr>
          <p:cNvPr id="3" name="Content Placeholder 2">
            <a:extLst>
              <a:ext uri="{FF2B5EF4-FFF2-40B4-BE49-F238E27FC236}">
                <a16:creationId xmlns:a16="http://schemas.microsoft.com/office/drawing/2014/main" id="{BDA9E099-D573-4878-8846-DC33DFBCE29B}"/>
              </a:ext>
            </a:extLst>
          </p:cNvPr>
          <p:cNvSpPr>
            <a:spLocks noGrp="1"/>
          </p:cNvSpPr>
          <p:nvPr>
            <p:ph idx="1"/>
          </p:nvPr>
        </p:nvSpPr>
        <p:spPr/>
        <p:txBody>
          <a:bodyPr>
            <a:normAutofit/>
          </a:bodyPr>
          <a:lstStyle/>
          <a:p>
            <a:pPr fontAlgn="base">
              <a:buFont typeface="Arial" panose="020B0604020202020204" pitchFamily="34" charset="0"/>
              <a:buChar char="•"/>
            </a:pPr>
            <a:r>
              <a:rPr lang="en-US" sz="1800" dirty="0"/>
              <a:t>Cut the intake and outtake holes in the </a:t>
            </a:r>
            <a:r>
              <a:rPr lang="en-US" sz="1800" dirty="0" err="1"/>
              <a:t>GreenRhino</a:t>
            </a:r>
            <a:r>
              <a:rPr lang="en-US" sz="1800" dirty="0"/>
              <a:t> (GR) box</a:t>
            </a:r>
          </a:p>
          <a:p>
            <a:pPr fontAlgn="base">
              <a:buFont typeface="Arial" panose="020B0604020202020204" pitchFamily="34" charset="0"/>
              <a:buChar char="•"/>
            </a:pPr>
            <a:r>
              <a:rPr lang="en-US" sz="1800" dirty="0"/>
              <a:t>Cut the insulation for the insulated box to hold PCM inside the GR box</a:t>
            </a:r>
          </a:p>
          <a:p>
            <a:pPr fontAlgn="base">
              <a:buFont typeface="Arial" panose="020B0604020202020204" pitchFamily="34" charset="0"/>
              <a:buChar char="•"/>
            </a:pPr>
            <a:r>
              <a:rPr lang="en-US" sz="1800" dirty="0"/>
              <a:t>Sealed the insulated box using Great Stuff Gap Filler</a:t>
            </a:r>
          </a:p>
          <a:p>
            <a:pPr fontAlgn="base">
              <a:buFont typeface="Arial" panose="020B0604020202020204" pitchFamily="34" charset="0"/>
              <a:buChar char="•"/>
            </a:pPr>
            <a:r>
              <a:rPr lang="en-US" sz="1800" dirty="0"/>
              <a:t>Cut rebar for rods inside insulated box to create a rack for PCM</a:t>
            </a:r>
          </a:p>
          <a:p>
            <a:pPr fontAlgn="base">
              <a:buFont typeface="Arial" panose="020B0604020202020204" pitchFamily="34" charset="0"/>
              <a:buChar char="•"/>
            </a:pPr>
            <a:r>
              <a:rPr lang="en-US" sz="1800" dirty="0"/>
              <a:t>Cut excess plastic off of fans and attached them to intake and outtake holes on GR box</a:t>
            </a:r>
          </a:p>
          <a:p>
            <a:endParaRPr lang="en-US" sz="1800" dirty="0"/>
          </a:p>
        </p:txBody>
      </p:sp>
      <p:sp>
        <p:nvSpPr>
          <p:cNvPr id="4" name="Slide Number Placeholder 3">
            <a:extLst>
              <a:ext uri="{FF2B5EF4-FFF2-40B4-BE49-F238E27FC236}">
                <a16:creationId xmlns:a16="http://schemas.microsoft.com/office/drawing/2014/main" id="{F6A7648A-4B68-41C3-81BD-483BC789FB7D}"/>
              </a:ext>
            </a:extLst>
          </p:cNvPr>
          <p:cNvSpPr>
            <a:spLocks noGrp="1"/>
          </p:cNvSpPr>
          <p:nvPr>
            <p:ph type="sldNum" sz="quarter" idx="12"/>
          </p:nvPr>
        </p:nvSpPr>
        <p:spPr/>
        <p:txBody>
          <a:bodyPr/>
          <a:lstStyle/>
          <a:p>
            <a:fld id="{5426991E-DBCC-48B8-A052-4A7693B31CA3}" type="slidenum">
              <a:rPr lang="en-US" smtClean="0"/>
              <a:t>3</a:t>
            </a:fld>
            <a:endParaRPr lang="en-US"/>
          </a:p>
        </p:txBody>
      </p:sp>
      <p:sp>
        <p:nvSpPr>
          <p:cNvPr id="6" name="Footer Placeholder 5">
            <a:extLst>
              <a:ext uri="{FF2B5EF4-FFF2-40B4-BE49-F238E27FC236}">
                <a16:creationId xmlns:a16="http://schemas.microsoft.com/office/drawing/2014/main" id="{DCD046A7-8C6F-4B46-9A1D-F4EFAAF886C5}"/>
              </a:ext>
            </a:extLst>
          </p:cNvPr>
          <p:cNvSpPr>
            <a:spLocks noGrp="1"/>
          </p:cNvSpPr>
          <p:nvPr>
            <p:ph type="ftr" sz="quarter" idx="11"/>
          </p:nvPr>
        </p:nvSpPr>
        <p:spPr>
          <a:xfrm>
            <a:off x="3472070" y="6459785"/>
            <a:ext cx="5274365" cy="365125"/>
          </a:xfrm>
        </p:spPr>
        <p:txBody>
          <a:bodyPr/>
          <a:lstStyle/>
          <a:p>
            <a:r>
              <a:rPr lang="en-US" sz="1400" dirty="0"/>
              <a:t>William </a:t>
            </a:r>
            <a:r>
              <a:rPr lang="en-US" sz="1400" dirty="0" err="1"/>
              <a:t>Senseman</a:t>
            </a:r>
            <a:r>
              <a:rPr lang="en-US" sz="1400" dirty="0"/>
              <a:t> | March 12, 2018 | SRP Solar AIR Heater</a:t>
            </a:r>
          </a:p>
        </p:txBody>
      </p:sp>
    </p:spTree>
    <p:extLst>
      <p:ext uri="{BB962C8B-B14F-4D97-AF65-F5344CB8AC3E}">
        <p14:creationId xmlns:p14="http://schemas.microsoft.com/office/powerpoint/2010/main" val="205729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37B60F-B97A-46B3-8FDF-686BDDD34A89}"/>
              </a:ext>
            </a:extLst>
          </p:cNvPr>
          <p:cNvSpPr>
            <a:spLocks noGrp="1"/>
          </p:cNvSpPr>
          <p:nvPr>
            <p:ph type="sldNum" sz="quarter" idx="12"/>
          </p:nvPr>
        </p:nvSpPr>
        <p:spPr/>
        <p:txBody>
          <a:bodyPr/>
          <a:lstStyle/>
          <a:p>
            <a:fld id="{5426991E-DBCC-48B8-A052-4A7693B31CA3}" type="slidenum">
              <a:rPr lang="en-US" smtClean="0"/>
              <a:t>4</a:t>
            </a:fld>
            <a:endParaRPr lang="en-US"/>
          </a:p>
        </p:txBody>
      </p:sp>
      <p:pic>
        <p:nvPicPr>
          <p:cNvPr id="3" name="Picture 2">
            <a:extLst>
              <a:ext uri="{FF2B5EF4-FFF2-40B4-BE49-F238E27FC236}">
                <a16:creationId xmlns:a16="http://schemas.microsoft.com/office/drawing/2014/main" id="{E56E0EE3-673F-410E-8EC7-6B843FAFD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339" y="591721"/>
            <a:ext cx="6611321" cy="4958492"/>
          </a:xfrm>
          <a:prstGeom prst="rect">
            <a:avLst/>
          </a:prstGeom>
        </p:spPr>
      </p:pic>
      <p:sp>
        <p:nvSpPr>
          <p:cNvPr id="4" name="Rectangle 3">
            <a:extLst>
              <a:ext uri="{FF2B5EF4-FFF2-40B4-BE49-F238E27FC236}">
                <a16:creationId xmlns:a16="http://schemas.microsoft.com/office/drawing/2014/main" id="{94F5DDD8-4CFB-4DF4-9E42-35198C3E42C5}"/>
              </a:ext>
            </a:extLst>
          </p:cNvPr>
          <p:cNvSpPr/>
          <p:nvPr/>
        </p:nvSpPr>
        <p:spPr>
          <a:xfrm>
            <a:off x="2790339" y="5561017"/>
            <a:ext cx="2486065" cy="369332"/>
          </a:xfrm>
          <a:prstGeom prst="rect">
            <a:avLst/>
          </a:prstGeom>
        </p:spPr>
        <p:txBody>
          <a:bodyPr wrap="none">
            <a:spAutoFit/>
          </a:bodyPr>
          <a:lstStyle/>
          <a:p>
            <a:r>
              <a:rPr lang="en-US" dirty="0"/>
              <a:t>Figure 3: Current System</a:t>
            </a:r>
          </a:p>
        </p:txBody>
      </p:sp>
    </p:spTree>
    <p:extLst>
      <p:ext uri="{BB962C8B-B14F-4D97-AF65-F5344CB8AC3E}">
        <p14:creationId xmlns:p14="http://schemas.microsoft.com/office/powerpoint/2010/main" val="21256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C27A-CD03-4DA1-8FFF-252921A5F110}"/>
              </a:ext>
            </a:extLst>
          </p:cNvPr>
          <p:cNvSpPr>
            <a:spLocks noGrp="1"/>
          </p:cNvSpPr>
          <p:nvPr>
            <p:ph type="title"/>
          </p:nvPr>
        </p:nvSpPr>
        <p:spPr/>
        <p:txBody>
          <a:bodyPr/>
          <a:lstStyle/>
          <a:p>
            <a:r>
              <a:rPr lang="en-US" dirty="0"/>
              <a:t>Fan and Photoresistor Circuit and Code</a:t>
            </a:r>
          </a:p>
        </p:txBody>
      </p:sp>
      <p:sp>
        <p:nvSpPr>
          <p:cNvPr id="3" name="Content Placeholder 2">
            <a:extLst>
              <a:ext uri="{FF2B5EF4-FFF2-40B4-BE49-F238E27FC236}">
                <a16:creationId xmlns:a16="http://schemas.microsoft.com/office/drawing/2014/main" id="{154BCA7D-494D-4F51-AF12-A6C0AEE62ADA}"/>
              </a:ext>
            </a:extLst>
          </p:cNvPr>
          <p:cNvSpPr>
            <a:spLocks noGrp="1"/>
          </p:cNvSpPr>
          <p:nvPr>
            <p:ph idx="1"/>
          </p:nvPr>
        </p:nvSpPr>
        <p:spPr/>
        <p:txBody>
          <a:bodyPr/>
          <a:lstStyle/>
          <a:p>
            <a:pPr fontAlgn="base">
              <a:buFont typeface="Arial" panose="020B0604020202020204" pitchFamily="34" charset="0"/>
              <a:buChar char="•"/>
            </a:pPr>
            <a:r>
              <a:rPr lang="en-US" dirty="0"/>
              <a:t>Built the fan and photoresistor circuits separately to make sure they work individually.</a:t>
            </a:r>
          </a:p>
          <a:p>
            <a:pPr fontAlgn="base">
              <a:buFont typeface="Arial" panose="020B0604020202020204" pitchFamily="34" charset="0"/>
              <a:buChar char="•"/>
            </a:pPr>
            <a:r>
              <a:rPr lang="en-US" dirty="0"/>
              <a:t>Tested threshold values for the photoresistor.</a:t>
            </a:r>
          </a:p>
          <a:p>
            <a:pPr fontAlgn="base">
              <a:buFont typeface="Arial" panose="020B0604020202020204" pitchFamily="34" charset="0"/>
              <a:buChar char="•"/>
            </a:pPr>
            <a:r>
              <a:rPr lang="en-US" dirty="0"/>
              <a:t>Combined the fans and tested the photoresistor with darkness and light threshold values.</a:t>
            </a:r>
          </a:p>
          <a:p>
            <a:pPr fontAlgn="base">
              <a:buFont typeface="Arial" panose="020B0604020202020204" pitchFamily="34" charset="0"/>
              <a:buChar char="•"/>
            </a:pPr>
            <a:r>
              <a:rPr lang="en-US" dirty="0"/>
              <a:t>Connected the 12V 55Ah battery to the completed circuit.</a:t>
            </a:r>
          </a:p>
          <a:p>
            <a:pPr fontAlgn="base"/>
            <a:endParaRPr lang="en-US" dirty="0"/>
          </a:p>
          <a:p>
            <a:endParaRPr lang="en-US" dirty="0"/>
          </a:p>
        </p:txBody>
      </p:sp>
      <p:sp>
        <p:nvSpPr>
          <p:cNvPr id="4" name="Slide Number Placeholder 3">
            <a:extLst>
              <a:ext uri="{FF2B5EF4-FFF2-40B4-BE49-F238E27FC236}">
                <a16:creationId xmlns:a16="http://schemas.microsoft.com/office/drawing/2014/main" id="{33870E22-AE8E-4D42-A1E9-E193054FF5B8}"/>
              </a:ext>
            </a:extLst>
          </p:cNvPr>
          <p:cNvSpPr>
            <a:spLocks noGrp="1"/>
          </p:cNvSpPr>
          <p:nvPr>
            <p:ph type="sldNum" sz="quarter" idx="12"/>
          </p:nvPr>
        </p:nvSpPr>
        <p:spPr/>
        <p:txBody>
          <a:bodyPr/>
          <a:lstStyle/>
          <a:p>
            <a:fld id="{5426991E-DBCC-48B8-A052-4A7693B31CA3}" type="slidenum">
              <a:rPr lang="en-US" smtClean="0"/>
              <a:t>5</a:t>
            </a:fld>
            <a:endParaRPr lang="en-US"/>
          </a:p>
        </p:txBody>
      </p:sp>
      <p:sp>
        <p:nvSpPr>
          <p:cNvPr id="5" name="Footer Placeholder 4">
            <a:extLst>
              <a:ext uri="{FF2B5EF4-FFF2-40B4-BE49-F238E27FC236}">
                <a16:creationId xmlns:a16="http://schemas.microsoft.com/office/drawing/2014/main" id="{443FAEA8-493F-4CE0-B4AE-8CE6FFCB158A}"/>
              </a:ext>
            </a:extLst>
          </p:cNvPr>
          <p:cNvSpPr>
            <a:spLocks noGrp="1"/>
          </p:cNvSpPr>
          <p:nvPr>
            <p:ph type="ftr" sz="quarter" idx="11"/>
          </p:nvPr>
        </p:nvSpPr>
        <p:spPr/>
        <p:txBody>
          <a:bodyPr/>
          <a:lstStyle/>
          <a:p>
            <a:r>
              <a:rPr lang="en-US" sz="1400" dirty="0"/>
              <a:t>Wyatt Bain | March 12, 2018 | SRP Solar AIR Heater</a:t>
            </a:r>
          </a:p>
        </p:txBody>
      </p:sp>
    </p:spTree>
    <p:extLst>
      <p:ext uri="{BB962C8B-B14F-4D97-AF65-F5344CB8AC3E}">
        <p14:creationId xmlns:p14="http://schemas.microsoft.com/office/powerpoint/2010/main" val="210308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0AD2-4B61-474C-80F7-D501B9BD33E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B7B6AC8-E112-4124-86CA-F4B169CF6BC0}"/>
              </a:ext>
            </a:extLst>
          </p:cNvPr>
          <p:cNvSpPr>
            <a:spLocks noGrp="1"/>
          </p:cNvSpPr>
          <p:nvPr>
            <p:ph type="sldNum" sz="quarter" idx="12"/>
          </p:nvPr>
        </p:nvSpPr>
        <p:spPr/>
        <p:txBody>
          <a:bodyPr/>
          <a:lstStyle/>
          <a:p>
            <a:fld id="{5426991E-DBCC-48B8-A052-4A7693B31CA3}" type="slidenum">
              <a:rPr lang="en-US" smtClean="0"/>
              <a:t>6</a:t>
            </a:fld>
            <a:endParaRPr lang="en-US"/>
          </a:p>
        </p:txBody>
      </p:sp>
      <p:pic>
        <p:nvPicPr>
          <p:cNvPr id="1026" name="Picture 2" descr="https://lh3.googleusercontent.com/vECpACzPRqP4q1crjoQloICDoIv7vKOOnLOoiqgxK35VlQkoWvCvD16EHYjSaI1pJM3MGB7m_OpqZzdR4YmR2wzTN1of8qz2wxqMjRR-KwrB_DwuBYo-LHUqsa7SNpIw0g5tBqrm3Q">
            <a:extLst>
              <a:ext uri="{FF2B5EF4-FFF2-40B4-BE49-F238E27FC236}">
                <a16:creationId xmlns:a16="http://schemas.microsoft.com/office/drawing/2014/main" id="{ECF3B4E1-721E-4AC3-BFBD-CC05D5033B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455" y="495765"/>
            <a:ext cx="6417926" cy="5483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aGCG2JaTtDAkczCVoXU3HG5tRnObOh91sgSABhhJ0g9iE8Rl_aRytrnaS2PilC6yHXajZCmFMuEP7Hn-14nlJgkIzTSmz-ovWUlrjNxBNgjxP6M487UDO0WySqrdUqZMmlu9zTclDQ">
            <a:extLst>
              <a:ext uri="{FF2B5EF4-FFF2-40B4-BE49-F238E27FC236}">
                <a16:creationId xmlns:a16="http://schemas.microsoft.com/office/drawing/2014/main" id="{A9DCF42F-6289-466E-9BDE-D10AE3A77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170" y="400071"/>
            <a:ext cx="4802988" cy="52093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E29C8051-3612-48A1-938D-665E06BFAEA4}"/>
              </a:ext>
            </a:extLst>
          </p:cNvPr>
          <p:cNvSpPr>
            <a:spLocks noGrp="1"/>
          </p:cNvSpPr>
          <p:nvPr>
            <p:ph type="ftr" sz="quarter" idx="11"/>
          </p:nvPr>
        </p:nvSpPr>
        <p:spPr/>
        <p:txBody>
          <a:bodyPr/>
          <a:lstStyle/>
          <a:p>
            <a:r>
              <a:rPr lang="en-US" sz="1400" dirty="0"/>
              <a:t>Wyatt Bain | March 12, 2018 | SRP Solar AIR Heater</a:t>
            </a:r>
          </a:p>
        </p:txBody>
      </p:sp>
      <p:sp>
        <p:nvSpPr>
          <p:cNvPr id="8" name="TextBox 7">
            <a:extLst>
              <a:ext uri="{FF2B5EF4-FFF2-40B4-BE49-F238E27FC236}">
                <a16:creationId xmlns:a16="http://schemas.microsoft.com/office/drawing/2014/main" id="{54328772-3002-40AB-A77A-92C07A7220F8}"/>
              </a:ext>
            </a:extLst>
          </p:cNvPr>
          <p:cNvSpPr txBox="1"/>
          <p:nvPr/>
        </p:nvSpPr>
        <p:spPr>
          <a:xfrm>
            <a:off x="367455" y="5967050"/>
            <a:ext cx="3713259" cy="369332"/>
          </a:xfrm>
          <a:prstGeom prst="rect">
            <a:avLst/>
          </a:prstGeom>
          <a:noFill/>
        </p:spPr>
        <p:txBody>
          <a:bodyPr wrap="square" rtlCol="0">
            <a:spAutoFit/>
          </a:bodyPr>
          <a:lstStyle/>
          <a:p>
            <a:r>
              <a:rPr lang="en-US" dirty="0"/>
              <a:t>Figure 4: Schematic for fan </a:t>
            </a:r>
          </a:p>
        </p:txBody>
      </p:sp>
      <p:sp>
        <p:nvSpPr>
          <p:cNvPr id="9" name="TextBox 8">
            <a:extLst>
              <a:ext uri="{FF2B5EF4-FFF2-40B4-BE49-F238E27FC236}">
                <a16:creationId xmlns:a16="http://schemas.microsoft.com/office/drawing/2014/main" id="{93419DC2-696D-450B-A461-38830357E8F7}"/>
              </a:ext>
            </a:extLst>
          </p:cNvPr>
          <p:cNvSpPr txBox="1"/>
          <p:nvPr/>
        </p:nvSpPr>
        <p:spPr>
          <a:xfrm>
            <a:off x="6781170" y="5917506"/>
            <a:ext cx="3713259" cy="369332"/>
          </a:xfrm>
          <a:prstGeom prst="rect">
            <a:avLst/>
          </a:prstGeom>
          <a:noFill/>
        </p:spPr>
        <p:txBody>
          <a:bodyPr wrap="square" rtlCol="0">
            <a:spAutoFit/>
          </a:bodyPr>
          <a:lstStyle/>
          <a:p>
            <a:r>
              <a:rPr lang="en-US" dirty="0"/>
              <a:t>Figure 5: Schematic for photoresistor</a:t>
            </a:r>
          </a:p>
        </p:txBody>
      </p:sp>
    </p:spTree>
    <p:extLst>
      <p:ext uri="{BB962C8B-B14F-4D97-AF65-F5344CB8AC3E}">
        <p14:creationId xmlns:p14="http://schemas.microsoft.com/office/powerpoint/2010/main" val="368406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491B-D945-4B65-8E72-48D70D8865BD}"/>
              </a:ext>
            </a:extLst>
          </p:cNvPr>
          <p:cNvSpPr>
            <a:spLocks noGrp="1"/>
          </p:cNvSpPr>
          <p:nvPr>
            <p:ph type="title"/>
          </p:nvPr>
        </p:nvSpPr>
        <p:spPr/>
        <p:txBody>
          <a:bodyPr/>
          <a:lstStyle/>
          <a:p>
            <a:r>
              <a:rPr lang="en-US" dirty="0"/>
              <a:t>Design Changes</a:t>
            </a:r>
          </a:p>
        </p:txBody>
      </p:sp>
      <p:sp>
        <p:nvSpPr>
          <p:cNvPr id="3" name="Content Placeholder 2">
            <a:extLst>
              <a:ext uri="{FF2B5EF4-FFF2-40B4-BE49-F238E27FC236}">
                <a16:creationId xmlns:a16="http://schemas.microsoft.com/office/drawing/2014/main" id="{A5BD82A7-28D8-4BA9-879E-6DB9C7E1C80C}"/>
              </a:ext>
            </a:extLst>
          </p:cNvPr>
          <p:cNvSpPr>
            <a:spLocks noGrp="1"/>
          </p:cNvSpPr>
          <p:nvPr>
            <p:ph idx="1"/>
          </p:nvPr>
        </p:nvSpPr>
        <p:spPr/>
        <p:txBody>
          <a:bodyPr>
            <a:normAutofit/>
          </a:bodyPr>
          <a:lstStyle/>
          <a:p>
            <a:pPr fontAlgn="base">
              <a:buFont typeface="Arial" panose="020B0604020202020204" pitchFamily="34" charset="0"/>
              <a:buChar char="•"/>
            </a:pPr>
            <a:r>
              <a:rPr lang="en-US" sz="1700" dirty="0"/>
              <a:t>After calculating the power needed for the fans and the heating coil, the team have decided to not use the heating coil because of the fans needing all the power from the battery</a:t>
            </a:r>
          </a:p>
          <a:p>
            <a:pPr fontAlgn="base">
              <a:buFont typeface="Arial" panose="020B0604020202020204" pitchFamily="34" charset="0"/>
              <a:buChar char="•"/>
            </a:pPr>
            <a:r>
              <a:rPr lang="en-US" sz="1700" dirty="0"/>
              <a:t>Instead of the heating coil at night, we will use the energy from the PCM to keep the heat flowing throughout the night.</a:t>
            </a:r>
          </a:p>
          <a:p>
            <a:pPr fontAlgn="base">
              <a:buFont typeface="Arial" panose="020B0604020202020204" pitchFamily="34" charset="0"/>
              <a:buChar char="•"/>
            </a:pPr>
            <a:r>
              <a:rPr lang="en-US" sz="1700" dirty="0"/>
              <a:t>We also designed a shut off valve for the solar air heater at night, so the intake air doesn’t flow through the air heater.</a:t>
            </a:r>
          </a:p>
          <a:p>
            <a:pPr fontAlgn="base">
              <a:buFont typeface="Arial" panose="020B0604020202020204" pitchFamily="34" charset="0"/>
              <a:buChar char="•"/>
            </a:pPr>
            <a:r>
              <a:rPr lang="en-US" sz="1700" dirty="0"/>
              <a:t>To make the PCM more efficient we put it inside of an insulated box. </a:t>
            </a:r>
          </a:p>
          <a:p>
            <a:endParaRPr lang="en-US" sz="1700" dirty="0"/>
          </a:p>
        </p:txBody>
      </p:sp>
      <p:sp>
        <p:nvSpPr>
          <p:cNvPr id="4" name="Slide Number Placeholder 3">
            <a:extLst>
              <a:ext uri="{FF2B5EF4-FFF2-40B4-BE49-F238E27FC236}">
                <a16:creationId xmlns:a16="http://schemas.microsoft.com/office/drawing/2014/main" id="{32E6ED8B-4156-46CF-BEA3-40C421167CBF}"/>
              </a:ext>
            </a:extLst>
          </p:cNvPr>
          <p:cNvSpPr>
            <a:spLocks noGrp="1"/>
          </p:cNvSpPr>
          <p:nvPr>
            <p:ph type="sldNum" sz="quarter" idx="12"/>
          </p:nvPr>
        </p:nvSpPr>
        <p:spPr/>
        <p:txBody>
          <a:bodyPr/>
          <a:lstStyle/>
          <a:p>
            <a:fld id="{5426991E-DBCC-48B8-A052-4A7693B31CA3}" type="slidenum">
              <a:rPr lang="en-US" smtClean="0"/>
              <a:t>7</a:t>
            </a:fld>
            <a:endParaRPr lang="en-US"/>
          </a:p>
        </p:txBody>
      </p:sp>
      <p:pic>
        <p:nvPicPr>
          <p:cNvPr id="5" name="Picture 8" descr="https://lh5.googleusercontent.com/wKWW-4WoyIBpUDmi32IMNCeCYMuc5gyn2bd7_YZMLROxx_TvcA-IqG5prikRvtrXPF9A6egD2Kg4DnsQxZGeMDbFKKDGCE51LlVIeZfkEGXq6kabKo4GdPeWCUfCi7vcfSKOQPd3lg">
            <a:extLst>
              <a:ext uri="{FF2B5EF4-FFF2-40B4-BE49-F238E27FC236}">
                <a16:creationId xmlns:a16="http://schemas.microsoft.com/office/drawing/2014/main" id="{22B0ED50-DD62-4583-8A92-61918FABE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65" y="4207486"/>
            <a:ext cx="2706707" cy="18177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FB73FC5-C005-406B-88FE-A4AFB45D4370}"/>
              </a:ext>
            </a:extLst>
          </p:cNvPr>
          <p:cNvSpPr>
            <a:spLocks noGrp="1"/>
          </p:cNvSpPr>
          <p:nvPr>
            <p:ph type="ftr" sz="quarter" idx="11"/>
          </p:nvPr>
        </p:nvSpPr>
        <p:spPr>
          <a:xfrm>
            <a:off x="3686185" y="6459785"/>
            <a:ext cx="5086754" cy="365125"/>
          </a:xfrm>
        </p:spPr>
        <p:txBody>
          <a:bodyPr/>
          <a:lstStyle/>
          <a:p>
            <a:r>
              <a:rPr lang="en-US" sz="1400" dirty="0"/>
              <a:t>Taylor McCormack | March 12, 2018 | SRP Solar AIR Heater</a:t>
            </a:r>
          </a:p>
        </p:txBody>
      </p:sp>
      <p:pic>
        <p:nvPicPr>
          <p:cNvPr id="8" name="Picture 7">
            <a:extLst>
              <a:ext uri="{FF2B5EF4-FFF2-40B4-BE49-F238E27FC236}">
                <a16:creationId xmlns:a16="http://schemas.microsoft.com/office/drawing/2014/main" id="{AA674FA3-65E1-4083-AA89-2ABF7158749B}"/>
              </a:ext>
            </a:extLst>
          </p:cNvPr>
          <p:cNvPicPr>
            <a:picLocks noChangeAspect="1"/>
          </p:cNvPicPr>
          <p:nvPr/>
        </p:nvPicPr>
        <p:blipFill>
          <a:blip r:embed="rId3"/>
          <a:stretch>
            <a:fillRect/>
          </a:stretch>
        </p:blipFill>
        <p:spPr>
          <a:xfrm>
            <a:off x="6480722" y="4207486"/>
            <a:ext cx="3667793" cy="1956953"/>
          </a:xfrm>
          <a:prstGeom prst="rect">
            <a:avLst/>
          </a:prstGeom>
        </p:spPr>
      </p:pic>
      <p:sp>
        <p:nvSpPr>
          <p:cNvPr id="9" name="TextBox 8">
            <a:extLst>
              <a:ext uri="{FF2B5EF4-FFF2-40B4-BE49-F238E27FC236}">
                <a16:creationId xmlns:a16="http://schemas.microsoft.com/office/drawing/2014/main" id="{5CB4D9C8-D9F2-4F55-9817-96E65E6A5818}"/>
              </a:ext>
            </a:extLst>
          </p:cNvPr>
          <p:cNvSpPr txBox="1"/>
          <p:nvPr/>
        </p:nvSpPr>
        <p:spPr>
          <a:xfrm>
            <a:off x="1134488" y="5984015"/>
            <a:ext cx="2706706" cy="338554"/>
          </a:xfrm>
          <a:prstGeom prst="rect">
            <a:avLst/>
          </a:prstGeom>
          <a:noFill/>
        </p:spPr>
        <p:txBody>
          <a:bodyPr wrap="square" rtlCol="0">
            <a:spAutoFit/>
          </a:bodyPr>
          <a:lstStyle/>
          <a:p>
            <a:r>
              <a:rPr lang="en-US" sz="1600" dirty="0"/>
              <a:t>Figure 6: First Design CAD </a:t>
            </a:r>
          </a:p>
        </p:txBody>
      </p:sp>
      <p:sp>
        <p:nvSpPr>
          <p:cNvPr id="6" name="Rectangle 5">
            <a:extLst>
              <a:ext uri="{FF2B5EF4-FFF2-40B4-BE49-F238E27FC236}">
                <a16:creationId xmlns:a16="http://schemas.microsoft.com/office/drawing/2014/main" id="{499E3DDE-00F5-4B85-99B8-A54BE3D156A0}"/>
              </a:ext>
            </a:extLst>
          </p:cNvPr>
          <p:cNvSpPr/>
          <p:nvPr/>
        </p:nvSpPr>
        <p:spPr>
          <a:xfrm>
            <a:off x="6389283" y="6033552"/>
            <a:ext cx="2352439" cy="338554"/>
          </a:xfrm>
          <a:prstGeom prst="rect">
            <a:avLst/>
          </a:prstGeom>
        </p:spPr>
        <p:txBody>
          <a:bodyPr wrap="none">
            <a:spAutoFit/>
          </a:bodyPr>
          <a:lstStyle/>
          <a:p>
            <a:r>
              <a:rPr lang="en-US" sz="1600" dirty="0"/>
              <a:t>Figure 7: Final CAD Design</a:t>
            </a:r>
          </a:p>
        </p:txBody>
      </p:sp>
    </p:spTree>
    <p:extLst>
      <p:ext uri="{BB962C8B-B14F-4D97-AF65-F5344CB8AC3E}">
        <p14:creationId xmlns:p14="http://schemas.microsoft.com/office/powerpoint/2010/main" val="64616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BFC7-2D72-43F8-AE5F-5B4EF3B40F17}"/>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87A3C482-FCE3-4ABA-BDCC-A0CC8D086954}"/>
              </a:ext>
            </a:extLst>
          </p:cNvPr>
          <p:cNvSpPr>
            <a:spLocks noGrp="1"/>
          </p:cNvSpPr>
          <p:nvPr>
            <p:ph idx="1"/>
          </p:nvPr>
        </p:nvSpPr>
        <p:spPr/>
        <p:txBody>
          <a:bodyPr/>
          <a:lstStyle/>
          <a:p>
            <a:pPr>
              <a:buFont typeface="Arial" panose="020B0604020202020204" pitchFamily="34" charset="0"/>
              <a:buChar char="•"/>
            </a:pPr>
            <a:r>
              <a:rPr lang="en-US" dirty="0"/>
              <a:t>Manufacturing Plans:</a:t>
            </a:r>
          </a:p>
          <a:p>
            <a:pPr lvl="1">
              <a:buFont typeface="Arial" panose="020B0604020202020204" pitchFamily="34" charset="0"/>
              <a:buChar char="•"/>
            </a:pPr>
            <a:r>
              <a:rPr lang="en-US" dirty="0"/>
              <a:t>Adding and cutting rebar for PCM holder</a:t>
            </a:r>
          </a:p>
          <a:p>
            <a:pPr lvl="1">
              <a:buFont typeface="Arial" panose="020B0604020202020204" pitchFamily="34" charset="0"/>
              <a:buChar char="•"/>
            </a:pPr>
            <a:r>
              <a:rPr lang="en-US" dirty="0"/>
              <a:t>Strip wires for fan circuit</a:t>
            </a:r>
          </a:p>
          <a:p>
            <a:pPr lvl="1">
              <a:buFont typeface="Arial" panose="020B0604020202020204" pitchFamily="34" charset="0"/>
              <a:buChar char="•"/>
            </a:pPr>
            <a:r>
              <a:rPr lang="en-US" dirty="0"/>
              <a:t>Assemble all parts together</a:t>
            </a:r>
          </a:p>
        </p:txBody>
      </p:sp>
      <p:sp>
        <p:nvSpPr>
          <p:cNvPr id="4" name="Slide Number Placeholder 3">
            <a:extLst>
              <a:ext uri="{FF2B5EF4-FFF2-40B4-BE49-F238E27FC236}">
                <a16:creationId xmlns:a16="http://schemas.microsoft.com/office/drawing/2014/main" id="{8F6DCDCC-6240-4383-8C61-395663A5B39D}"/>
              </a:ext>
            </a:extLst>
          </p:cNvPr>
          <p:cNvSpPr>
            <a:spLocks noGrp="1"/>
          </p:cNvSpPr>
          <p:nvPr>
            <p:ph type="sldNum" sz="quarter" idx="12"/>
          </p:nvPr>
        </p:nvSpPr>
        <p:spPr/>
        <p:txBody>
          <a:bodyPr/>
          <a:lstStyle/>
          <a:p>
            <a:fld id="{5426991E-DBCC-48B8-A052-4A7693B31CA3}" type="slidenum">
              <a:rPr lang="en-US" smtClean="0"/>
              <a:t>8</a:t>
            </a:fld>
            <a:endParaRPr lang="en-US"/>
          </a:p>
        </p:txBody>
      </p:sp>
      <p:sp>
        <p:nvSpPr>
          <p:cNvPr id="5" name="Footer Placeholder 4">
            <a:extLst>
              <a:ext uri="{FF2B5EF4-FFF2-40B4-BE49-F238E27FC236}">
                <a16:creationId xmlns:a16="http://schemas.microsoft.com/office/drawing/2014/main" id="{DF51B4BB-AF10-4228-8095-A4E6258FDFF0}"/>
              </a:ext>
            </a:extLst>
          </p:cNvPr>
          <p:cNvSpPr>
            <a:spLocks noGrp="1"/>
          </p:cNvSpPr>
          <p:nvPr>
            <p:ph type="ftr" sz="quarter" idx="11"/>
          </p:nvPr>
        </p:nvSpPr>
        <p:spPr/>
        <p:txBody>
          <a:bodyPr/>
          <a:lstStyle/>
          <a:p>
            <a:r>
              <a:rPr lang="en-US" sz="1400" dirty="0"/>
              <a:t>Carl Aaker | March 12, 2018 | SRP Solar Heater</a:t>
            </a:r>
          </a:p>
        </p:txBody>
      </p:sp>
    </p:spTree>
    <p:extLst>
      <p:ext uri="{BB962C8B-B14F-4D97-AF65-F5344CB8AC3E}">
        <p14:creationId xmlns:p14="http://schemas.microsoft.com/office/powerpoint/2010/main" val="64941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D731-72A6-4154-8661-0D44292A5284}"/>
              </a:ext>
            </a:extLst>
          </p:cNvPr>
          <p:cNvSpPr>
            <a:spLocks noGrp="1"/>
          </p:cNvSpPr>
          <p:nvPr>
            <p:ph type="title"/>
          </p:nvPr>
        </p:nvSpPr>
        <p:spPr/>
        <p:txBody>
          <a:bodyPr/>
          <a:lstStyle/>
          <a:p>
            <a:r>
              <a:rPr lang="en-US" dirty="0"/>
              <a:t>Analytical Analyses</a:t>
            </a:r>
          </a:p>
        </p:txBody>
      </p:sp>
      <p:sp>
        <p:nvSpPr>
          <p:cNvPr id="3" name="Content Placeholder 2">
            <a:extLst>
              <a:ext uri="{FF2B5EF4-FFF2-40B4-BE49-F238E27FC236}">
                <a16:creationId xmlns:a16="http://schemas.microsoft.com/office/drawing/2014/main" id="{70125EE9-B118-472C-A423-5D76A00B432B}"/>
              </a:ext>
            </a:extLst>
          </p:cNvPr>
          <p:cNvSpPr>
            <a:spLocks noGrp="1"/>
          </p:cNvSpPr>
          <p:nvPr>
            <p:ph idx="1"/>
          </p:nvPr>
        </p:nvSpPr>
        <p:spPr/>
        <p:txBody>
          <a:bodyPr/>
          <a:lstStyle/>
          <a:p>
            <a:pPr>
              <a:buFont typeface="Arial" panose="020B0604020202020204" pitchFamily="34" charset="0"/>
              <a:buChar char="•"/>
            </a:pPr>
            <a:r>
              <a:rPr lang="en-US" dirty="0"/>
              <a:t>2 different cases</a:t>
            </a:r>
          </a:p>
          <a:p>
            <a:pPr lvl="1">
              <a:buFont typeface="Arial" panose="020B0604020202020204" pitchFamily="34" charset="0"/>
              <a:buChar char="•"/>
            </a:pPr>
            <a:r>
              <a:rPr lang="en-US" dirty="0"/>
              <a:t>Case 1- set the box on a metal frame</a:t>
            </a:r>
          </a:p>
          <a:p>
            <a:pPr lvl="1">
              <a:buFont typeface="Arial" panose="020B0604020202020204" pitchFamily="34" charset="0"/>
              <a:buChar char="•"/>
            </a:pPr>
            <a:r>
              <a:rPr lang="en-US" dirty="0"/>
              <a:t>Case 2- set the box on the ground</a:t>
            </a:r>
          </a:p>
          <a:p>
            <a:pPr marL="201168" lvl="1" indent="0">
              <a:buNone/>
            </a:pPr>
            <a:endParaRPr lang="en-US" dirty="0"/>
          </a:p>
          <a:p>
            <a:pPr lvl="1"/>
            <a:r>
              <a:rPr lang="en-US" dirty="0"/>
              <a:t>The metal frames will be made of ASTM-A36, Stainless steel (18-8) annealed, and AISI 1040- hot rolled steels.</a:t>
            </a:r>
          </a:p>
          <a:p>
            <a:pPr lvl="1"/>
            <a:r>
              <a:rPr lang="en-US" dirty="0"/>
              <a:t>AISI 1040 hot rolled would be best for the frame, however, it would cost a little bit extra</a:t>
            </a:r>
          </a:p>
          <a:p>
            <a:pPr lvl="1"/>
            <a:r>
              <a:rPr lang="en-US" dirty="0"/>
              <a:t>Setting the box on the ground would be best because it won’t sink and it will cost the least</a:t>
            </a:r>
          </a:p>
        </p:txBody>
      </p:sp>
      <p:sp>
        <p:nvSpPr>
          <p:cNvPr id="4" name="Slide Number Placeholder 3">
            <a:extLst>
              <a:ext uri="{FF2B5EF4-FFF2-40B4-BE49-F238E27FC236}">
                <a16:creationId xmlns:a16="http://schemas.microsoft.com/office/drawing/2014/main" id="{429ABFD7-EE85-4441-B9E7-24BE10709FBD}"/>
              </a:ext>
            </a:extLst>
          </p:cNvPr>
          <p:cNvSpPr>
            <a:spLocks noGrp="1"/>
          </p:cNvSpPr>
          <p:nvPr>
            <p:ph type="sldNum" sz="quarter" idx="12"/>
          </p:nvPr>
        </p:nvSpPr>
        <p:spPr/>
        <p:txBody>
          <a:bodyPr/>
          <a:lstStyle/>
          <a:p>
            <a:fld id="{5426991E-DBCC-48B8-A052-4A7693B31CA3}" type="slidenum">
              <a:rPr lang="en-US" smtClean="0"/>
              <a:t>9</a:t>
            </a:fld>
            <a:endParaRPr lang="en-US"/>
          </a:p>
        </p:txBody>
      </p:sp>
      <p:sp>
        <p:nvSpPr>
          <p:cNvPr id="5" name="Footer Placeholder 4">
            <a:extLst>
              <a:ext uri="{FF2B5EF4-FFF2-40B4-BE49-F238E27FC236}">
                <a16:creationId xmlns:a16="http://schemas.microsoft.com/office/drawing/2014/main" id="{31232F17-C5E8-48E8-9FD1-1886CAF91B0A}"/>
              </a:ext>
            </a:extLst>
          </p:cNvPr>
          <p:cNvSpPr>
            <a:spLocks noGrp="1"/>
          </p:cNvSpPr>
          <p:nvPr>
            <p:ph type="ftr" sz="quarter" idx="11"/>
          </p:nvPr>
        </p:nvSpPr>
        <p:spPr>
          <a:xfrm>
            <a:off x="2358888" y="6459785"/>
            <a:ext cx="6440556" cy="365125"/>
          </a:xfrm>
        </p:spPr>
        <p:txBody>
          <a:bodyPr/>
          <a:lstStyle/>
          <a:p>
            <a:r>
              <a:rPr lang="en" sz="1400" dirty="0"/>
              <a:t>Alonzo Bizahalon</a:t>
            </a:r>
            <a:r>
              <a:rPr lang="en-US" sz="1400" dirty="0"/>
              <a:t>I | March 12, 2018 | SRP Solar AIR Heater</a:t>
            </a:r>
          </a:p>
        </p:txBody>
      </p:sp>
    </p:spTree>
    <p:extLst>
      <p:ext uri="{BB962C8B-B14F-4D97-AF65-F5344CB8AC3E}">
        <p14:creationId xmlns:p14="http://schemas.microsoft.com/office/powerpoint/2010/main" val="74827766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1247</TotalTime>
  <Words>1276</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Retrospect</vt:lpstr>
      <vt:lpstr>SRP Solar Air Heater</vt:lpstr>
      <vt:lpstr>Project Description</vt:lpstr>
      <vt:lpstr>Construction</vt:lpstr>
      <vt:lpstr>PowerPoint Presentation</vt:lpstr>
      <vt:lpstr>Fan and Photoresistor Circuit and Code</vt:lpstr>
      <vt:lpstr>PowerPoint Presentation</vt:lpstr>
      <vt:lpstr>Design Changes</vt:lpstr>
      <vt:lpstr>Manufacturing</vt:lpstr>
      <vt:lpstr>Analytical Analyses</vt:lpstr>
      <vt:lpstr>Testing Procedures (Main Box)</vt:lpstr>
      <vt:lpstr>Testing Procedures (Energy+)</vt:lpstr>
      <vt:lpstr>PowerPoint Presentation</vt:lpstr>
      <vt:lpstr>Schedule</vt:lpstr>
      <vt:lpstr>PowerPoint Presentation</vt:lpstr>
      <vt:lpstr>Budget</vt:lpstr>
      <vt:lpstr>Final Product Testing Proof</vt:lpstr>
      <vt:lpstr>PowerPoint Presentation</vt:lpstr>
      <vt:lpstr>System Implementation vs. Market Providing</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Solar Heater</dc:title>
  <dc:creator>Tatum Begay</dc:creator>
  <cp:lastModifiedBy>Tatum Begay</cp:lastModifiedBy>
  <cp:revision>195</cp:revision>
  <dcterms:created xsi:type="dcterms:W3CDTF">2017-10-04T19:54:41Z</dcterms:created>
  <dcterms:modified xsi:type="dcterms:W3CDTF">2018-03-13T00:17:24Z</dcterms:modified>
</cp:coreProperties>
</file>