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40233600" cy="3108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566"/>
    <a:srgbClr val="FBCE20"/>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22"/>
    <p:restoredTop sz="94658"/>
  </p:normalViewPr>
  <p:slideViewPr>
    <p:cSldViewPr snapToGrid="0" snapToObjects="1">
      <p:cViewPr varScale="1">
        <p:scale>
          <a:sx n="21" d="100"/>
          <a:sy n="21" d="100"/>
        </p:scale>
        <p:origin x="20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4/19/19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55126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4/19/19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224021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4/19/19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427106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4/19/19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44711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4/19/19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74629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276166"/>
            <a:ext cx="1709928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276166"/>
            <a:ext cx="1709928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677B0-419F-3346-AEA6-E537A8118DFA}" type="datetimeFigureOut">
              <a:rPr lang="en-US" smtClean="0"/>
              <a:t>4/19/19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253119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677B0-419F-3346-AEA6-E537A8118DFA}" type="datetimeFigureOut">
              <a:rPr lang="en-US" smtClean="0"/>
              <a:t>4/19/19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16459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E677B0-419F-3346-AEA6-E537A8118DFA}" type="datetimeFigureOut">
              <a:rPr lang="en-US" smtClean="0"/>
              <a:t>4/19/19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211066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4/19/19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276514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11157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dirty="0"/>
              <a:t>Click icon to add picture</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dirty="0"/>
          </a:p>
        </p:txBody>
      </p:sp>
    </p:spTree>
    <p:extLst>
      <p:ext uri="{BB962C8B-B14F-4D97-AF65-F5344CB8AC3E}">
        <p14:creationId xmlns:p14="http://schemas.microsoft.com/office/powerpoint/2010/main" val="365446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4/19/19</a:t>
            </a:fld>
            <a:endParaRPr lang="en-US" dirty="0"/>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dirty="0"/>
          </a:p>
        </p:txBody>
      </p:sp>
    </p:spTree>
    <p:extLst>
      <p:ext uri="{BB962C8B-B14F-4D97-AF65-F5344CB8AC3E}">
        <p14:creationId xmlns:p14="http://schemas.microsoft.com/office/powerpoint/2010/main" val="19363129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C4B233C-60D2-1046-B222-4AC3ABECA9DC}"/>
              </a:ext>
            </a:extLst>
          </p:cNvPr>
          <p:cNvSpPr/>
          <p:nvPr/>
        </p:nvSpPr>
        <p:spPr>
          <a:xfrm>
            <a:off x="-3066" y="6181344"/>
            <a:ext cx="40236666" cy="24908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dirty="0">
                <a:solidFill>
                  <a:schemeClr val="tx1"/>
                </a:solidFill>
                <a:highlight>
                  <a:srgbClr val="FFFF00"/>
                </a:highlight>
                <a:latin typeface="Arial" panose="020B0604020202020204" pitchFamily="34" charset="0"/>
                <a:cs typeface="Arial" panose="020B0604020202020204" pitchFamily="34" charset="0"/>
              </a:rPr>
              <a:t> </a:t>
            </a:r>
          </a:p>
          <a:p>
            <a:pPr marL="1143000" indent="-1143000">
              <a:buFont typeface="Arial" panose="020B0604020202020204" pitchFamily="34" charset="0"/>
              <a:buChar char="•"/>
            </a:pPr>
            <a:endParaRPr lang="en-US" sz="8000" dirty="0">
              <a:solidFill>
                <a:schemeClr val="tx1"/>
              </a:solidFill>
              <a:highlight>
                <a:srgbClr val="FFFF00"/>
              </a:highligh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BF9636B-809F-2140-9ABB-FED362148E3A}"/>
              </a:ext>
            </a:extLst>
          </p:cNvPr>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hape 68">
            <a:extLst>
              <a:ext uri="{FF2B5EF4-FFF2-40B4-BE49-F238E27FC236}">
                <a16:creationId xmlns:a16="http://schemas.microsoft.com/office/drawing/2014/main" id="{77CFE7F5-BDF6-FC43-A324-CCE525A0F54E}"/>
              </a:ext>
            </a:extLst>
          </p:cNvPr>
          <p:cNvSpPr txBox="1"/>
          <p:nvPr/>
        </p:nvSpPr>
        <p:spPr>
          <a:xfrm>
            <a:off x="17584876" y="7947340"/>
            <a:ext cx="9819370" cy="2872790"/>
          </a:xfrm>
          <a:prstGeom prst="rect">
            <a:avLst/>
          </a:prstGeom>
          <a:solidFill>
            <a:schemeClr val="bg1"/>
          </a:solidFill>
          <a:ln>
            <a:noFill/>
          </a:ln>
        </p:spPr>
        <p:txBody>
          <a:bodyPr spcFirstLastPara="1" wrap="square" lIns="83806" tIns="83806" rIns="83806" bIns="83806" anchor="t" anchorCtr="0">
            <a:noAutofit/>
          </a:bodyPr>
          <a:lstStyle/>
          <a:p>
            <a:r>
              <a:rPr lang="en-US" sz="2800" dirty="0"/>
              <a:t>The initial design was based on one principle that is the crankshaft. Within this principle, inspirations started to build more ideas and mechanism. At first, two initial designs were created. Starting with a design based on 3-D printing and cardboard box. For the second initial design it was based on a shaft and two rods connected to the wooden wings of the bird.</a:t>
            </a:r>
          </a:p>
          <a:p>
            <a:br>
              <a:rPr lang="en-US" sz="2400" dirty="0"/>
            </a:br>
            <a:endParaRPr sz="2200" dirty="0">
              <a:latin typeface="Arial" panose="020B0604020202020204" pitchFamily="34" charset="0"/>
              <a:ea typeface="Oswald"/>
              <a:cs typeface="Arial" panose="020B0604020202020204" pitchFamily="34" charset="0"/>
              <a:sym typeface="Oswald"/>
            </a:endParaRPr>
          </a:p>
        </p:txBody>
      </p:sp>
      <p:sp>
        <p:nvSpPr>
          <p:cNvPr id="9" name="TextBox 8">
            <a:extLst>
              <a:ext uri="{FF2B5EF4-FFF2-40B4-BE49-F238E27FC236}">
                <a16:creationId xmlns:a16="http://schemas.microsoft.com/office/drawing/2014/main" id="{199CE728-D159-834E-9FC9-F62FBD3B6DFE}"/>
              </a:ext>
            </a:extLst>
          </p:cNvPr>
          <p:cNvSpPr txBox="1"/>
          <p:nvPr/>
        </p:nvSpPr>
        <p:spPr>
          <a:xfrm>
            <a:off x="6434035" y="4028409"/>
            <a:ext cx="33432496" cy="923330"/>
          </a:xfrm>
          <a:prstGeom prst="rect">
            <a:avLst/>
          </a:prstGeom>
          <a:noFill/>
        </p:spPr>
        <p:txBody>
          <a:bodyPr wrap="square" rtlCol="0">
            <a:spAutoFit/>
          </a:bodyPr>
          <a:lstStyle/>
          <a:p>
            <a:r>
              <a:rPr lang="en-US" sz="5400" dirty="0">
                <a:solidFill>
                  <a:srgbClr val="FBCE20"/>
                </a:solidFill>
                <a:latin typeface="Arial" panose="020B0604020202020204" pitchFamily="34" charset="0"/>
                <a:cs typeface="Arial" panose="020B0604020202020204" pitchFamily="34" charset="0"/>
              </a:rPr>
              <a:t>Engineering, Northern Arizona University, Flagstaff, AZ 86011</a:t>
            </a:r>
            <a:endParaRPr lang="en-US" sz="5400" dirty="0">
              <a:solidFill>
                <a:srgbClr val="FBCE20"/>
              </a:solidFill>
              <a:latin typeface="Oswald"/>
              <a:ea typeface="Oswald"/>
              <a:cs typeface="Oswald"/>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6434035" y="2884720"/>
            <a:ext cx="33432496" cy="923330"/>
          </a:xfrm>
          <a:prstGeom prst="rect">
            <a:avLst/>
          </a:prstGeom>
          <a:noFill/>
        </p:spPr>
        <p:txBody>
          <a:bodyPr wrap="square" rtlCol="0">
            <a:spAutoFit/>
          </a:bodyPr>
          <a:lstStyle/>
          <a:p>
            <a:endParaRPr lang="en-US" sz="5400" dirty="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8" name="Shape 68">
            <a:extLst>
              <a:ext uri="{FF2B5EF4-FFF2-40B4-BE49-F238E27FC236}">
                <a16:creationId xmlns:a16="http://schemas.microsoft.com/office/drawing/2014/main" id="{3463F1F6-E810-8942-8242-8AB925924B63}"/>
              </a:ext>
            </a:extLst>
          </p:cNvPr>
          <p:cNvSpPr txBox="1"/>
          <p:nvPr/>
        </p:nvSpPr>
        <p:spPr>
          <a:xfrm>
            <a:off x="87321" y="7579593"/>
            <a:ext cx="16622225" cy="5926383"/>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800" dirty="0"/>
              <a:t>The purpose of this project is to create a kinetic sculpture that contains several engineering concepts that illustrates moving parts which helps inspire newcomers and visitors approaching Northern Arizona University (NAU). Inspiration would be through the process of combining art and engineering creativity by the operating systems available. The artistic part of this project will be illustrated through the bird movement of wings and tail with the assistant of mechanical engineering concepts. The project also utilizes methods of artistic creative skills by using engineering equipment along with different materials that completes the sculpture. The sculpture consist of two main sections, one is the bird model that includes moving wings and a tail. The second section is a box that contains the mechanism. The mechanism starts by a user interaction. The user will start the sculpture’s movement by rotating a crank handle that rotates the crankshaft which transfers the energy to the remaining mechanical parts such as; gears, rods and a pulley system. The aim of this project is to inspire to assist the user into deciding a future path at NAU. </a:t>
            </a:r>
            <a:endParaRPr sz="2800" dirty="0">
              <a:latin typeface="Arial" panose="020B0604020202020204" pitchFamily="34" charset="0"/>
              <a:ea typeface="Oswald"/>
              <a:cs typeface="Arial" panose="020B0604020202020204" pitchFamily="34" charset="0"/>
              <a:sym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2"/>
          <a:stretch>
            <a:fillRect/>
          </a:stretch>
        </p:blipFill>
        <p:spPr>
          <a:xfrm>
            <a:off x="1022664" y="856282"/>
            <a:ext cx="3443525" cy="4056875"/>
          </a:xfrm>
          <a:prstGeom prst="rect">
            <a:avLst/>
          </a:prstGeom>
        </p:spPr>
      </p:pic>
      <p:sp>
        <p:nvSpPr>
          <p:cNvPr id="29" name="Shape 63">
            <a:extLst>
              <a:ext uri="{FF2B5EF4-FFF2-40B4-BE49-F238E27FC236}">
                <a16:creationId xmlns:a16="http://schemas.microsoft.com/office/drawing/2014/main" id="{CFEB8CDB-2F46-5847-BD01-970E8AC7FF18}"/>
              </a:ext>
            </a:extLst>
          </p:cNvPr>
          <p:cNvSpPr txBox="1"/>
          <p:nvPr/>
        </p:nvSpPr>
        <p:spPr>
          <a:xfrm>
            <a:off x="25127203" y="6847865"/>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endParaRPr sz="5000" b="1" dirty="0">
              <a:solidFill>
                <a:srgbClr val="003366"/>
              </a:solidFill>
              <a:latin typeface="Arial" panose="020B0604020202020204" pitchFamily="34" charset="0"/>
              <a:ea typeface="Oswald"/>
              <a:cs typeface="Arial" panose="020B0604020202020204" pitchFamily="34" charset="0"/>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8328232" y="26777696"/>
            <a:ext cx="11083397" cy="3033061"/>
          </a:xfrm>
          <a:prstGeom prst="rect">
            <a:avLst/>
          </a:prstGeom>
          <a:solidFill>
            <a:schemeClr val="bg1"/>
          </a:solidFill>
          <a:ln>
            <a:noFill/>
          </a:ln>
        </p:spPr>
        <p:txBody>
          <a:bodyPr spcFirstLastPara="1" wrap="square" lIns="83806" tIns="83806" rIns="83806" bIns="83806" anchor="t" anchorCtr="0">
            <a:noAutofit/>
          </a:bodyPr>
          <a:lstStyle/>
          <a:p>
            <a:r>
              <a:rPr lang="en-US" sz="3600" i="1" u="sng" dirty="0"/>
              <a:t>Client: Dr. Sarah Oman</a:t>
            </a:r>
            <a:r>
              <a:rPr lang="en-US" sz="3600" i="1" dirty="0"/>
              <a:t>	      </a:t>
            </a:r>
            <a:r>
              <a:rPr lang="en-US" sz="3600" i="1" u="sng" dirty="0"/>
              <a:t>Professor: Dr. David Trevas</a:t>
            </a:r>
          </a:p>
          <a:p>
            <a:endParaRPr lang="en-US" sz="4400" i="1" u="sng" dirty="0"/>
          </a:p>
          <a:p>
            <a:br>
              <a:rPr lang="en-US" sz="2400" dirty="0"/>
            </a:br>
            <a:endParaRPr sz="2200" dirty="0">
              <a:latin typeface="Arial" panose="020B0604020202020204" pitchFamily="34" charset="0"/>
              <a:ea typeface="Oswald"/>
              <a:cs typeface="Arial" panose="020B0604020202020204" pitchFamily="34" charset="0"/>
              <a:sym typeface="Oswald"/>
            </a:endParaRPr>
          </a:p>
        </p:txBody>
      </p:sp>
      <p:sp>
        <p:nvSpPr>
          <p:cNvPr id="26" name="Shape 68">
            <a:extLst>
              <a:ext uri="{FF2B5EF4-FFF2-40B4-BE49-F238E27FC236}">
                <a16:creationId xmlns:a16="http://schemas.microsoft.com/office/drawing/2014/main" id="{CA184650-851E-4BAA-9BD0-22A72CF07412}"/>
              </a:ext>
            </a:extLst>
          </p:cNvPr>
          <p:cNvSpPr txBox="1"/>
          <p:nvPr/>
        </p:nvSpPr>
        <p:spPr>
          <a:xfrm>
            <a:off x="152390" y="14234623"/>
            <a:ext cx="16709546" cy="9860249"/>
          </a:xfrm>
          <a:prstGeom prst="rect">
            <a:avLst/>
          </a:prstGeom>
          <a:solidFill>
            <a:schemeClr val="bg1"/>
          </a:solidFill>
          <a:ln>
            <a:noFill/>
          </a:ln>
        </p:spPr>
        <p:txBody>
          <a:bodyPr spcFirstLastPara="1" wrap="square" lIns="83806" tIns="83806" rIns="83806" bIns="83806" anchor="t" anchorCtr="0">
            <a:noAutofit/>
          </a:bodyPr>
          <a:lstStyle/>
          <a:p>
            <a:r>
              <a:rPr lang="en-US" sz="2800" dirty="0"/>
              <a:t>Background</a:t>
            </a:r>
            <a:r>
              <a:rPr lang="en-US" sz="2800" b="1" dirty="0"/>
              <a:t>: </a:t>
            </a:r>
            <a:r>
              <a:rPr lang="en-US" sz="2800" dirty="0"/>
              <a:t>Nowadays sculptures are making a big contribution with influencing customers into purchasing products as well as inspiring people to decide their career path. Furthermore, the field of art and inspiration is becoming a big target throughout the world due to media and newly upgraded designs. Kinetic sculpture is an artificial man-made structure used for the purpose of expression and inspiration. In this sculpture we are utilizing the power of expressing our mechanical engineering principles.</a:t>
            </a:r>
          </a:p>
          <a:p>
            <a:r>
              <a:rPr lang="en-US" sz="2800" dirty="0"/>
              <a:t>Project goals:</a:t>
            </a:r>
          </a:p>
          <a:p>
            <a:r>
              <a:rPr lang="en-US" sz="2800" dirty="0"/>
              <a:t>Our goals in this project to inspire young kids as well as astonish visitors coming into Northern Arizona Mechanical Engineering Department. Using influential mechanical principles such as gears, a shaft, and a V-belt. Covering the mechanical box and principles using an acrylic glass to create a box to help show the working system. It also consists of three tapering spear-like forms thrusting vertically.</a:t>
            </a:r>
          </a:p>
          <a:p>
            <a:r>
              <a:rPr lang="en-US" sz="2800" dirty="0"/>
              <a:t>Engineering Requirement:</a:t>
            </a:r>
          </a:p>
          <a:p>
            <a:br>
              <a:rPr lang="en-US" sz="2400" dirty="0"/>
            </a:br>
            <a:endParaRPr lang="en-US" sz="2200" dirty="0">
              <a:latin typeface="Arial" panose="020B0604020202020204" pitchFamily="34" charset="0"/>
              <a:ea typeface="Oswald"/>
              <a:cs typeface="Arial" panose="020B0604020202020204" pitchFamily="34" charset="0"/>
              <a:sym typeface="Oswald"/>
            </a:endParaRPr>
          </a:p>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37" name="Rectangle 36">
            <a:extLst>
              <a:ext uri="{FF2B5EF4-FFF2-40B4-BE49-F238E27FC236}">
                <a16:creationId xmlns:a16="http://schemas.microsoft.com/office/drawing/2014/main" id="{165BF2A9-EB60-484C-959C-903E7303ED6B}"/>
              </a:ext>
            </a:extLst>
          </p:cNvPr>
          <p:cNvSpPr/>
          <p:nvPr/>
        </p:nvSpPr>
        <p:spPr>
          <a:xfrm>
            <a:off x="28794536" y="7838230"/>
            <a:ext cx="11128614" cy="7781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dirty="0">
                <a:solidFill>
                  <a:schemeClr val="tx1"/>
                </a:solidFill>
                <a:highlight>
                  <a:srgbClr val="FFFF00"/>
                </a:highlight>
                <a:latin typeface="Arial" panose="020B0604020202020204" pitchFamily="34" charset="0"/>
                <a:cs typeface="Arial" panose="020B0604020202020204" pitchFamily="34" charset="0"/>
              </a:rPr>
              <a:t> </a:t>
            </a:r>
          </a:p>
          <a:p>
            <a:pPr marL="1143000" indent="-1143000">
              <a:buFont typeface="Arial" panose="020B0604020202020204" pitchFamily="34" charset="0"/>
              <a:buChar char="•"/>
            </a:pPr>
            <a:endParaRPr lang="en-US" sz="8000" dirty="0">
              <a:solidFill>
                <a:schemeClr val="tx1"/>
              </a:solidFill>
              <a:highlight>
                <a:srgbClr val="FFFF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BBB76C9-A170-3B46-A4DD-6D5A51FF8368}"/>
              </a:ext>
            </a:extLst>
          </p:cNvPr>
          <p:cNvSpPr txBox="1"/>
          <p:nvPr/>
        </p:nvSpPr>
        <p:spPr>
          <a:xfrm>
            <a:off x="6433765" y="866694"/>
            <a:ext cx="32886126" cy="3077766"/>
          </a:xfrm>
          <a:prstGeom prst="rect">
            <a:avLst/>
          </a:prstGeom>
          <a:noFill/>
        </p:spPr>
        <p:txBody>
          <a:bodyPr wrap="square" rtlCol="0">
            <a:spAutoFit/>
          </a:bodyPr>
          <a:lstStyle/>
          <a:p>
            <a:r>
              <a:rPr lang="en-US" sz="14000" dirty="0">
                <a:solidFill>
                  <a:srgbClr val="FFC000"/>
                </a:solidFill>
              </a:rPr>
              <a:t>Symbol of Peace</a:t>
            </a:r>
            <a:endParaRPr lang="en-US" sz="14000" dirty="0">
              <a:solidFill>
                <a:srgbClr val="FFFF00"/>
              </a:solidFill>
            </a:endParaRPr>
          </a:p>
          <a:p>
            <a:r>
              <a:rPr lang="en-US" sz="5400" dirty="0">
                <a:solidFill>
                  <a:srgbClr val="FFC000"/>
                </a:solidFill>
                <a:latin typeface="Arial" panose="020B0604020202020204" pitchFamily="34" charset="0"/>
                <a:cs typeface="Arial" panose="020B0604020202020204" pitchFamily="34" charset="0"/>
              </a:rPr>
              <a:t>Abdulaziz Hussain, Ahmad Alharbi, Mishary Alhooli, Mahmoud Shaban, Ahmad Altheyaib</a:t>
            </a:r>
          </a:p>
        </p:txBody>
      </p:sp>
      <p:sp>
        <p:nvSpPr>
          <p:cNvPr id="3" name="TextBox 2">
            <a:extLst>
              <a:ext uri="{FF2B5EF4-FFF2-40B4-BE49-F238E27FC236}">
                <a16:creationId xmlns:a16="http://schemas.microsoft.com/office/drawing/2014/main" id="{C8E8D171-DF83-E34C-B912-2503A666B2C4}"/>
              </a:ext>
            </a:extLst>
          </p:cNvPr>
          <p:cNvSpPr txBox="1"/>
          <p:nvPr/>
        </p:nvSpPr>
        <p:spPr>
          <a:xfrm>
            <a:off x="0" y="6410730"/>
            <a:ext cx="6434035" cy="1446550"/>
          </a:xfrm>
          <a:prstGeom prst="rect">
            <a:avLst/>
          </a:prstGeom>
          <a:noFill/>
        </p:spPr>
        <p:txBody>
          <a:bodyPr wrap="square" rtlCol="0">
            <a:spAutoFit/>
          </a:bodyPr>
          <a:lstStyle/>
          <a:p>
            <a:r>
              <a:rPr lang="en-US" sz="8800" dirty="0"/>
              <a:t>Abstract</a:t>
            </a:r>
          </a:p>
        </p:txBody>
      </p:sp>
      <p:sp>
        <p:nvSpPr>
          <p:cNvPr id="4" name="TextBox 3">
            <a:extLst>
              <a:ext uri="{FF2B5EF4-FFF2-40B4-BE49-F238E27FC236}">
                <a16:creationId xmlns:a16="http://schemas.microsoft.com/office/drawing/2014/main" id="{AE904957-2CDB-6C40-B005-6CE0106B19A4}"/>
              </a:ext>
            </a:extLst>
          </p:cNvPr>
          <p:cNvSpPr txBox="1"/>
          <p:nvPr/>
        </p:nvSpPr>
        <p:spPr>
          <a:xfrm>
            <a:off x="0" y="12849033"/>
            <a:ext cx="10058477" cy="1446550"/>
          </a:xfrm>
          <a:prstGeom prst="rect">
            <a:avLst/>
          </a:prstGeom>
          <a:noFill/>
        </p:spPr>
        <p:txBody>
          <a:bodyPr wrap="square" rtlCol="0">
            <a:spAutoFit/>
          </a:bodyPr>
          <a:lstStyle/>
          <a:p>
            <a:r>
              <a:rPr lang="en-US" sz="8800" dirty="0"/>
              <a:t>Problem Definition</a:t>
            </a:r>
          </a:p>
        </p:txBody>
      </p:sp>
      <p:sp>
        <p:nvSpPr>
          <p:cNvPr id="13" name="TextBox 12">
            <a:extLst>
              <a:ext uri="{FF2B5EF4-FFF2-40B4-BE49-F238E27FC236}">
                <a16:creationId xmlns:a16="http://schemas.microsoft.com/office/drawing/2014/main" id="{9B880E6B-7E77-C941-BD11-BEE8820A1D75}"/>
              </a:ext>
            </a:extLst>
          </p:cNvPr>
          <p:cNvSpPr txBox="1"/>
          <p:nvPr/>
        </p:nvSpPr>
        <p:spPr>
          <a:xfrm>
            <a:off x="17584876" y="6498803"/>
            <a:ext cx="8989089" cy="1446550"/>
          </a:xfrm>
          <a:prstGeom prst="rect">
            <a:avLst/>
          </a:prstGeom>
          <a:noFill/>
        </p:spPr>
        <p:txBody>
          <a:bodyPr wrap="square" rtlCol="0">
            <a:spAutoFit/>
          </a:bodyPr>
          <a:lstStyle/>
          <a:p>
            <a:r>
              <a:rPr lang="en-US" sz="8800" dirty="0"/>
              <a:t>Initial Design</a:t>
            </a:r>
          </a:p>
        </p:txBody>
      </p:sp>
      <p:pic>
        <p:nvPicPr>
          <p:cNvPr id="1026" name="Picture 2" descr="https://lh6.googleusercontent.com/H2ny3fBAM_Ng1pKSZuOqw8tT88WnlK6a7YubbZ0qzFGiH8rLnOA6o8hOBgWrlm0w3m2vdJI-xA6aOHlQON7gIuKknhxKNJ4T9uXzWWXDGZorGbmMVRCKR7FFVjIX43Jmf2jsTAZ3">
            <a:extLst>
              <a:ext uri="{FF2B5EF4-FFF2-40B4-BE49-F238E27FC236}">
                <a16:creationId xmlns:a16="http://schemas.microsoft.com/office/drawing/2014/main" id="{70A2370E-181E-A542-A08E-054F16558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9557" y="11249336"/>
            <a:ext cx="4660138" cy="4574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vO8pXESOL9aswfSa_-wFTE3YZjj2u2gzvftecP25Nijxijj_5SN_ecPAP1Th0cFtjDNBQlZLQMemUkdVQfjxJUUnB1niurHquT-jJUtMXQBOQWyL_kBE5ofNVKyJpk6EDFu24QuP">
            <a:extLst>
              <a:ext uri="{FF2B5EF4-FFF2-40B4-BE49-F238E27FC236}">
                <a16:creationId xmlns:a16="http://schemas.microsoft.com/office/drawing/2014/main" id="{B5F163A8-B5AD-094A-83EC-68744D5BAC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464" r="5174" b="16569"/>
          <a:stretch/>
        </p:blipFill>
        <p:spPr bwMode="auto">
          <a:xfrm>
            <a:off x="22788778" y="11246311"/>
            <a:ext cx="4739217" cy="45742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F850A6E-1D14-D344-877A-05C87A683ABD}"/>
              </a:ext>
            </a:extLst>
          </p:cNvPr>
          <p:cNvSpPr txBox="1"/>
          <p:nvPr/>
        </p:nvSpPr>
        <p:spPr>
          <a:xfrm>
            <a:off x="17430974" y="20962967"/>
            <a:ext cx="10715608" cy="1446550"/>
          </a:xfrm>
          <a:prstGeom prst="rect">
            <a:avLst/>
          </a:prstGeom>
          <a:noFill/>
        </p:spPr>
        <p:txBody>
          <a:bodyPr wrap="square" rtlCol="0">
            <a:spAutoFit/>
          </a:bodyPr>
          <a:lstStyle/>
          <a:p>
            <a:r>
              <a:rPr lang="en-US" sz="8800" dirty="0"/>
              <a:t>Major Modifications</a:t>
            </a:r>
          </a:p>
        </p:txBody>
      </p:sp>
      <p:sp>
        <p:nvSpPr>
          <p:cNvPr id="30" name="Shape 68">
            <a:extLst>
              <a:ext uri="{FF2B5EF4-FFF2-40B4-BE49-F238E27FC236}">
                <a16:creationId xmlns:a16="http://schemas.microsoft.com/office/drawing/2014/main" id="{663A60EC-4B62-3145-9D68-38CC9694D13C}"/>
              </a:ext>
            </a:extLst>
          </p:cNvPr>
          <p:cNvSpPr txBox="1"/>
          <p:nvPr/>
        </p:nvSpPr>
        <p:spPr>
          <a:xfrm>
            <a:off x="17584876" y="22345707"/>
            <a:ext cx="9958767" cy="3768051"/>
          </a:xfrm>
          <a:prstGeom prst="rect">
            <a:avLst/>
          </a:prstGeom>
          <a:solidFill>
            <a:schemeClr val="bg1"/>
          </a:solidFill>
          <a:ln>
            <a:noFill/>
          </a:ln>
        </p:spPr>
        <p:txBody>
          <a:bodyPr spcFirstLastPara="1" wrap="square" lIns="83806" tIns="83806" rIns="83806" bIns="83806" anchor="t" anchorCtr="0">
            <a:noAutofit/>
          </a:bodyPr>
          <a:lstStyle/>
          <a:p>
            <a:r>
              <a:rPr lang="en-US" sz="2800" dirty="0"/>
              <a:t>Major developments and insertions were added to the initial design to help develop the final design: </a:t>
            </a:r>
          </a:p>
          <a:p>
            <a:pPr marL="571500" indent="-571500" fontAlgn="base">
              <a:buFont typeface="Arial" panose="020B0604020202020204" pitchFamily="34" charset="0"/>
              <a:buChar char="•"/>
            </a:pPr>
            <a:r>
              <a:rPr lang="en-US" sz="2800" dirty="0"/>
              <a:t>Bevel gears created using a 3D printer</a:t>
            </a:r>
          </a:p>
          <a:p>
            <a:pPr marL="571500" indent="-571500" fontAlgn="base">
              <a:buFont typeface="Arial" panose="020B0604020202020204" pitchFamily="34" charset="0"/>
              <a:buChar char="•"/>
            </a:pPr>
            <a:r>
              <a:rPr lang="en-US" sz="2800" dirty="0"/>
              <a:t>A V-Belt attached at the end of the shaft to transfer energy</a:t>
            </a:r>
          </a:p>
          <a:p>
            <a:pPr marL="571500" indent="-571500" fontAlgn="base">
              <a:buFont typeface="Arial" panose="020B0604020202020204" pitchFamily="34" charset="0"/>
              <a:buChar char="•"/>
            </a:pPr>
            <a:r>
              <a:rPr lang="en-US" sz="2800" dirty="0"/>
              <a:t>From a wooden designed bird to a very dense Styrofoam bird</a:t>
            </a:r>
          </a:p>
          <a:p>
            <a:pPr marL="571500" indent="-571500" fontAlgn="base">
              <a:buFont typeface="Arial" panose="020B0604020202020204" pitchFamily="34" charset="0"/>
              <a:buChar char="•"/>
            </a:pPr>
            <a:r>
              <a:rPr lang="en-US" sz="2800" dirty="0"/>
              <a:t>Metal rods to PEX plastic pipe rods</a:t>
            </a:r>
          </a:p>
          <a:p>
            <a:pPr marL="571500" indent="-571500">
              <a:buFont typeface="Arial" panose="020B0604020202020204" pitchFamily="34" charset="0"/>
              <a:buChar char="•"/>
            </a:pPr>
            <a:r>
              <a:rPr lang="en-US" sz="2800" dirty="0"/>
              <a:t>Melamine board used as a base</a:t>
            </a:r>
            <a:endParaRPr sz="8000" dirty="0">
              <a:latin typeface="Arial" panose="020B0604020202020204" pitchFamily="34" charset="0"/>
              <a:ea typeface="Oswald"/>
              <a:cs typeface="Arial" panose="020B0604020202020204" pitchFamily="34" charset="0"/>
              <a:sym typeface="Oswald"/>
            </a:endParaRPr>
          </a:p>
        </p:txBody>
      </p:sp>
      <p:sp>
        <p:nvSpPr>
          <p:cNvPr id="31" name="Shape 68">
            <a:extLst>
              <a:ext uri="{FF2B5EF4-FFF2-40B4-BE49-F238E27FC236}">
                <a16:creationId xmlns:a16="http://schemas.microsoft.com/office/drawing/2014/main" id="{B52A9392-9091-1E4A-BD43-B65652B92128}"/>
              </a:ext>
            </a:extLst>
          </p:cNvPr>
          <p:cNvSpPr txBox="1"/>
          <p:nvPr/>
        </p:nvSpPr>
        <p:spPr>
          <a:xfrm>
            <a:off x="17536448" y="27398144"/>
            <a:ext cx="10077261" cy="3691456"/>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800" dirty="0"/>
              <a:t>The product is based on a hand powered crankshaft rotating on a clockwise rotation moving the bevel gears connected in the middle of the shaft to cause an eccentric timing pulley vertically with the PEX plastic pipes attached to the wings. At the end of the shaft a V-Belt is attached to transfer the energy to a rod and another timing pulley moving similarly to the other timing pulley to cause a tail movement.</a:t>
            </a:r>
            <a:endParaRPr sz="2800" dirty="0">
              <a:latin typeface="Arial" panose="020B0604020202020204" pitchFamily="34" charset="0"/>
              <a:ea typeface="Oswald"/>
              <a:cs typeface="Arial" panose="020B0604020202020204" pitchFamily="34" charset="0"/>
              <a:sym typeface="Oswald"/>
            </a:endParaRPr>
          </a:p>
        </p:txBody>
      </p:sp>
      <p:sp>
        <p:nvSpPr>
          <p:cNvPr id="15" name="TextBox 14">
            <a:extLst>
              <a:ext uri="{FF2B5EF4-FFF2-40B4-BE49-F238E27FC236}">
                <a16:creationId xmlns:a16="http://schemas.microsoft.com/office/drawing/2014/main" id="{94AB5680-6F92-4642-B625-EEA86038CE96}"/>
              </a:ext>
            </a:extLst>
          </p:cNvPr>
          <p:cNvSpPr txBox="1"/>
          <p:nvPr/>
        </p:nvSpPr>
        <p:spPr>
          <a:xfrm>
            <a:off x="17466382" y="26113758"/>
            <a:ext cx="8423145" cy="2000548"/>
          </a:xfrm>
          <a:prstGeom prst="rect">
            <a:avLst/>
          </a:prstGeom>
          <a:noFill/>
        </p:spPr>
        <p:txBody>
          <a:bodyPr wrap="square" rtlCol="0">
            <a:spAutoFit/>
          </a:bodyPr>
          <a:lstStyle/>
          <a:p>
            <a:r>
              <a:rPr lang="en-US" sz="8800" dirty="0"/>
              <a:t>Final Product</a:t>
            </a:r>
            <a:endParaRPr lang="en-US" dirty="0"/>
          </a:p>
          <a:p>
            <a:br>
              <a:rPr lang="en-US" dirty="0"/>
            </a:br>
            <a:endParaRPr lang="en-US" dirty="0"/>
          </a:p>
        </p:txBody>
      </p:sp>
      <p:sp>
        <p:nvSpPr>
          <p:cNvPr id="16" name="TextBox 15">
            <a:extLst>
              <a:ext uri="{FF2B5EF4-FFF2-40B4-BE49-F238E27FC236}">
                <a16:creationId xmlns:a16="http://schemas.microsoft.com/office/drawing/2014/main" id="{1199B641-26EB-0E46-B737-A4C7DCA9E20D}"/>
              </a:ext>
            </a:extLst>
          </p:cNvPr>
          <p:cNvSpPr txBox="1"/>
          <p:nvPr/>
        </p:nvSpPr>
        <p:spPr>
          <a:xfrm>
            <a:off x="27843809" y="6368771"/>
            <a:ext cx="10715608" cy="1446550"/>
          </a:xfrm>
          <a:prstGeom prst="rect">
            <a:avLst/>
          </a:prstGeom>
          <a:noFill/>
        </p:spPr>
        <p:txBody>
          <a:bodyPr wrap="square" rtlCol="0">
            <a:spAutoFit/>
          </a:bodyPr>
          <a:lstStyle/>
          <a:p>
            <a:r>
              <a:rPr lang="en-US" sz="8800" dirty="0"/>
              <a:t>Performance &amp; Testing</a:t>
            </a:r>
          </a:p>
        </p:txBody>
      </p:sp>
      <p:sp>
        <p:nvSpPr>
          <p:cNvPr id="17" name="TextBox 16">
            <a:extLst>
              <a:ext uri="{FF2B5EF4-FFF2-40B4-BE49-F238E27FC236}">
                <a16:creationId xmlns:a16="http://schemas.microsoft.com/office/drawing/2014/main" id="{868091FA-8CB6-E544-AB74-FE720ADD2C23}"/>
              </a:ext>
            </a:extLst>
          </p:cNvPr>
          <p:cNvSpPr txBox="1"/>
          <p:nvPr/>
        </p:nvSpPr>
        <p:spPr>
          <a:xfrm>
            <a:off x="29318132" y="25235466"/>
            <a:ext cx="9103599" cy="1446550"/>
          </a:xfrm>
          <a:prstGeom prst="rect">
            <a:avLst/>
          </a:prstGeom>
          <a:noFill/>
        </p:spPr>
        <p:txBody>
          <a:bodyPr wrap="square" rtlCol="0">
            <a:spAutoFit/>
          </a:bodyPr>
          <a:lstStyle/>
          <a:p>
            <a:r>
              <a:rPr lang="en-US" sz="8800" dirty="0"/>
              <a:t>Acknowledgments</a:t>
            </a:r>
          </a:p>
        </p:txBody>
      </p:sp>
      <p:pic>
        <p:nvPicPr>
          <p:cNvPr id="20" name="Picture 19">
            <a:extLst>
              <a:ext uri="{FF2B5EF4-FFF2-40B4-BE49-F238E27FC236}">
                <a16:creationId xmlns:a16="http://schemas.microsoft.com/office/drawing/2014/main" id="{FDE9A72D-0FB1-1846-A750-79C69F604076}"/>
              </a:ext>
            </a:extLst>
          </p:cNvPr>
          <p:cNvPicPr>
            <a:picLocks noChangeAspect="1"/>
          </p:cNvPicPr>
          <p:nvPr/>
        </p:nvPicPr>
        <p:blipFill>
          <a:blip r:embed="rId5"/>
          <a:stretch>
            <a:fillRect/>
          </a:stretch>
        </p:blipFill>
        <p:spPr>
          <a:xfrm>
            <a:off x="29318132" y="27689472"/>
            <a:ext cx="2533434" cy="2533434"/>
          </a:xfrm>
          <a:prstGeom prst="rect">
            <a:avLst/>
          </a:prstGeom>
        </p:spPr>
      </p:pic>
      <p:pic>
        <p:nvPicPr>
          <p:cNvPr id="22" name="Picture 21">
            <a:extLst>
              <a:ext uri="{FF2B5EF4-FFF2-40B4-BE49-F238E27FC236}">
                <a16:creationId xmlns:a16="http://schemas.microsoft.com/office/drawing/2014/main" id="{FA507E6C-6011-F040-A0F4-D1573528E197}"/>
              </a:ext>
            </a:extLst>
          </p:cNvPr>
          <p:cNvPicPr>
            <a:picLocks noChangeAspect="1"/>
          </p:cNvPicPr>
          <p:nvPr/>
        </p:nvPicPr>
        <p:blipFill>
          <a:blip r:embed="rId6"/>
          <a:stretch>
            <a:fillRect/>
          </a:stretch>
        </p:blipFill>
        <p:spPr>
          <a:xfrm>
            <a:off x="34983967" y="27737982"/>
            <a:ext cx="2533434" cy="2533434"/>
          </a:xfrm>
          <a:prstGeom prst="rect">
            <a:avLst/>
          </a:prstGeom>
        </p:spPr>
      </p:pic>
      <p:pic>
        <p:nvPicPr>
          <p:cNvPr id="24" name="Picture 23">
            <a:extLst>
              <a:ext uri="{FF2B5EF4-FFF2-40B4-BE49-F238E27FC236}">
                <a16:creationId xmlns:a16="http://schemas.microsoft.com/office/drawing/2014/main" id="{B9F00BF7-D39E-394A-B264-68DC5326C1B4}"/>
              </a:ext>
            </a:extLst>
          </p:cNvPr>
          <p:cNvPicPr>
            <a:picLocks noChangeAspect="1"/>
          </p:cNvPicPr>
          <p:nvPr/>
        </p:nvPicPr>
        <p:blipFill rotWithShape="1">
          <a:blip r:embed="rId7"/>
          <a:srcRect l="16191" t="25859" r="27789" b="8532"/>
          <a:stretch/>
        </p:blipFill>
        <p:spPr>
          <a:xfrm>
            <a:off x="18238013" y="16374203"/>
            <a:ext cx="8513095" cy="4119383"/>
          </a:xfrm>
          <a:prstGeom prst="rect">
            <a:avLst/>
          </a:prstGeom>
        </p:spPr>
      </p:pic>
      <p:sp>
        <p:nvSpPr>
          <p:cNvPr id="40" name="Rectangle 39">
            <a:extLst>
              <a:ext uri="{FF2B5EF4-FFF2-40B4-BE49-F238E27FC236}">
                <a16:creationId xmlns:a16="http://schemas.microsoft.com/office/drawing/2014/main" id="{74270048-25DD-254D-A6D2-19AFBA2A0ACA}"/>
              </a:ext>
            </a:extLst>
          </p:cNvPr>
          <p:cNvSpPr/>
          <p:nvPr/>
        </p:nvSpPr>
        <p:spPr>
          <a:xfrm>
            <a:off x="-3066" y="26777696"/>
            <a:ext cx="17139975" cy="4311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27" name="TextBox 26">
            <a:extLst>
              <a:ext uri="{FF2B5EF4-FFF2-40B4-BE49-F238E27FC236}">
                <a16:creationId xmlns:a16="http://schemas.microsoft.com/office/drawing/2014/main" id="{6FF31ED2-AE2D-E443-AF15-1EAE5C886073}"/>
              </a:ext>
            </a:extLst>
          </p:cNvPr>
          <p:cNvSpPr txBox="1"/>
          <p:nvPr/>
        </p:nvSpPr>
        <p:spPr>
          <a:xfrm>
            <a:off x="28097078" y="16017227"/>
            <a:ext cx="11274294" cy="2000548"/>
          </a:xfrm>
          <a:prstGeom prst="rect">
            <a:avLst/>
          </a:prstGeom>
          <a:noFill/>
        </p:spPr>
        <p:txBody>
          <a:bodyPr wrap="square" rtlCol="0">
            <a:spAutoFit/>
          </a:bodyPr>
          <a:lstStyle/>
          <a:p>
            <a:r>
              <a:rPr lang="en-US" sz="8800" dirty="0"/>
              <a:t>Results:</a:t>
            </a:r>
          </a:p>
          <a:p>
            <a:br>
              <a:rPr lang="en-US" dirty="0"/>
            </a:br>
            <a:endParaRPr lang="en-US" dirty="0"/>
          </a:p>
        </p:txBody>
      </p:sp>
      <p:sp>
        <p:nvSpPr>
          <p:cNvPr id="42" name="Rectangle 41">
            <a:extLst>
              <a:ext uri="{FF2B5EF4-FFF2-40B4-BE49-F238E27FC236}">
                <a16:creationId xmlns:a16="http://schemas.microsoft.com/office/drawing/2014/main" id="{2BF8E395-AE72-6F42-B23D-9CC65BDD1AF2}"/>
              </a:ext>
            </a:extLst>
          </p:cNvPr>
          <p:cNvSpPr/>
          <p:nvPr/>
        </p:nvSpPr>
        <p:spPr>
          <a:xfrm>
            <a:off x="28097078" y="17313811"/>
            <a:ext cx="11128615" cy="741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Crankshaft</a:t>
            </a:r>
          </a:p>
          <a:p>
            <a:pPr marL="1314450" lvl="1"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Stable and has minimum amount of energy loss</a:t>
            </a:r>
          </a:p>
          <a:p>
            <a:pPr marL="857250"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Bevel Gears</a:t>
            </a:r>
          </a:p>
          <a:p>
            <a:pPr marL="1314450" lvl="1"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Maintained it’s stability and acquired the 9- degree applicability</a:t>
            </a:r>
          </a:p>
          <a:p>
            <a:pPr marL="857250"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V-Belt</a:t>
            </a:r>
          </a:p>
          <a:p>
            <a:pPr marL="1314450" lvl="1"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application of transferring energy from the crankshaft to the towards the opposite side of the bird where the tail is located</a:t>
            </a:r>
          </a:p>
          <a:p>
            <a:pPr marL="857250"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Bird</a:t>
            </a:r>
          </a:p>
          <a:p>
            <a:pPr marL="1314450" lvl="1"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Wings functioning realistically and the wingspan all together is 4 ft</a:t>
            </a:r>
          </a:p>
          <a:p>
            <a:pPr marL="1314450" lvl="1" indent="-85725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length of the bird body and tail is 4 ft in height</a:t>
            </a:r>
          </a:p>
        </p:txBody>
      </p:sp>
      <p:pic>
        <p:nvPicPr>
          <p:cNvPr id="23" name="Picture 22">
            <a:extLst>
              <a:ext uri="{FF2B5EF4-FFF2-40B4-BE49-F238E27FC236}">
                <a16:creationId xmlns:a16="http://schemas.microsoft.com/office/drawing/2014/main" id="{5EC93406-8D31-594C-9696-C83DE4D64412}"/>
              </a:ext>
            </a:extLst>
          </p:cNvPr>
          <p:cNvPicPr>
            <a:picLocks noChangeAspect="1"/>
          </p:cNvPicPr>
          <p:nvPr/>
        </p:nvPicPr>
        <p:blipFill>
          <a:blip r:embed="rId8"/>
          <a:stretch>
            <a:fillRect/>
          </a:stretch>
        </p:blipFill>
        <p:spPr>
          <a:xfrm>
            <a:off x="28097079" y="11960358"/>
            <a:ext cx="5580378" cy="4056868"/>
          </a:xfrm>
          <a:prstGeom prst="rect">
            <a:avLst/>
          </a:prstGeom>
        </p:spPr>
      </p:pic>
      <p:pic>
        <p:nvPicPr>
          <p:cNvPr id="32" name="Picture 31">
            <a:extLst>
              <a:ext uri="{FF2B5EF4-FFF2-40B4-BE49-F238E27FC236}">
                <a16:creationId xmlns:a16="http://schemas.microsoft.com/office/drawing/2014/main" id="{A0B99A64-802B-EA41-BEF4-ABDEA2254759}"/>
              </a:ext>
            </a:extLst>
          </p:cNvPr>
          <p:cNvPicPr>
            <a:picLocks noChangeAspect="1"/>
          </p:cNvPicPr>
          <p:nvPr/>
        </p:nvPicPr>
        <p:blipFill>
          <a:blip r:embed="rId9"/>
          <a:stretch>
            <a:fillRect/>
          </a:stretch>
        </p:blipFill>
        <p:spPr>
          <a:xfrm>
            <a:off x="29951049" y="8008978"/>
            <a:ext cx="7566352" cy="3684190"/>
          </a:xfrm>
          <a:prstGeom prst="rect">
            <a:avLst/>
          </a:prstGeom>
        </p:spPr>
      </p:pic>
      <p:pic>
        <p:nvPicPr>
          <p:cNvPr id="35" name="Picture 34">
            <a:extLst>
              <a:ext uri="{FF2B5EF4-FFF2-40B4-BE49-F238E27FC236}">
                <a16:creationId xmlns:a16="http://schemas.microsoft.com/office/drawing/2014/main" id="{B549D3B1-7C31-7D4F-A969-0D77386ABAE2}"/>
              </a:ext>
            </a:extLst>
          </p:cNvPr>
          <p:cNvPicPr>
            <a:picLocks noChangeAspect="1"/>
          </p:cNvPicPr>
          <p:nvPr/>
        </p:nvPicPr>
        <p:blipFill>
          <a:blip r:embed="rId10"/>
          <a:stretch>
            <a:fillRect/>
          </a:stretch>
        </p:blipFill>
        <p:spPr>
          <a:xfrm>
            <a:off x="34239935" y="11960358"/>
            <a:ext cx="5579828" cy="4056868"/>
          </a:xfrm>
          <a:prstGeom prst="rect">
            <a:avLst/>
          </a:prstGeom>
        </p:spPr>
      </p:pic>
      <p:pic>
        <p:nvPicPr>
          <p:cNvPr id="38" name="Picture 37">
            <a:extLst>
              <a:ext uri="{FF2B5EF4-FFF2-40B4-BE49-F238E27FC236}">
                <a16:creationId xmlns:a16="http://schemas.microsoft.com/office/drawing/2014/main" id="{36F19881-C1C1-624A-814B-905BC5725AFD}"/>
              </a:ext>
            </a:extLst>
          </p:cNvPr>
          <p:cNvPicPr>
            <a:picLocks noChangeAspect="1"/>
          </p:cNvPicPr>
          <p:nvPr/>
        </p:nvPicPr>
        <p:blipFill rotWithShape="1">
          <a:blip r:embed="rId11"/>
          <a:srcRect l="18343" t="25480" r="20524" b="17592"/>
          <a:stretch/>
        </p:blipFill>
        <p:spPr>
          <a:xfrm>
            <a:off x="27610413" y="11951970"/>
            <a:ext cx="425704" cy="361950"/>
          </a:xfrm>
          <a:prstGeom prst="rect">
            <a:avLst/>
          </a:prstGeom>
        </p:spPr>
      </p:pic>
      <p:pic>
        <p:nvPicPr>
          <p:cNvPr id="46" name="Picture 45">
            <a:extLst>
              <a:ext uri="{FF2B5EF4-FFF2-40B4-BE49-F238E27FC236}">
                <a16:creationId xmlns:a16="http://schemas.microsoft.com/office/drawing/2014/main" id="{CB5345A1-0D34-C644-A9AC-B769E755C9A4}"/>
              </a:ext>
            </a:extLst>
          </p:cNvPr>
          <p:cNvPicPr>
            <a:picLocks noChangeAspect="1"/>
          </p:cNvPicPr>
          <p:nvPr/>
        </p:nvPicPr>
        <p:blipFill rotWithShape="1">
          <a:blip r:embed="rId11"/>
          <a:srcRect l="18343" t="25480" r="20524" b="17592"/>
          <a:stretch/>
        </p:blipFill>
        <p:spPr>
          <a:xfrm>
            <a:off x="33803475" y="11960811"/>
            <a:ext cx="425704" cy="361950"/>
          </a:xfrm>
          <a:prstGeom prst="rect">
            <a:avLst/>
          </a:prstGeom>
        </p:spPr>
      </p:pic>
      <p:pic>
        <p:nvPicPr>
          <p:cNvPr id="47" name="Picture 46">
            <a:extLst>
              <a:ext uri="{FF2B5EF4-FFF2-40B4-BE49-F238E27FC236}">
                <a16:creationId xmlns:a16="http://schemas.microsoft.com/office/drawing/2014/main" id="{22B5AD0F-5B61-B34C-A74E-D45C353D164E}"/>
              </a:ext>
            </a:extLst>
          </p:cNvPr>
          <p:cNvPicPr>
            <a:picLocks noChangeAspect="1"/>
          </p:cNvPicPr>
          <p:nvPr/>
        </p:nvPicPr>
        <p:blipFill rotWithShape="1">
          <a:blip r:embed="rId11"/>
          <a:srcRect l="18343" t="25480" r="20524" b="17592"/>
          <a:stretch/>
        </p:blipFill>
        <p:spPr>
          <a:xfrm>
            <a:off x="29525345" y="7979634"/>
            <a:ext cx="425704" cy="361950"/>
          </a:xfrm>
          <a:prstGeom prst="rect">
            <a:avLst/>
          </a:prstGeom>
        </p:spPr>
      </p:pic>
      <p:pic>
        <p:nvPicPr>
          <p:cNvPr id="11" name="Picture 10">
            <a:extLst>
              <a:ext uri="{FF2B5EF4-FFF2-40B4-BE49-F238E27FC236}">
                <a16:creationId xmlns:a16="http://schemas.microsoft.com/office/drawing/2014/main" id="{DDA69639-AE16-0844-AD3E-75EB8F7423A3}"/>
              </a:ext>
            </a:extLst>
          </p:cNvPr>
          <p:cNvPicPr>
            <a:picLocks noChangeAspect="1"/>
          </p:cNvPicPr>
          <p:nvPr/>
        </p:nvPicPr>
        <p:blipFill>
          <a:blip r:embed="rId12"/>
          <a:stretch>
            <a:fillRect/>
          </a:stretch>
        </p:blipFill>
        <p:spPr>
          <a:xfrm>
            <a:off x="1022664" y="19347627"/>
            <a:ext cx="13970010" cy="4684309"/>
          </a:xfrm>
          <a:prstGeom prst="rect">
            <a:avLst/>
          </a:prstGeom>
        </p:spPr>
      </p:pic>
      <p:pic>
        <p:nvPicPr>
          <p:cNvPr id="6" name="Picture 5">
            <a:extLst>
              <a:ext uri="{FF2B5EF4-FFF2-40B4-BE49-F238E27FC236}">
                <a16:creationId xmlns:a16="http://schemas.microsoft.com/office/drawing/2014/main" id="{C82E582B-E936-E54C-B35D-38A678611699}"/>
              </a:ext>
            </a:extLst>
          </p:cNvPr>
          <p:cNvPicPr>
            <a:picLocks noChangeAspect="1"/>
          </p:cNvPicPr>
          <p:nvPr/>
        </p:nvPicPr>
        <p:blipFill>
          <a:blip r:embed="rId13"/>
          <a:stretch>
            <a:fillRect/>
          </a:stretch>
        </p:blipFill>
        <p:spPr>
          <a:xfrm>
            <a:off x="821971" y="26073086"/>
            <a:ext cx="6502400" cy="4787900"/>
          </a:xfrm>
          <a:prstGeom prst="rect">
            <a:avLst/>
          </a:prstGeom>
        </p:spPr>
      </p:pic>
      <p:pic>
        <p:nvPicPr>
          <p:cNvPr id="8" name="Picture 7">
            <a:extLst>
              <a:ext uri="{FF2B5EF4-FFF2-40B4-BE49-F238E27FC236}">
                <a16:creationId xmlns:a16="http://schemas.microsoft.com/office/drawing/2014/main" id="{B2EF3792-A671-F445-8D5B-B8638495EE9A}"/>
              </a:ext>
            </a:extLst>
          </p:cNvPr>
          <p:cNvPicPr>
            <a:picLocks noChangeAspect="1"/>
          </p:cNvPicPr>
          <p:nvPr/>
        </p:nvPicPr>
        <p:blipFill>
          <a:blip r:embed="rId14"/>
          <a:stretch>
            <a:fillRect/>
          </a:stretch>
        </p:blipFill>
        <p:spPr>
          <a:xfrm>
            <a:off x="8270554" y="26096731"/>
            <a:ext cx="6897710" cy="4674815"/>
          </a:xfrm>
          <a:prstGeom prst="rect">
            <a:avLst/>
          </a:prstGeom>
        </p:spPr>
      </p:pic>
      <p:sp>
        <p:nvSpPr>
          <p:cNvPr id="28" name="TextBox 27">
            <a:extLst>
              <a:ext uri="{FF2B5EF4-FFF2-40B4-BE49-F238E27FC236}">
                <a16:creationId xmlns:a16="http://schemas.microsoft.com/office/drawing/2014/main" id="{26E88A64-5AD8-154E-B874-13140542CF60}"/>
              </a:ext>
            </a:extLst>
          </p:cNvPr>
          <p:cNvSpPr txBox="1"/>
          <p:nvPr/>
        </p:nvSpPr>
        <p:spPr>
          <a:xfrm>
            <a:off x="670560" y="24094872"/>
            <a:ext cx="10850880" cy="1723549"/>
          </a:xfrm>
          <a:prstGeom prst="rect">
            <a:avLst/>
          </a:prstGeom>
          <a:noFill/>
        </p:spPr>
        <p:txBody>
          <a:bodyPr wrap="square" rtlCol="0">
            <a:spAutoFit/>
          </a:bodyPr>
          <a:lstStyle/>
          <a:p>
            <a:r>
              <a:rPr lang="en-US" sz="8800" dirty="0"/>
              <a:t>Mechanical principles</a:t>
            </a:r>
          </a:p>
          <a:p>
            <a:endParaRPr lang="en-US" dirty="0"/>
          </a:p>
        </p:txBody>
      </p:sp>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TotalTime>
  <Words>676</Words>
  <Application>Microsoft Macintosh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Oswald</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Hussain</dc:creator>
  <cp:keywords/>
  <dc:description/>
  <cp:lastModifiedBy>Microsoft Office User</cp:lastModifiedBy>
  <cp:revision>83</cp:revision>
  <cp:lastPrinted>2019-04-19T05:19:54Z</cp:lastPrinted>
  <dcterms:created xsi:type="dcterms:W3CDTF">2018-10-09T15:34:40Z</dcterms:created>
  <dcterms:modified xsi:type="dcterms:W3CDTF">2019-04-19T23:59:49Z</dcterms:modified>
  <cp:category/>
</cp:coreProperties>
</file>