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</p:sldIdLst>
  <p:sldSz cx="40233600" cy="310896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3566"/>
    <a:srgbClr val="FBCE20"/>
    <a:srgbClr val="00A3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17"/>
    <p:restoredTop sz="94658"/>
  </p:normalViewPr>
  <p:slideViewPr>
    <p:cSldViewPr snapToGrid="0" snapToObjects="1">
      <p:cViewPr>
        <p:scale>
          <a:sx n="30" d="100"/>
          <a:sy n="30" d="100"/>
        </p:scale>
        <p:origin x="756" y="-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17520" y="5088045"/>
            <a:ext cx="34198560" cy="10823787"/>
          </a:xfrm>
        </p:spPr>
        <p:txBody>
          <a:bodyPr anchor="b"/>
          <a:lstStyle>
            <a:lvl1pPr algn="ctr">
              <a:defRPr sz="2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29200" y="16329239"/>
            <a:ext cx="30175200" cy="7506121"/>
          </a:xfrm>
        </p:spPr>
        <p:txBody>
          <a:bodyPr/>
          <a:lstStyle>
            <a:lvl1pPr marL="0" indent="0" algn="ctr">
              <a:buNone/>
              <a:defRPr sz="10560"/>
            </a:lvl1pPr>
            <a:lvl2pPr marL="2011680" indent="0" algn="ctr">
              <a:buNone/>
              <a:defRPr sz="8800"/>
            </a:lvl2pPr>
            <a:lvl3pPr marL="4023360" indent="0" algn="ctr">
              <a:buNone/>
              <a:defRPr sz="7920"/>
            </a:lvl3pPr>
            <a:lvl4pPr marL="6035040" indent="0" algn="ctr">
              <a:buNone/>
              <a:defRPr sz="7040"/>
            </a:lvl4pPr>
            <a:lvl5pPr marL="8046720" indent="0" algn="ctr">
              <a:buNone/>
              <a:defRPr sz="7040"/>
            </a:lvl5pPr>
            <a:lvl6pPr marL="10058400" indent="0" algn="ctr">
              <a:buNone/>
              <a:defRPr sz="7040"/>
            </a:lvl6pPr>
            <a:lvl7pPr marL="12070080" indent="0" algn="ctr">
              <a:buNone/>
              <a:defRPr sz="7040"/>
            </a:lvl7pPr>
            <a:lvl8pPr marL="14081760" indent="0" algn="ctr">
              <a:buNone/>
              <a:defRPr sz="7040"/>
            </a:lvl8pPr>
            <a:lvl9pPr marL="16093440" indent="0" algn="ctr">
              <a:buNone/>
              <a:defRPr sz="70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77B0-419F-3346-AEA6-E537A8118DFA}" type="datetimeFigureOut">
              <a:rPr lang="en-US" smtClean="0"/>
              <a:t>4/4/2019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24A69-0C1F-A24F-A5DA-82687E67A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273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77B0-419F-3346-AEA6-E537A8118DFA}" type="datetimeFigureOut">
              <a:rPr lang="en-US" smtClean="0"/>
              <a:t>4/4/2019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24A69-0C1F-A24F-A5DA-82687E67A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707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8792172" y="1655233"/>
            <a:ext cx="8675370" cy="263469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66062" y="1655233"/>
            <a:ext cx="25523190" cy="263469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77B0-419F-3346-AEA6-E537A8118DFA}" type="datetimeFigureOut">
              <a:rPr lang="en-US" smtClean="0"/>
              <a:t>4/4/2019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24A69-0C1F-A24F-A5DA-82687E67A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738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77B0-419F-3346-AEA6-E537A8118DFA}" type="datetimeFigureOut">
              <a:rPr lang="en-US" smtClean="0"/>
              <a:t>4/4/2019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24A69-0C1F-A24F-A5DA-82687E67A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459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5107" y="7750819"/>
            <a:ext cx="34701480" cy="12932408"/>
          </a:xfrm>
        </p:spPr>
        <p:txBody>
          <a:bodyPr anchor="b"/>
          <a:lstStyle>
            <a:lvl1pPr>
              <a:defRPr sz="2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5107" y="20805572"/>
            <a:ext cx="34701480" cy="6800848"/>
          </a:xfrm>
        </p:spPr>
        <p:txBody>
          <a:bodyPr/>
          <a:lstStyle>
            <a:lvl1pPr marL="0" indent="0">
              <a:buNone/>
              <a:defRPr sz="10560">
                <a:solidFill>
                  <a:schemeClr val="tx1"/>
                </a:solidFill>
              </a:defRPr>
            </a:lvl1pPr>
            <a:lvl2pPr marL="2011680" indent="0">
              <a:buNone/>
              <a:defRPr sz="8800">
                <a:solidFill>
                  <a:schemeClr val="tx1">
                    <a:tint val="75000"/>
                  </a:schemeClr>
                </a:solidFill>
              </a:defRPr>
            </a:lvl2pPr>
            <a:lvl3pPr marL="4023360" indent="0">
              <a:buNone/>
              <a:defRPr sz="7920">
                <a:solidFill>
                  <a:schemeClr val="tx1">
                    <a:tint val="75000"/>
                  </a:schemeClr>
                </a:solidFill>
              </a:defRPr>
            </a:lvl3pPr>
            <a:lvl4pPr marL="6035040" indent="0">
              <a:buNone/>
              <a:defRPr sz="7040">
                <a:solidFill>
                  <a:schemeClr val="tx1">
                    <a:tint val="75000"/>
                  </a:schemeClr>
                </a:solidFill>
              </a:defRPr>
            </a:lvl4pPr>
            <a:lvl5pPr marL="8046720" indent="0">
              <a:buNone/>
              <a:defRPr sz="7040">
                <a:solidFill>
                  <a:schemeClr val="tx1">
                    <a:tint val="75000"/>
                  </a:schemeClr>
                </a:solidFill>
              </a:defRPr>
            </a:lvl5pPr>
            <a:lvl6pPr marL="10058400" indent="0">
              <a:buNone/>
              <a:defRPr sz="7040">
                <a:solidFill>
                  <a:schemeClr val="tx1">
                    <a:tint val="75000"/>
                  </a:schemeClr>
                </a:solidFill>
              </a:defRPr>
            </a:lvl6pPr>
            <a:lvl7pPr marL="12070080" indent="0">
              <a:buNone/>
              <a:defRPr sz="7040">
                <a:solidFill>
                  <a:schemeClr val="tx1">
                    <a:tint val="75000"/>
                  </a:schemeClr>
                </a:solidFill>
              </a:defRPr>
            </a:lvl7pPr>
            <a:lvl8pPr marL="14081760" indent="0">
              <a:buNone/>
              <a:defRPr sz="7040">
                <a:solidFill>
                  <a:schemeClr val="tx1">
                    <a:tint val="75000"/>
                  </a:schemeClr>
                </a:solidFill>
              </a:defRPr>
            </a:lvl8pPr>
            <a:lvl9pPr marL="16093440" indent="0">
              <a:buNone/>
              <a:defRPr sz="70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77B0-419F-3346-AEA6-E537A8118DFA}" type="datetimeFigureOut">
              <a:rPr lang="en-US" smtClean="0"/>
              <a:t>4/4/2019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24A69-0C1F-A24F-A5DA-82687E67A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960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66060" y="8276166"/>
            <a:ext cx="17099280" cy="197260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368260" y="8276166"/>
            <a:ext cx="17099280" cy="197260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77B0-419F-3346-AEA6-E537A8118DFA}" type="datetimeFigureOut">
              <a:rPr lang="en-US" smtClean="0"/>
              <a:t>4/4/2019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24A69-0C1F-A24F-A5DA-82687E67A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514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300" y="1655240"/>
            <a:ext cx="34701480" cy="60092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1305" y="7621272"/>
            <a:ext cx="17020696" cy="3735068"/>
          </a:xfrm>
        </p:spPr>
        <p:txBody>
          <a:bodyPr anchor="b"/>
          <a:lstStyle>
            <a:lvl1pPr marL="0" indent="0">
              <a:buNone/>
              <a:defRPr sz="10560" b="1"/>
            </a:lvl1pPr>
            <a:lvl2pPr marL="2011680" indent="0">
              <a:buNone/>
              <a:defRPr sz="8800" b="1"/>
            </a:lvl2pPr>
            <a:lvl3pPr marL="4023360" indent="0">
              <a:buNone/>
              <a:defRPr sz="7920" b="1"/>
            </a:lvl3pPr>
            <a:lvl4pPr marL="6035040" indent="0">
              <a:buNone/>
              <a:defRPr sz="7040" b="1"/>
            </a:lvl4pPr>
            <a:lvl5pPr marL="8046720" indent="0">
              <a:buNone/>
              <a:defRPr sz="7040" b="1"/>
            </a:lvl5pPr>
            <a:lvl6pPr marL="10058400" indent="0">
              <a:buNone/>
              <a:defRPr sz="7040" b="1"/>
            </a:lvl6pPr>
            <a:lvl7pPr marL="12070080" indent="0">
              <a:buNone/>
              <a:defRPr sz="7040" b="1"/>
            </a:lvl7pPr>
            <a:lvl8pPr marL="14081760" indent="0">
              <a:buNone/>
              <a:defRPr sz="7040" b="1"/>
            </a:lvl8pPr>
            <a:lvl9pPr marL="16093440" indent="0">
              <a:buNone/>
              <a:defRPr sz="704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71305" y="11356340"/>
            <a:ext cx="17020696" cy="167034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0368262" y="7621272"/>
            <a:ext cx="17104520" cy="3735068"/>
          </a:xfrm>
        </p:spPr>
        <p:txBody>
          <a:bodyPr anchor="b"/>
          <a:lstStyle>
            <a:lvl1pPr marL="0" indent="0">
              <a:buNone/>
              <a:defRPr sz="10560" b="1"/>
            </a:lvl1pPr>
            <a:lvl2pPr marL="2011680" indent="0">
              <a:buNone/>
              <a:defRPr sz="8800" b="1"/>
            </a:lvl2pPr>
            <a:lvl3pPr marL="4023360" indent="0">
              <a:buNone/>
              <a:defRPr sz="7920" b="1"/>
            </a:lvl3pPr>
            <a:lvl4pPr marL="6035040" indent="0">
              <a:buNone/>
              <a:defRPr sz="7040" b="1"/>
            </a:lvl4pPr>
            <a:lvl5pPr marL="8046720" indent="0">
              <a:buNone/>
              <a:defRPr sz="7040" b="1"/>
            </a:lvl5pPr>
            <a:lvl6pPr marL="10058400" indent="0">
              <a:buNone/>
              <a:defRPr sz="7040" b="1"/>
            </a:lvl6pPr>
            <a:lvl7pPr marL="12070080" indent="0">
              <a:buNone/>
              <a:defRPr sz="7040" b="1"/>
            </a:lvl7pPr>
            <a:lvl8pPr marL="14081760" indent="0">
              <a:buNone/>
              <a:defRPr sz="7040" b="1"/>
            </a:lvl8pPr>
            <a:lvl9pPr marL="16093440" indent="0">
              <a:buNone/>
              <a:defRPr sz="704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368262" y="11356340"/>
            <a:ext cx="17104520" cy="167034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77B0-419F-3346-AEA6-E537A8118DFA}" type="datetimeFigureOut">
              <a:rPr lang="en-US" smtClean="0"/>
              <a:t>4/4/2019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24A69-0C1F-A24F-A5DA-82687E67A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24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77B0-419F-3346-AEA6-E537A8118DFA}" type="datetimeFigureOut">
              <a:rPr lang="en-US" smtClean="0"/>
              <a:t>4/4/2019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24A69-0C1F-A24F-A5DA-82687E67A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447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77B0-419F-3346-AEA6-E537A8118DFA}" type="datetimeFigureOut">
              <a:rPr lang="en-US" smtClean="0"/>
              <a:t>4/4/2019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24A69-0C1F-A24F-A5DA-82687E67A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171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301" y="2072640"/>
            <a:ext cx="12976383" cy="7254240"/>
          </a:xfrm>
        </p:spPr>
        <p:txBody>
          <a:bodyPr anchor="b"/>
          <a:lstStyle>
            <a:lvl1pPr>
              <a:defRPr sz="140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04520" y="4476333"/>
            <a:ext cx="20368260" cy="22093767"/>
          </a:xfrm>
        </p:spPr>
        <p:txBody>
          <a:bodyPr/>
          <a:lstStyle>
            <a:lvl1pPr>
              <a:defRPr sz="14080"/>
            </a:lvl1pPr>
            <a:lvl2pPr>
              <a:defRPr sz="12320"/>
            </a:lvl2pPr>
            <a:lvl3pPr>
              <a:defRPr sz="10560"/>
            </a:lvl3pPr>
            <a:lvl4pPr>
              <a:defRPr sz="8800"/>
            </a:lvl4pPr>
            <a:lvl5pPr>
              <a:defRPr sz="8800"/>
            </a:lvl5pPr>
            <a:lvl6pPr>
              <a:defRPr sz="8800"/>
            </a:lvl6pPr>
            <a:lvl7pPr>
              <a:defRPr sz="8800"/>
            </a:lvl7pPr>
            <a:lvl8pPr>
              <a:defRPr sz="8800"/>
            </a:lvl8pPr>
            <a:lvl9pPr>
              <a:defRPr sz="8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71301" y="9326880"/>
            <a:ext cx="12976383" cy="17279199"/>
          </a:xfrm>
        </p:spPr>
        <p:txBody>
          <a:bodyPr/>
          <a:lstStyle>
            <a:lvl1pPr marL="0" indent="0">
              <a:buNone/>
              <a:defRPr sz="7040"/>
            </a:lvl1pPr>
            <a:lvl2pPr marL="2011680" indent="0">
              <a:buNone/>
              <a:defRPr sz="6160"/>
            </a:lvl2pPr>
            <a:lvl3pPr marL="4023360" indent="0">
              <a:buNone/>
              <a:defRPr sz="5280"/>
            </a:lvl3pPr>
            <a:lvl4pPr marL="6035040" indent="0">
              <a:buNone/>
              <a:defRPr sz="4400"/>
            </a:lvl4pPr>
            <a:lvl5pPr marL="8046720" indent="0">
              <a:buNone/>
              <a:defRPr sz="4400"/>
            </a:lvl5pPr>
            <a:lvl6pPr marL="10058400" indent="0">
              <a:buNone/>
              <a:defRPr sz="4400"/>
            </a:lvl6pPr>
            <a:lvl7pPr marL="12070080" indent="0">
              <a:buNone/>
              <a:defRPr sz="4400"/>
            </a:lvl7pPr>
            <a:lvl8pPr marL="14081760" indent="0">
              <a:buNone/>
              <a:defRPr sz="4400"/>
            </a:lvl8pPr>
            <a:lvl9pPr marL="16093440" indent="0">
              <a:buNone/>
              <a:defRPr sz="4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77B0-419F-3346-AEA6-E537A8118DFA}" type="datetimeFigureOut">
              <a:rPr lang="en-US" smtClean="0"/>
              <a:t>4/4/2019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24A69-0C1F-A24F-A5DA-82687E67A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312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301" y="2072640"/>
            <a:ext cx="12976383" cy="7254240"/>
          </a:xfrm>
        </p:spPr>
        <p:txBody>
          <a:bodyPr anchor="b"/>
          <a:lstStyle>
            <a:lvl1pPr>
              <a:defRPr sz="140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04520" y="4476333"/>
            <a:ext cx="20368260" cy="22093767"/>
          </a:xfrm>
        </p:spPr>
        <p:txBody>
          <a:bodyPr anchor="t"/>
          <a:lstStyle>
            <a:lvl1pPr marL="0" indent="0">
              <a:buNone/>
              <a:defRPr sz="14080"/>
            </a:lvl1pPr>
            <a:lvl2pPr marL="2011680" indent="0">
              <a:buNone/>
              <a:defRPr sz="12320"/>
            </a:lvl2pPr>
            <a:lvl3pPr marL="4023360" indent="0">
              <a:buNone/>
              <a:defRPr sz="10560"/>
            </a:lvl3pPr>
            <a:lvl4pPr marL="6035040" indent="0">
              <a:buNone/>
              <a:defRPr sz="8800"/>
            </a:lvl4pPr>
            <a:lvl5pPr marL="8046720" indent="0">
              <a:buNone/>
              <a:defRPr sz="8800"/>
            </a:lvl5pPr>
            <a:lvl6pPr marL="10058400" indent="0">
              <a:buNone/>
              <a:defRPr sz="8800"/>
            </a:lvl6pPr>
            <a:lvl7pPr marL="12070080" indent="0">
              <a:buNone/>
              <a:defRPr sz="8800"/>
            </a:lvl7pPr>
            <a:lvl8pPr marL="14081760" indent="0">
              <a:buNone/>
              <a:defRPr sz="8800"/>
            </a:lvl8pPr>
            <a:lvl9pPr marL="16093440" indent="0">
              <a:buNone/>
              <a:defRPr sz="8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71301" y="9326880"/>
            <a:ext cx="12976383" cy="17279199"/>
          </a:xfrm>
        </p:spPr>
        <p:txBody>
          <a:bodyPr/>
          <a:lstStyle>
            <a:lvl1pPr marL="0" indent="0">
              <a:buNone/>
              <a:defRPr sz="7040"/>
            </a:lvl1pPr>
            <a:lvl2pPr marL="2011680" indent="0">
              <a:buNone/>
              <a:defRPr sz="6160"/>
            </a:lvl2pPr>
            <a:lvl3pPr marL="4023360" indent="0">
              <a:buNone/>
              <a:defRPr sz="5280"/>
            </a:lvl3pPr>
            <a:lvl4pPr marL="6035040" indent="0">
              <a:buNone/>
              <a:defRPr sz="4400"/>
            </a:lvl4pPr>
            <a:lvl5pPr marL="8046720" indent="0">
              <a:buNone/>
              <a:defRPr sz="4400"/>
            </a:lvl5pPr>
            <a:lvl6pPr marL="10058400" indent="0">
              <a:buNone/>
              <a:defRPr sz="4400"/>
            </a:lvl6pPr>
            <a:lvl7pPr marL="12070080" indent="0">
              <a:buNone/>
              <a:defRPr sz="4400"/>
            </a:lvl7pPr>
            <a:lvl8pPr marL="14081760" indent="0">
              <a:buNone/>
              <a:defRPr sz="4400"/>
            </a:lvl8pPr>
            <a:lvl9pPr marL="16093440" indent="0">
              <a:buNone/>
              <a:defRPr sz="4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77B0-419F-3346-AEA6-E537A8118DFA}" type="datetimeFigureOut">
              <a:rPr lang="en-US" smtClean="0"/>
              <a:t>4/4/2019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24A69-0C1F-A24F-A5DA-82687E67A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705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6060" y="1655240"/>
            <a:ext cx="34701480" cy="60092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6060" y="8276166"/>
            <a:ext cx="34701480" cy="197260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6060" y="28815460"/>
            <a:ext cx="9052560" cy="16552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677B0-419F-3346-AEA6-E537A8118DFA}" type="datetimeFigureOut">
              <a:rPr lang="en-US" smtClean="0"/>
              <a:t>4/4/2019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327380" y="28815460"/>
            <a:ext cx="13578840" cy="16552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414980" y="28815460"/>
            <a:ext cx="9052560" cy="16552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424A69-0C1F-A24F-A5DA-82687E67A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167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023360" rtl="0" eaLnBrk="1" latinLnBrk="0" hangingPunct="1">
        <a:lnSpc>
          <a:spcPct val="90000"/>
        </a:lnSpc>
        <a:spcBef>
          <a:spcPct val="0"/>
        </a:spcBef>
        <a:buNone/>
        <a:defRPr sz="193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05840" indent="-1005840" algn="l" defTabSz="4023360" rtl="0" eaLnBrk="1" latinLnBrk="0" hangingPunct="1">
        <a:lnSpc>
          <a:spcPct val="90000"/>
        </a:lnSpc>
        <a:spcBef>
          <a:spcPts val="4400"/>
        </a:spcBef>
        <a:buFont typeface="Arial" panose="020B0604020202020204" pitchFamily="34" charset="0"/>
        <a:buChar char="•"/>
        <a:defRPr sz="12320" kern="1200">
          <a:solidFill>
            <a:schemeClr val="tx1"/>
          </a:solidFill>
          <a:latin typeface="+mn-lt"/>
          <a:ea typeface="+mn-ea"/>
          <a:cs typeface="+mn-cs"/>
        </a:defRPr>
      </a:lvl1pPr>
      <a:lvl2pPr marL="3017520" indent="-1005840" algn="l" defTabSz="4023360" rtl="0" eaLnBrk="1" latinLnBrk="0" hangingPunct="1">
        <a:lnSpc>
          <a:spcPct val="90000"/>
        </a:lnSpc>
        <a:spcBef>
          <a:spcPts val="2200"/>
        </a:spcBef>
        <a:buFont typeface="Arial" panose="020B0604020202020204" pitchFamily="34" charset="0"/>
        <a:buChar char="•"/>
        <a:defRPr sz="10560" kern="1200">
          <a:solidFill>
            <a:schemeClr val="tx1"/>
          </a:solidFill>
          <a:latin typeface="+mn-lt"/>
          <a:ea typeface="+mn-ea"/>
          <a:cs typeface="+mn-cs"/>
        </a:defRPr>
      </a:lvl2pPr>
      <a:lvl3pPr marL="5029200" indent="-1005840" algn="l" defTabSz="4023360" rtl="0" eaLnBrk="1" latinLnBrk="0" hangingPunct="1">
        <a:lnSpc>
          <a:spcPct val="90000"/>
        </a:lnSpc>
        <a:spcBef>
          <a:spcPts val="2200"/>
        </a:spcBef>
        <a:buFont typeface="Arial" panose="020B0604020202020204" pitchFamily="34" charset="0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3pPr>
      <a:lvl4pPr marL="7040880" indent="-1005840" algn="l" defTabSz="4023360" rtl="0" eaLnBrk="1" latinLnBrk="0" hangingPunct="1">
        <a:lnSpc>
          <a:spcPct val="90000"/>
        </a:lnSpc>
        <a:spcBef>
          <a:spcPts val="2200"/>
        </a:spcBef>
        <a:buFont typeface="Arial" panose="020B0604020202020204" pitchFamily="34" charset="0"/>
        <a:buChar char="•"/>
        <a:defRPr sz="7920" kern="1200">
          <a:solidFill>
            <a:schemeClr val="tx1"/>
          </a:solidFill>
          <a:latin typeface="+mn-lt"/>
          <a:ea typeface="+mn-ea"/>
          <a:cs typeface="+mn-cs"/>
        </a:defRPr>
      </a:lvl4pPr>
      <a:lvl5pPr marL="9052560" indent="-1005840" algn="l" defTabSz="4023360" rtl="0" eaLnBrk="1" latinLnBrk="0" hangingPunct="1">
        <a:lnSpc>
          <a:spcPct val="90000"/>
        </a:lnSpc>
        <a:spcBef>
          <a:spcPts val="2200"/>
        </a:spcBef>
        <a:buFont typeface="Arial" panose="020B0604020202020204" pitchFamily="34" charset="0"/>
        <a:buChar char="•"/>
        <a:defRPr sz="7920" kern="1200">
          <a:solidFill>
            <a:schemeClr val="tx1"/>
          </a:solidFill>
          <a:latin typeface="+mn-lt"/>
          <a:ea typeface="+mn-ea"/>
          <a:cs typeface="+mn-cs"/>
        </a:defRPr>
      </a:lvl5pPr>
      <a:lvl6pPr marL="11064240" indent="-1005840" algn="l" defTabSz="4023360" rtl="0" eaLnBrk="1" latinLnBrk="0" hangingPunct="1">
        <a:lnSpc>
          <a:spcPct val="90000"/>
        </a:lnSpc>
        <a:spcBef>
          <a:spcPts val="2200"/>
        </a:spcBef>
        <a:buFont typeface="Arial" panose="020B0604020202020204" pitchFamily="34" charset="0"/>
        <a:buChar char="•"/>
        <a:defRPr sz="7920" kern="1200">
          <a:solidFill>
            <a:schemeClr val="tx1"/>
          </a:solidFill>
          <a:latin typeface="+mn-lt"/>
          <a:ea typeface="+mn-ea"/>
          <a:cs typeface="+mn-cs"/>
        </a:defRPr>
      </a:lvl6pPr>
      <a:lvl7pPr marL="13075920" indent="-1005840" algn="l" defTabSz="4023360" rtl="0" eaLnBrk="1" latinLnBrk="0" hangingPunct="1">
        <a:lnSpc>
          <a:spcPct val="90000"/>
        </a:lnSpc>
        <a:spcBef>
          <a:spcPts val="2200"/>
        </a:spcBef>
        <a:buFont typeface="Arial" panose="020B0604020202020204" pitchFamily="34" charset="0"/>
        <a:buChar char="•"/>
        <a:defRPr sz="7920" kern="1200">
          <a:solidFill>
            <a:schemeClr val="tx1"/>
          </a:solidFill>
          <a:latin typeface="+mn-lt"/>
          <a:ea typeface="+mn-ea"/>
          <a:cs typeface="+mn-cs"/>
        </a:defRPr>
      </a:lvl7pPr>
      <a:lvl8pPr marL="15087600" indent="-1005840" algn="l" defTabSz="4023360" rtl="0" eaLnBrk="1" latinLnBrk="0" hangingPunct="1">
        <a:lnSpc>
          <a:spcPct val="90000"/>
        </a:lnSpc>
        <a:spcBef>
          <a:spcPts val="2200"/>
        </a:spcBef>
        <a:buFont typeface="Arial" panose="020B0604020202020204" pitchFamily="34" charset="0"/>
        <a:buChar char="•"/>
        <a:defRPr sz="7920" kern="1200">
          <a:solidFill>
            <a:schemeClr val="tx1"/>
          </a:solidFill>
          <a:latin typeface="+mn-lt"/>
          <a:ea typeface="+mn-ea"/>
          <a:cs typeface="+mn-cs"/>
        </a:defRPr>
      </a:lvl8pPr>
      <a:lvl9pPr marL="17099280" indent="-1005840" algn="l" defTabSz="4023360" rtl="0" eaLnBrk="1" latinLnBrk="0" hangingPunct="1">
        <a:lnSpc>
          <a:spcPct val="90000"/>
        </a:lnSpc>
        <a:spcBef>
          <a:spcPts val="2200"/>
        </a:spcBef>
        <a:buFont typeface="Arial" panose="020B0604020202020204" pitchFamily="34" charset="0"/>
        <a:buChar char="•"/>
        <a:defRPr sz="79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23360" rtl="0" eaLnBrk="1" latinLnBrk="0" hangingPunct="1">
        <a:defRPr sz="7920" kern="1200">
          <a:solidFill>
            <a:schemeClr val="tx1"/>
          </a:solidFill>
          <a:latin typeface="+mn-lt"/>
          <a:ea typeface="+mn-ea"/>
          <a:cs typeface="+mn-cs"/>
        </a:defRPr>
      </a:lvl1pPr>
      <a:lvl2pPr marL="2011680" algn="l" defTabSz="4023360" rtl="0" eaLnBrk="1" latinLnBrk="0" hangingPunct="1">
        <a:defRPr sz="792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0" algn="l" defTabSz="4023360" rtl="0" eaLnBrk="1" latinLnBrk="0" hangingPunct="1">
        <a:defRPr sz="7920" kern="1200">
          <a:solidFill>
            <a:schemeClr val="tx1"/>
          </a:solidFill>
          <a:latin typeface="+mn-lt"/>
          <a:ea typeface="+mn-ea"/>
          <a:cs typeface="+mn-cs"/>
        </a:defRPr>
      </a:lvl3pPr>
      <a:lvl4pPr marL="6035040" algn="l" defTabSz="4023360" rtl="0" eaLnBrk="1" latinLnBrk="0" hangingPunct="1">
        <a:defRPr sz="7920" kern="1200">
          <a:solidFill>
            <a:schemeClr val="tx1"/>
          </a:solidFill>
          <a:latin typeface="+mn-lt"/>
          <a:ea typeface="+mn-ea"/>
          <a:cs typeface="+mn-cs"/>
        </a:defRPr>
      </a:lvl4pPr>
      <a:lvl5pPr marL="8046720" algn="l" defTabSz="4023360" rtl="0" eaLnBrk="1" latinLnBrk="0" hangingPunct="1">
        <a:defRPr sz="7920" kern="1200">
          <a:solidFill>
            <a:schemeClr val="tx1"/>
          </a:solidFill>
          <a:latin typeface="+mn-lt"/>
          <a:ea typeface="+mn-ea"/>
          <a:cs typeface="+mn-cs"/>
        </a:defRPr>
      </a:lvl5pPr>
      <a:lvl6pPr marL="10058400" algn="l" defTabSz="4023360" rtl="0" eaLnBrk="1" latinLnBrk="0" hangingPunct="1">
        <a:defRPr sz="7920" kern="1200">
          <a:solidFill>
            <a:schemeClr val="tx1"/>
          </a:solidFill>
          <a:latin typeface="+mn-lt"/>
          <a:ea typeface="+mn-ea"/>
          <a:cs typeface="+mn-cs"/>
        </a:defRPr>
      </a:lvl6pPr>
      <a:lvl7pPr marL="12070080" algn="l" defTabSz="4023360" rtl="0" eaLnBrk="1" latinLnBrk="0" hangingPunct="1">
        <a:defRPr sz="7920" kern="1200">
          <a:solidFill>
            <a:schemeClr val="tx1"/>
          </a:solidFill>
          <a:latin typeface="+mn-lt"/>
          <a:ea typeface="+mn-ea"/>
          <a:cs typeface="+mn-cs"/>
        </a:defRPr>
      </a:lvl7pPr>
      <a:lvl8pPr marL="14081760" algn="l" defTabSz="4023360" rtl="0" eaLnBrk="1" latinLnBrk="0" hangingPunct="1">
        <a:defRPr sz="7920" kern="1200">
          <a:solidFill>
            <a:schemeClr val="tx1"/>
          </a:solidFill>
          <a:latin typeface="+mn-lt"/>
          <a:ea typeface="+mn-ea"/>
          <a:cs typeface="+mn-cs"/>
        </a:defRPr>
      </a:lvl8pPr>
      <a:lvl9pPr marL="16093440" algn="l" defTabSz="4023360" rtl="0" eaLnBrk="1" latinLnBrk="0" hangingPunct="1">
        <a:defRPr sz="7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13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package" Target="../embeddings/Microsoft_Excel_Worksheet.xlsx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jpeg"/><Relationship Id="rId11" Type="http://schemas.openxmlformats.org/officeDocument/2006/relationships/image" Target="../media/image8.emf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ABF9636B-809F-2140-9ABB-FED362148E3A}"/>
              </a:ext>
            </a:extLst>
          </p:cNvPr>
          <p:cNvSpPr/>
          <p:nvPr/>
        </p:nvSpPr>
        <p:spPr>
          <a:xfrm>
            <a:off x="0" y="0"/>
            <a:ext cx="40233600" cy="6181344"/>
          </a:xfrm>
          <a:prstGeom prst="rect">
            <a:avLst/>
          </a:prstGeom>
          <a:solidFill>
            <a:srgbClr val="0835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42CF64-2D16-F449-A9DC-5613AC8D92E6}"/>
              </a:ext>
            </a:extLst>
          </p:cNvPr>
          <p:cNvSpPr txBox="1"/>
          <p:nvPr/>
        </p:nvSpPr>
        <p:spPr>
          <a:xfrm>
            <a:off x="5633646" y="489901"/>
            <a:ext cx="3343249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0" b="1" dirty="0">
                <a:solidFill>
                  <a:schemeClr val="bg1"/>
                </a:solidFill>
                <a:latin typeface="Arial" panose="020B0604020202020204" pitchFamily="34" charset="0"/>
                <a:ea typeface="Oswald"/>
                <a:cs typeface="Arial" panose="020B0604020202020204" pitchFamily="34" charset="0"/>
                <a:sym typeface="Oswald"/>
              </a:rPr>
              <a:t>Biomimetic Robotic Fish</a:t>
            </a:r>
          </a:p>
        </p:txBody>
      </p:sp>
      <p:sp>
        <p:nvSpPr>
          <p:cNvPr id="33" name="Shape 68">
            <a:extLst>
              <a:ext uri="{FF2B5EF4-FFF2-40B4-BE49-F238E27FC236}">
                <a16:creationId xmlns:a16="http://schemas.microsoft.com/office/drawing/2014/main" id="{77CFE7F5-BDF6-FC43-A324-CCE525A0F54E}"/>
              </a:ext>
            </a:extLst>
          </p:cNvPr>
          <p:cNvSpPr txBox="1"/>
          <p:nvPr/>
        </p:nvSpPr>
        <p:spPr>
          <a:xfrm>
            <a:off x="25257662" y="7828426"/>
            <a:ext cx="9167731" cy="6566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83806" tIns="83806" rIns="83806" bIns="83806" anchor="t" anchorCtr="0">
            <a:noAutofit/>
          </a:bodyPr>
          <a:lstStyle/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ea typeface="Oswald"/>
                <a:cs typeface="Arial" panose="020B0604020202020204" pitchFamily="34" charset="0"/>
                <a:sym typeface="Oswald"/>
              </a:rPr>
              <a:t>The device is controlled via an Arduino mega</a:t>
            </a:r>
          </a:p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ea typeface="Oswald"/>
                <a:cs typeface="Arial" panose="020B0604020202020204" pitchFamily="34" charset="0"/>
                <a:sym typeface="Oswald"/>
              </a:rPr>
              <a:t>An 16x2 character LCD monitor is used to display the menu options.</a:t>
            </a:r>
          </a:p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ea typeface="Oswald"/>
                <a:cs typeface="Arial" panose="020B0604020202020204" pitchFamily="34" charset="0"/>
                <a:sym typeface="Oswald"/>
              </a:rPr>
              <a:t>The stepper and solenoid are powered by a 12v power source.</a:t>
            </a:r>
          </a:p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ea typeface="Oswald"/>
                <a:cs typeface="Arial" panose="020B0604020202020204" pitchFamily="34" charset="0"/>
                <a:sym typeface="Oswald"/>
              </a:rPr>
              <a:t>The max speed supported is 2400 rpm or 40 Hz</a:t>
            </a:r>
          </a:p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ea typeface="Oswald"/>
                <a:cs typeface="Arial" panose="020B0604020202020204" pitchFamily="34" charset="0"/>
                <a:sym typeface="Oswald"/>
              </a:rPr>
              <a:t>The device connected via a custom made PCB</a:t>
            </a:r>
          </a:p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endParaRPr sz="2200" dirty="0">
              <a:latin typeface="Arial" panose="020B0604020202020204" pitchFamily="34" charset="0"/>
              <a:ea typeface="Oswald"/>
              <a:cs typeface="Arial" panose="020B0604020202020204" pitchFamily="34" charset="0"/>
              <a:sym typeface="Oswald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9CE728-D159-834E-9FC9-F62FBD3B6DFE}"/>
              </a:ext>
            </a:extLst>
          </p:cNvPr>
          <p:cNvSpPr txBox="1"/>
          <p:nvPr/>
        </p:nvSpPr>
        <p:spPr>
          <a:xfrm>
            <a:off x="6434035" y="3928355"/>
            <a:ext cx="33432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BCE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Engineering, Northern Arizona University, Flagstaff, AZ 86011</a:t>
            </a:r>
            <a:endParaRPr lang="en-US" sz="5400" dirty="0">
              <a:solidFill>
                <a:srgbClr val="FBCE2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3863D5C-B706-1A48-8A0A-585D2FB84CE3}"/>
              </a:ext>
            </a:extLst>
          </p:cNvPr>
          <p:cNvSpPr txBox="1"/>
          <p:nvPr/>
        </p:nvSpPr>
        <p:spPr>
          <a:xfrm>
            <a:off x="6434035" y="2884720"/>
            <a:ext cx="33432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FBCE20"/>
                </a:solidFill>
                <a:latin typeface="Arial" panose="020B0604020202020204" pitchFamily="34" charset="0"/>
                <a:ea typeface="Droid Serif"/>
                <a:cs typeface="Arial" panose="020B0604020202020204" pitchFamily="34" charset="0"/>
                <a:sym typeface="Droid Serif"/>
              </a:rPr>
              <a:t>Abdulrahman</a:t>
            </a:r>
            <a:r>
              <a:rPr lang="en-US" sz="5400" dirty="0">
                <a:solidFill>
                  <a:srgbClr val="FBCE20"/>
                </a:solidFill>
                <a:latin typeface="Arial" panose="020B0604020202020204" pitchFamily="34" charset="0"/>
                <a:ea typeface="Droid Serif"/>
                <a:cs typeface="Arial" panose="020B0604020202020204" pitchFamily="34" charset="0"/>
                <a:sym typeface="Droid Serif"/>
              </a:rPr>
              <a:t> </a:t>
            </a:r>
            <a:r>
              <a:rPr lang="en-US" sz="5400" dirty="0" err="1">
                <a:solidFill>
                  <a:srgbClr val="FBCE20"/>
                </a:solidFill>
                <a:latin typeface="Arial" panose="020B0604020202020204" pitchFamily="34" charset="0"/>
                <a:ea typeface="Droid Serif"/>
                <a:cs typeface="Arial" panose="020B0604020202020204" pitchFamily="34" charset="0"/>
                <a:sym typeface="Droid Serif"/>
              </a:rPr>
              <a:t>Alnebari</a:t>
            </a:r>
            <a:r>
              <a:rPr lang="en-US" sz="5400" dirty="0">
                <a:solidFill>
                  <a:srgbClr val="FBCE20"/>
                </a:solidFill>
                <a:latin typeface="Arial" panose="020B0604020202020204" pitchFamily="34" charset="0"/>
                <a:ea typeface="Droid Serif"/>
                <a:cs typeface="Arial" panose="020B0604020202020204" pitchFamily="34" charset="0"/>
                <a:sym typeface="Droid Serif"/>
              </a:rPr>
              <a:t>, </a:t>
            </a:r>
            <a:r>
              <a:rPr lang="en-US" sz="5400" dirty="0" err="1">
                <a:solidFill>
                  <a:srgbClr val="FBCE20"/>
                </a:solidFill>
                <a:latin typeface="Arial" panose="020B0604020202020204" pitchFamily="34" charset="0"/>
                <a:ea typeface="Droid Serif"/>
                <a:cs typeface="Arial" panose="020B0604020202020204" pitchFamily="34" charset="0"/>
                <a:sym typeface="Droid Serif"/>
              </a:rPr>
              <a:t>Shuaib</a:t>
            </a:r>
            <a:r>
              <a:rPr lang="en-US" sz="5400" dirty="0">
                <a:solidFill>
                  <a:srgbClr val="FBCE20"/>
                </a:solidFill>
                <a:latin typeface="Arial" panose="020B0604020202020204" pitchFamily="34" charset="0"/>
                <a:ea typeface="Droid Serif"/>
                <a:cs typeface="Arial" panose="020B0604020202020204" pitchFamily="34" charset="0"/>
                <a:sym typeface="Droid Serif"/>
              </a:rPr>
              <a:t> </a:t>
            </a:r>
            <a:r>
              <a:rPr lang="en-US" sz="5400" dirty="0" err="1">
                <a:solidFill>
                  <a:srgbClr val="FBCE20"/>
                </a:solidFill>
                <a:latin typeface="Arial" panose="020B0604020202020204" pitchFamily="34" charset="0"/>
                <a:ea typeface="Droid Serif"/>
                <a:cs typeface="Arial" panose="020B0604020202020204" pitchFamily="34" charset="0"/>
                <a:sym typeface="Droid Serif"/>
              </a:rPr>
              <a:t>Alshuaib</a:t>
            </a:r>
            <a:r>
              <a:rPr lang="en-US" sz="5400" dirty="0">
                <a:solidFill>
                  <a:srgbClr val="FBCE20"/>
                </a:solidFill>
                <a:latin typeface="Arial" panose="020B0604020202020204" pitchFamily="34" charset="0"/>
                <a:ea typeface="Droid Serif"/>
                <a:cs typeface="Arial" panose="020B0604020202020204" pitchFamily="34" charset="0"/>
                <a:sym typeface="Droid Serif"/>
              </a:rPr>
              <a:t>, James Brooks, Nathan Servis</a:t>
            </a:r>
          </a:p>
        </p:txBody>
      </p:sp>
      <p:sp>
        <p:nvSpPr>
          <p:cNvPr id="18" name="Shape 68">
            <a:extLst>
              <a:ext uri="{FF2B5EF4-FFF2-40B4-BE49-F238E27FC236}">
                <a16:creationId xmlns:a16="http://schemas.microsoft.com/office/drawing/2014/main" id="{3463F1F6-E810-8942-8242-8AB925924B63}"/>
              </a:ext>
            </a:extLst>
          </p:cNvPr>
          <p:cNvSpPr txBox="1"/>
          <p:nvPr/>
        </p:nvSpPr>
        <p:spPr>
          <a:xfrm>
            <a:off x="1022664" y="7854655"/>
            <a:ext cx="9662092" cy="72589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83806" tIns="83806" rIns="83806" bIns="83806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2400" dirty="0"/>
              <a:t>Fish bury in sand to hide from predators. This project is on a machine that will be used to study the mechanisms which fish use to bury in sand. The machine will grip onto a prototype fish-sample, and shake it up-and-down until burial. 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Device Features:</a:t>
            </a:r>
            <a:br>
              <a:rPr lang="en-US" sz="2400" dirty="0"/>
            </a:br>
            <a:r>
              <a:rPr lang="en-US" sz="2400" dirty="0"/>
              <a:t>1. Automated Amplitude Adjustment</a:t>
            </a:r>
            <a:br>
              <a:rPr lang="en-US" sz="2400" dirty="0"/>
            </a:br>
            <a:r>
              <a:rPr lang="en-US" sz="2400" dirty="0"/>
              <a:t>2. Variable RPM</a:t>
            </a:r>
            <a:br>
              <a:rPr lang="en-US" sz="2400" dirty="0"/>
            </a:br>
            <a:r>
              <a:rPr lang="en-US" sz="2400" dirty="0"/>
              <a:t>3. Oscillations End on Down-Stroke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The research produced by the results of this device may lead to the solutions necessary for the advancement of underwater-drone technology, and boat anchors that do not easily drag across the ocean floor.</a:t>
            </a:r>
            <a:endParaRPr sz="2400" dirty="0">
              <a:latin typeface="Arial" panose="020B0604020202020204" pitchFamily="34" charset="0"/>
              <a:ea typeface="Oswald"/>
              <a:cs typeface="Arial" panose="020B0604020202020204" pitchFamily="34" charset="0"/>
              <a:sym typeface="Oswald"/>
            </a:endParaRPr>
          </a:p>
        </p:txBody>
      </p:sp>
      <p:sp>
        <p:nvSpPr>
          <p:cNvPr id="17" name="Shape 63">
            <a:extLst>
              <a:ext uri="{FF2B5EF4-FFF2-40B4-BE49-F238E27FC236}">
                <a16:creationId xmlns:a16="http://schemas.microsoft.com/office/drawing/2014/main" id="{D4FA2EE0-800B-4C4F-9CE5-566078DE4E21}"/>
              </a:ext>
            </a:extLst>
          </p:cNvPr>
          <p:cNvSpPr txBox="1"/>
          <p:nvPr/>
        </p:nvSpPr>
        <p:spPr>
          <a:xfrm>
            <a:off x="1022664" y="6813066"/>
            <a:ext cx="9033152" cy="928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806" tIns="83806" rIns="83806" bIns="83806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5000" b="1" dirty="0">
                <a:solidFill>
                  <a:srgbClr val="003366"/>
                </a:solidFill>
                <a:latin typeface="Arial" panose="020B0604020202020204" pitchFamily="34" charset="0"/>
                <a:ea typeface="Oswald"/>
                <a:cs typeface="Arial" panose="020B0604020202020204" pitchFamily="34" charset="0"/>
                <a:sym typeface="Oswald"/>
              </a:rPr>
              <a:t>Abstract</a:t>
            </a:r>
            <a:endParaRPr sz="5000" b="1" dirty="0">
              <a:solidFill>
                <a:srgbClr val="003366"/>
              </a:solidFill>
              <a:latin typeface="Arial" panose="020B0604020202020204" pitchFamily="34" charset="0"/>
              <a:ea typeface="Oswald"/>
              <a:cs typeface="Arial" panose="020B0604020202020204" pitchFamily="34" charset="0"/>
              <a:sym typeface="Oswald"/>
            </a:endParaRPr>
          </a:p>
          <a:p>
            <a:endParaRPr sz="1532" dirty="0">
              <a:solidFill>
                <a:srgbClr val="0033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62D080D-52BD-5A44-BE21-B28F322DB0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664" y="856282"/>
            <a:ext cx="3443525" cy="4056875"/>
          </a:xfrm>
          <a:prstGeom prst="rect">
            <a:avLst/>
          </a:prstGeom>
        </p:spPr>
      </p:pic>
      <p:sp>
        <p:nvSpPr>
          <p:cNvPr id="29" name="Shape 63">
            <a:extLst>
              <a:ext uri="{FF2B5EF4-FFF2-40B4-BE49-F238E27FC236}">
                <a16:creationId xmlns:a16="http://schemas.microsoft.com/office/drawing/2014/main" id="{CFEB8CDB-2F46-5847-BD01-970E8AC7FF18}"/>
              </a:ext>
            </a:extLst>
          </p:cNvPr>
          <p:cNvSpPr txBox="1"/>
          <p:nvPr/>
        </p:nvSpPr>
        <p:spPr>
          <a:xfrm>
            <a:off x="25127203" y="6847865"/>
            <a:ext cx="9428650" cy="1033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806" tIns="83806" rIns="83806" bIns="83806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5000" b="1" dirty="0">
                <a:solidFill>
                  <a:srgbClr val="003366"/>
                </a:solidFill>
                <a:latin typeface="Arial" panose="020B0604020202020204" pitchFamily="34" charset="0"/>
                <a:ea typeface="Oswald"/>
                <a:cs typeface="Arial" panose="020B0604020202020204" pitchFamily="34" charset="0"/>
                <a:sym typeface="Oswald"/>
              </a:rPr>
              <a:t>Arduino</a:t>
            </a:r>
            <a:endParaRPr sz="5000" b="1" dirty="0">
              <a:solidFill>
                <a:srgbClr val="003366"/>
              </a:solidFill>
              <a:latin typeface="Arial" panose="020B0604020202020204" pitchFamily="34" charset="0"/>
              <a:ea typeface="Oswald"/>
              <a:cs typeface="Arial" panose="020B0604020202020204" pitchFamily="34" charset="0"/>
              <a:sym typeface="Oswald"/>
            </a:endParaRPr>
          </a:p>
          <a:p>
            <a:endParaRPr sz="1532" dirty="0">
              <a:solidFill>
                <a:srgbClr val="0033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5" name="Shape 63">
            <a:extLst>
              <a:ext uri="{FF2B5EF4-FFF2-40B4-BE49-F238E27FC236}">
                <a16:creationId xmlns:a16="http://schemas.microsoft.com/office/drawing/2014/main" id="{DC93CC0C-B97D-634C-B5F8-E39CF748FB0C}"/>
              </a:ext>
            </a:extLst>
          </p:cNvPr>
          <p:cNvSpPr txBox="1"/>
          <p:nvPr/>
        </p:nvSpPr>
        <p:spPr>
          <a:xfrm>
            <a:off x="25220162" y="27954970"/>
            <a:ext cx="9428650" cy="1033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806" tIns="83806" rIns="83806" bIns="83806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5000" b="1" dirty="0">
                <a:solidFill>
                  <a:srgbClr val="003366"/>
                </a:solidFill>
                <a:latin typeface="Arial" panose="020B0604020202020204" pitchFamily="34" charset="0"/>
                <a:ea typeface="Oswald"/>
                <a:cs typeface="Arial" panose="020B0604020202020204" pitchFamily="34" charset="0"/>
                <a:sym typeface="Oswald"/>
              </a:rPr>
              <a:t>Acknowledgements</a:t>
            </a:r>
            <a:endParaRPr sz="5000" b="1" dirty="0">
              <a:solidFill>
                <a:srgbClr val="003366"/>
              </a:solidFill>
              <a:latin typeface="Arial" panose="020B0604020202020204" pitchFamily="34" charset="0"/>
              <a:ea typeface="Oswald"/>
              <a:cs typeface="Arial" panose="020B0604020202020204" pitchFamily="34" charset="0"/>
              <a:sym typeface="Oswald"/>
            </a:endParaRPr>
          </a:p>
          <a:p>
            <a:endParaRPr sz="1532" dirty="0">
              <a:solidFill>
                <a:srgbClr val="0033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6" name="Shape 68">
            <a:extLst>
              <a:ext uri="{FF2B5EF4-FFF2-40B4-BE49-F238E27FC236}">
                <a16:creationId xmlns:a16="http://schemas.microsoft.com/office/drawing/2014/main" id="{EB3CDB43-C2A1-3344-86EF-7546AF36F2D1}"/>
              </a:ext>
            </a:extLst>
          </p:cNvPr>
          <p:cNvSpPr txBox="1"/>
          <p:nvPr/>
        </p:nvSpPr>
        <p:spPr>
          <a:xfrm>
            <a:off x="25127203" y="28994099"/>
            <a:ext cx="14192958" cy="1662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83806" tIns="83806" rIns="83806" bIns="83806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2200" dirty="0">
                <a:latin typeface="Arial" panose="020B0604020202020204" pitchFamily="34" charset="0"/>
                <a:ea typeface="Oswald"/>
                <a:cs typeface="Arial" panose="020B0604020202020204" pitchFamily="34" charset="0"/>
                <a:sym typeface="Oswald"/>
              </a:rPr>
              <a:t>Special Thanks to Alice Gibbs (Client), Sarah Oman (Professor), Chuck Vallance ( Technical Advisor), </a:t>
            </a:r>
            <a:r>
              <a:rPr lang="en-US" sz="2200" dirty="0" err="1">
                <a:latin typeface="Arial" panose="020B0604020202020204" pitchFamily="34" charset="0"/>
                <a:ea typeface="Oswald"/>
                <a:cs typeface="Arial" panose="020B0604020202020204" pitchFamily="34" charset="0"/>
                <a:sym typeface="Oswald"/>
              </a:rPr>
              <a:t>Poba</a:t>
            </a:r>
            <a:r>
              <a:rPr lang="en-US" sz="2200" dirty="0">
                <a:latin typeface="Arial" panose="020B0604020202020204" pitchFamily="34" charset="0"/>
                <a:ea typeface="Oswald"/>
                <a:cs typeface="Arial" panose="020B0604020202020204" pitchFamily="34" charset="0"/>
                <a:sym typeface="Oswald"/>
              </a:rPr>
              <a:t> Medical Company(Sponsor) and the </a:t>
            </a:r>
            <a:r>
              <a:rPr lang="en-US" sz="2200" dirty="0" err="1">
                <a:latin typeface="Arial" panose="020B0604020202020204" pitchFamily="34" charset="0"/>
                <a:ea typeface="Oswald"/>
                <a:cs typeface="Arial" panose="020B0604020202020204" pitchFamily="34" charset="0"/>
                <a:sym typeface="Oswald"/>
              </a:rPr>
              <a:t>Alnebari</a:t>
            </a:r>
            <a:r>
              <a:rPr lang="en-US" sz="2200" dirty="0">
                <a:latin typeface="Arial" panose="020B0604020202020204" pitchFamily="34" charset="0"/>
                <a:ea typeface="Oswald"/>
                <a:cs typeface="Arial" panose="020B0604020202020204" pitchFamily="34" charset="0"/>
                <a:sym typeface="Oswald"/>
              </a:rPr>
              <a:t> Family (Sponsor)</a:t>
            </a:r>
            <a:endParaRPr sz="2200" dirty="0">
              <a:latin typeface="Arial" panose="020B0604020202020204" pitchFamily="34" charset="0"/>
              <a:ea typeface="Oswald"/>
              <a:cs typeface="Arial" panose="020B0604020202020204" pitchFamily="34" charset="0"/>
              <a:sym typeface="Oswald"/>
            </a:endParaRPr>
          </a:p>
        </p:txBody>
      </p:sp>
      <p:sp>
        <p:nvSpPr>
          <p:cNvPr id="27" name="Shape 68">
            <a:extLst>
              <a:ext uri="{FF2B5EF4-FFF2-40B4-BE49-F238E27FC236}">
                <a16:creationId xmlns:a16="http://schemas.microsoft.com/office/drawing/2014/main" id="{3463F1F6-E810-8942-8242-8AB925924B63}"/>
              </a:ext>
            </a:extLst>
          </p:cNvPr>
          <p:cNvSpPr txBox="1"/>
          <p:nvPr/>
        </p:nvSpPr>
        <p:spPr>
          <a:xfrm>
            <a:off x="1022664" y="16214497"/>
            <a:ext cx="9662092" cy="143852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83806" tIns="83806" rIns="83806" bIns="83806" anchor="t" anchorCtr="0">
            <a:noAutofit/>
          </a:bodyPr>
          <a:lstStyle/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ea typeface="Oswald"/>
                <a:cs typeface="Arial" panose="020B0604020202020204" pitchFamily="34" charset="0"/>
                <a:sym typeface="Oswald"/>
              </a:rPr>
              <a:t>The Client, Alice Gibbs, asked that the team create a device that mimics the burying movements of common flatfishes, such as the sol or flounder.</a:t>
            </a:r>
          </a:p>
          <a:p>
            <a:pPr>
              <a:lnSpc>
                <a:spcPct val="115000"/>
              </a:lnSpc>
            </a:pPr>
            <a:endParaRPr lang="en-US" sz="2200" dirty="0">
              <a:latin typeface="Arial" panose="020B0604020202020204" pitchFamily="34" charset="0"/>
              <a:ea typeface="Oswald"/>
              <a:cs typeface="Arial" panose="020B0604020202020204" pitchFamily="34" charset="0"/>
              <a:sym typeface="Oswald"/>
            </a:endParaRPr>
          </a:p>
          <a:p>
            <a:pPr>
              <a:lnSpc>
                <a:spcPct val="115000"/>
              </a:lnSpc>
            </a:pPr>
            <a:endParaRPr lang="en-US" sz="2200" dirty="0">
              <a:latin typeface="Arial" panose="020B0604020202020204" pitchFamily="34" charset="0"/>
              <a:ea typeface="Oswald"/>
              <a:cs typeface="Arial" panose="020B0604020202020204" pitchFamily="34" charset="0"/>
              <a:sym typeface="Oswald"/>
            </a:endParaRPr>
          </a:p>
          <a:p>
            <a:pPr>
              <a:lnSpc>
                <a:spcPct val="115000"/>
              </a:lnSpc>
            </a:pPr>
            <a:endParaRPr lang="en-US" sz="2200" dirty="0">
              <a:latin typeface="Arial" panose="020B0604020202020204" pitchFamily="34" charset="0"/>
              <a:ea typeface="Oswald"/>
              <a:cs typeface="Arial" panose="020B0604020202020204" pitchFamily="34" charset="0"/>
              <a:sym typeface="Oswald"/>
            </a:endParaRPr>
          </a:p>
          <a:p>
            <a:pPr>
              <a:lnSpc>
                <a:spcPct val="115000"/>
              </a:lnSpc>
            </a:pPr>
            <a:endParaRPr lang="en-US" sz="2200" dirty="0">
              <a:latin typeface="Arial" panose="020B0604020202020204" pitchFamily="34" charset="0"/>
              <a:ea typeface="Oswald"/>
              <a:cs typeface="Arial" panose="020B0604020202020204" pitchFamily="34" charset="0"/>
              <a:sym typeface="Oswald"/>
            </a:endParaRPr>
          </a:p>
          <a:p>
            <a:pPr>
              <a:lnSpc>
                <a:spcPct val="115000"/>
              </a:lnSpc>
            </a:pPr>
            <a:endParaRPr lang="en-US" sz="2200" dirty="0">
              <a:latin typeface="Arial" panose="020B0604020202020204" pitchFamily="34" charset="0"/>
              <a:ea typeface="Oswald"/>
              <a:cs typeface="Arial" panose="020B0604020202020204" pitchFamily="34" charset="0"/>
              <a:sym typeface="Oswald"/>
            </a:endParaRPr>
          </a:p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ea typeface="Oswald"/>
                <a:cs typeface="Arial" panose="020B0604020202020204" pitchFamily="34" charset="0"/>
                <a:sym typeface="Oswald"/>
              </a:rPr>
              <a:t>Flatfish bury themselves by undulating their body up and down to temporarily make the granular particulates under it act as a fluid, this process is known as fluidization.</a:t>
            </a:r>
          </a:p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en-US" sz="2200" dirty="0">
              <a:latin typeface="Arial" panose="020B0604020202020204" pitchFamily="34" charset="0"/>
              <a:ea typeface="Oswald"/>
              <a:cs typeface="Arial" panose="020B0604020202020204" pitchFamily="34" charset="0"/>
              <a:sym typeface="Oswald"/>
            </a:endParaRPr>
          </a:p>
          <a:p>
            <a:pPr lvl="4" algn="just">
              <a:lnSpc>
                <a:spcPct val="115000"/>
              </a:lnSpc>
            </a:pPr>
            <a:r>
              <a:rPr lang="en-US" sz="2200" dirty="0">
                <a:latin typeface="Arial" panose="020B0604020202020204" pitchFamily="34" charset="0"/>
                <a:ea typeface="Oswald"/>
                <a:cs typeface="Arial" panose="020B0604020202020204" pitchFamily="34" charset="0"/>
                <a:sym typeface="Oswald"/>
              </a:rPr>
              <a:t>[ Put Picture of Fish Fluidizing </a:t>
            </a:r>
          </a:p>
          <a:p>
            <a:pPr lvl="4" algn="just">
              <a:lnSpc>
                <a:spcPct val="115000"/>
              </a:lnSpc>
            </a:pPr>
            <a:r>
              <a:rPr lang="en-US" sz="2200" dirty="0">
                <a:latin typeface="Arial" panose="020B0604020202020204" pitchFamily="34" charset="0"/>
                <a:ea typeface="Oswald"/>
                <a:cs typeface="Arial" panose="020B0604020202020204" pitchFamily="34" charset="0"/>
                <a:sym typeface="Oswald"/>
              </a:rPr>
              <a:t>Sand, may draw, or just put a</a:t>
            </a:r>
          </a:p>
          <a:p>
            <a:pPr lvl="4" algn="just">
              <a:lnSpc>
                <a:spcPct val="115000"/>
              </a:lnSpc>
            </a:pPr>
            <a:r>
              <a:rPr lang="en-US" sz="2200" dirty="0">
                <a:latin typeface="Arial" panose="020B0604020202020204" pitchFamily="34" charset="0"/>
                <a:ea typeface="Oswald"/>
                <a:cs typeface="Arial" panose="020B0604020202020204" pitchFamily="34" charset="0"/>
                <a:sym typeface="Oswald"/>
              </a:rPr>
              <a:t> picture of typical fluidization]</a:t>
            </a:r>
          </a:p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en-US" sz="2200" dirty="0">
              <a:latin typeface="Arial" panose="020B0604020202020204" pitchFamily="34" charset="0"/>
              <a:ea typeface="Oswald"/>
              <a:cs typeface="Arial" panose="020B0604020202020204" pitchFamily="34" charset="0"/>
              <a:sym typeface="Oswald"/>
            </a:endParaRPr>
          </a:p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ea typeface="Oswald"/>
                <a:cs typeface="Arial" panose="020B0604020202020204" pitchFamily="34" charset="0"/>
                <a:sym typeface="Oswald"/>
              </a:rPr>
              <a:t>To accurately mimic this process the device must have</a:t>
            </a:r>
          </a:p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en-US" sz="2200" dirty="0">
              <a:latin typeface="Arial" panose="020B0604020202020204" pitchFamily="34" charset="0"/>
              <a:ea typeface="Oswald"/>
              <a:cs typeface="Arial" panose="020B0604020202020204" pitchFamily="34" charset="0"/>
              <a:sym typeface="Oswald"/>
            </a:endParaRPr>
          </a:p>
          <a:p>
            <a:pPr marL="1257300" lvl="2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ea typeface="Oswald"/>
                <a:cs typeface="Arial" panose="020B0604020202020204" pitchFamily="34" charset="0"/>
                <a:sym typeface="Oswald"/>
              </a:rPr>
              <a:t>Variable Oscillation</a:t>
            </a:r>
          </a:p>
          <a:p>
            <a:pPr marL="1257300" lvl="2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ea typeface="Oswald"/>
                <a:cs typeface="Arial" panose="020B0604020202020204" pitchFamily="34" charset="0"/>
                <a:sym typeface="Oswald"/>
              </a:rPr>
              <a:t>Variable Amplitude</a:t>
            </a:r>
          </a:p>
          <a:p>
            <a:pPr marL="1257300" lvl="2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ea typeface="Oswald"/>
                <a:cs typeface="Arial" panose="020B0604020202020204" pitchFamily="34" charset="0"/>
                <a:sym typeface="Oswald"/>
              </a:rPr>
              <a:t>Be Biomimetic</a:t>
            </a:r>
          </a:p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en-US" sz="2200" dirty="0">
              <a:latin typeface="Arial" panose="020B0604020202020204" pitchFamily="34" charset="0"/>
              <a:ea typeface="Oswald"/>
              <a:cs typeface="Arial" panose="020B0604020202020204" pitchFamily="34" charset="0"/>
              <a:sym typeface="Oswald"/>
            </a:endParaRPr>
          </a:p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ea typeface="Oswald"/>
                <a:cs typeface="Arial" panose="020B0604020202020204" pitchFamily="34" charset="0"/>
                <a:sym typeface="Oswald"/>
              </a:rPr>
              <a:t>The team took the clients request and designed around the seven engineering requirements shown below.</a:t>
            </a:r>
            <a:endParaRPr sz="2200" dirty="0">
              <a:latin typeface="Arial" panose="020B0604020202020204" pitchFamily="34" charset="0"/>
              <a:ea typeface="Oswald"/>
              <a:cs typeface="Arial" panose="020B0604020202020204" pitchFamily="34" charset="0"/>
              <a:sym typeface="Oswald"/>
            </a:endParaRPr>
          </a:p>
        </p:txBody>
      </p:sp>
      <p:sp>
        <p:nvSpPr>
          <p:cNvPr id="31" name="Shape 63">
            <a:extLst>
              <a:ext uri="{FF2B5EF4-FFF2-40B4-BE49-F238E27FC236}">
                <a16:creationId xmlns:a16="http://schemas.microsoft.com/office/drawing/2014/main" id="{D4FA2EE0-800B-4C4F-9CE5-566078DE4E21}"/>
              </a:ext>
            </a:extLst>
          </p:cNvPr>
          <p:cNvSpPr txBox="1"/>
          <p:nvPr/>
        </p:nvSpPr>
        <p:spPr>
          <a:xfrm>
            <a:off x="1022664" y="15113602"/>
            <a:ext cx="9033152" cy="928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806" tIns="83806" rIns="83806" bIns="83806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5000" b="1" dirty="0">
                <a:solidFill>
                  <a:srgbClr val="003366"/>
                </a:solidFill>
                <a:latin typeface="Arial" panose="020B0604020202020204" pitchFamily="34" charset="0"/>
                <a:ea typeface="Oswald"/>
                <a:cs typeface="Arial" panose="020B0604020202020204" pitchFamily="34" charset="0"/>
                <a:sym typeface="Oswald"/>
              </a:rPr>
              <a:t>Project Goal</a:t>
            </a:r>
            <a:endParaRPr sz="5000" b="1" dirty="0">
              <a:solidFill>
                <a:srgbClr val="003366"/>
              </a:solidFill>
              <a:latin typeface="Arial" panose="020B0604020202020204" pitchFamily="34" charset="0"/>
              <a:ea typeface="Oswald"/>
              <a:cs typeface="Arial" panose="020B0604020202020204" pitchFamily="34" charset="0"/>
              <a:sym typeface="Oswald"/>
            </a:endParaRPr>
          </a:p>
          <a:p>
            <a:endParaRPr sz="1532" dirty="0">
              <a:solidFill>
                <a:srgbClr val="0033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026" name="Picture 2" descr="https://lh6.googleusercontent.com/6dn-9Wi0UAkTSwMr9sai0cdyuVZKoWoZzfBWP4Tw4onkxBwWtVIbDy6Byd2-VbQdeloRMMIz5rsPFKwvPZfv3uX-a8bmUEvDaR5Q4bbX0m61n76HZzvU5L4vgihMAnrLhZoZetEKnr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2118" y="13090591"/>
            <a:ext cx="12330161" cy="10601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41256" y="14698329"/>
            <a:ext cx="1248820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srgbClr val="0835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808792" y="6868069"/>
            <a:ext cx="1016466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srgbClr val="0835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</a:t>
            </a:r>
          </a:p>
        </p:txBody>
      </p:sp>
      <p:sp>
        <p:nvSpPr>
          <p:cNvPr id="7" name="Rectangle 6"/>
          <p:cNvSpPr/>
          <p:nvPr/>
        </p:nvSpPr>
        <p:spPr>
          <a:xfrm>
            <a:off x="25141256" y="15544799"/>
            <a:ext cx="14178905" cy="83061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The devices is successfully able to bury the sample.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[Show picture of buried sample]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[ Show Graph of Percent buried compared to Speed]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8" name="Picture 4" descr="https://lh4.googleusercontent.com/lU0sSXbnoa1mjvUf8QXggIng2F3VLUIEvomnLj1FeuPkW51I_X7jS-sV1QXpJ1u7ZbEJvnCukgjiuzAs0JQRxuz2yVpYpRcG4WrXy3dU0PjpoC9l4YD7bSLxFsJomf14gd5V-5oaKt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6494" y="10443351"/>
            <a:ext cx="3783806" cy="212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Shape 68">
            <a:extLst>
              <a:ext uri="{FF2B5EF4-FFF2-40B4-BE49-F238E27FC236}">
                <a16:creationId xmlns:a16="http://schemas.microsoft.com/office/drawing/2014/main" id="{CA184650-851E-4BAA-9BD0-22A72CF07412}"/>
              </a:ext>
            </a:extLst>
          </p:cNvPr>
          <p:cNvSpPr txBox="1"/>
          <p:nvPr/>
        </p:nvSpPr>
        <p:spPr>
          <a:xfrm>
            <a:off x="11952118" y="7881543"/>
            <a:ext cx="12330161" cy="2122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83806" tIns="83806" rIns="83806" bIns="83806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2200" dirty="0">
                <a:latin typeface="Arial" panose="020B0604020202020204" pitchFamily="34" charset="0"/>
                <a:ea typeface="Oswald"/>
                <a:cs typeface="Arial" panose="020B0604020202020204" pitchFamily="34" charset="0"/>
                <a:sym typeface="Oswald"/>
              </a:rPr>
              <a:t> The Design consist of three main components The Base, the Motor Mount and the Motor Hub.</a:t>
            </a:r>
          </a:p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ea typeface="Oswald"/>
                <a:cs typeface="Arial" panose="020B0604020202020204" pitchFamily="34" charset="0"/>
                <a:sym typeface="Oswald"/>
              </a:rPr>
              <a:t>The base utilizes two ring stands and a T-slot to hold the design above the testing tank.</a:t>
            </a:r>
          </a:p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ea typeface="Oswald"/>
                <a:cs typeface="Arial" panose="020B0604020202020204" pitchFamily="34" charset="0"/>
                <a:sym typeface="Oswald"/>
              </a:rPr>
              <a:t>The motor mount is 3D printed and contains a </a:t>
            </a:r>
            <a:r>
              <a:rPr lang="en-US" sz="2200" dirty="0" err="1">
                <a:latin typeface="Arial" panose="020B0604020202020204" pitchFamily="34" charset="0"/>
                <a:ea typeface="Oswald"/>
                <a:cs typeface="Arial" panose="020B0604020202020204" pitchFamily="34" charset="0"/>
                <a:sym typeface="Oswald"/>
              </a:rPr>
              <a:t>Nema</a:t>
            </a:r>
            <a:r>
              <a:rPr lang="en-US" sz="2200" dirty="0">
                <a:latin typeface="Arial" panose="020B0604020202020204" pitchFamily="34" charset="0"/>
                <a:ea typeface="Oswald"/>
                <a:cs typeface="Arial" panose="020B0604020202020204" pitchFamily="34" charset="0"/>
                <a:sym typeface="Oswald"/>
              </a:rPr>
              <a:t> 23 Stepper motor and 12v Solenoid.</a:t>
            </a:r>
          </a:p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ea typeface="Oswald"/>
                <a:cs typeface="Arial" panose="020B0604020202020204" pitchFamily="34" charset="0"/>
                <a:sym typeface="Oswald"/>
              </a:rPr>
              <a:t>The Motor hub contains the amplitude adjustment system and is machined out of steel.</a:t>
            </a:r>
          </a:p>
          <a:p>
            <a:pPr>
              <a:lnSpc>
                <a:spcPct val="115000"/>
              </a:lnSpc>
            </a:pPr>
            <a:endParaRPr lang="en-US" sz="2200" dirty="0">
              <a:latin typeface="Arial" panose="020B0604020202020204" pitchFamily="34" charset="0"/>
              <a:ea typeface="Oswald"/>
              <a:cs typeface="Arial" panose="020B0604020202020204" pitchFamily="34" charset="0"/>
              <a:sym typeface="Oswald"/>
            </a:endParaRPr>
          </a:p>
          <a:p>
            <a:pPr>
              <a:lnSpc>
                <a:spcPct val="115000"/>
              </a:lnSpc>
            </a:pPr>
            <a:endParaRPr sz="2200" dirty="0">
              <a:latin typeface="Arial" panose="020B0604020202020204" pitchFamily="34" charset="0"/>
              <a:ea typeface="Oswald"/>
              <a:cs typeface="Arial" panose="020B0604020202020204" pitchFamily="34" charset="0"/>
              <a:sym typeface="Oswald"/>
            </a:endParaRPr>
          </a:p>
        </p:txBody>
      </p:sp>
      <p:pic>
        <p:nvPicPr>
          <p:cNvPr id="8" name="Picture 2" descr="https://lh5.googleusercontent.com/fng_K-4tf0lbT6NBIxRVhc4sn8Zbvrl2g0L9XGnR7xvSpW1axGNdXqCtBfgDbRa-2EGAX_5Mkyt8VuFoRzhQVZap_jS-drQEjm8go5P48vjiQsExQJJ0GI8PdvjLY20vkO5z98jkQlI">
            <a:extLst>
              <a:ext uri="{FF2B5EF4-FFF2-40B4-BE49-F238E27FC236}">
                <a16:creationId xmlns:a16="http://schemas.microsoft.com/office/drawing/2014/main" id="{9BA3F295-47E6-4CEB-90EC-67289D68C3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5137" y="10536229"/>
            <a:ext cx="1701627" cy="212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C0CBFE76-A830-47FC-87D3-E71F4F1B86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5186681"/>
              </p:ext>
            </p:extLst>
          </p:nvPr>
        </p:nvGraphicFramePr>
        <p:xfrm>
          <a:off x="3702449" y="25855098"/>
          <a:ext cx="3862394" cy="41971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Worksheet" r:id="rId7" imgW="1428907" imgH="1552402" progId="Excel.Sheet.12">
                  <p:embed/>
                </p:oleObj>
              </mc:Choice>
              <mc:Fallback>
                <p:oleObj name="Worksheet" r:id="rId7" imgW="1428907" imgH="155240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702449" y="25855098"/>
                        <a:ext cx="3862394" cy="41971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:a16="http://schemas.microsoft.com/office/drawing/2014/main" id="{18B9665C-05CA-41EF-9086-D7B82A84491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84621" y="17084801"/>
            <a:ext cx="3498050" cy="2037614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38320E8F-346B-4BE4-A2AB-1B8D83B53160}"/>
              </a:ext>
            </a:extLst>
          </p:cNvPr>
          <p:cNvSpPr/>
          <p:nvPr/>
        </p:nvSpPr>
        <p:spPr>
          <a:xfrm>
            <a:off x="11767637" y="23902294"/>
            <a:ext cx="7113766" cy="5364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Figure : [</a:t>
            </a:r>
            <a:r>
              <a:rPr lang="en-US" b="1" dirty="0">
                <a:solidFill>
                  <a:schemeClr val="tx1"/>
                </a:solidFill>
              </a:rPr>
              <a:t>Will be final photo of the design] </a:t>
            </a:r>
            <a:r>
              <a:rPr lang="en-US" dirty="0">
                <a:solidFill>
                  <a:schemeClr val="tx1"/>
                </a:solidFill>
              </a:rPr>
              <a:t>Final Design setup</a:t>
            </a:r>
            <a:r>
              <a:rPr lang="en-US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F47FFB4-8AC9-46B4-BE7A-A20EF15AB015}"/>
              </a:ext>
            </a:extLst>
          </p:cNvPr>
          <p:cNvSpPr/>
          <p:nvPr/>
        </p:nvSpPr>
        <p:spPr>
          <a:xfrm>
            <a:off x="11767636" y="25577800"/>
            <a:ext cx="7819663" cy="51148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The team wanted to ensure that a Crank Slider mechanism would be sufficient in meeting the teams needs.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The team required it to…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Convert rotational Movement to Linear.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Have minimum speed reduction.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Be able to have an adjustable amplitude.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The Analysis showed the device would be able to convert meet all requirements, the graph on the right shows the speed and acceleration of the slider.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Shape 63">
            <a:extLst>
              <a:ext uri="{FF2B5EF4-FFF2-40B4-BE49-F238E27FC236}">
                <a16:creationId xmlns:a16="http://schemas.microsoft.com/office/drawing/2014/main" id="{5762CB50-6322-421E-A5BD-6BEC9E52CCCE}"/>
              </a:ext>
            </a:extLst>
          </p:cNvPr>
          <p:cNvSpPr txBox="1"/>
          <p:nvPr/>
        </p:nvSpPr>
        <p:spPr>
          <a:xfrm>
            <a:off x="11767637" y="24451143"/>
            <a:ext cx="9428650" cy="1033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806" tIns="83806" rIns="83806" bIns="83806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5000" b="1" dirty="0">
                <a:solidFill>
                  <a:srgbClr val="003366"/>
                </a:solidFill>
                <a:latin typeface="Arial" panose="020B0604020202020204" pitchFamily="34" charset="0"/>
                <a:ea typeface="Oswald"/>
                <a:cs typeface="Arial" panose="020B0604020202020204" pitchFamily="34" charset="0"/>
                <a:sym typeface="Oswald"/>
              </a:rPr>
              <a:t>Crank Slider Analysis</a:t>
            </a:r>
            <a:endParaRPr sz="5000" b="1" dirty="0">
              <a:solidFill>
                <a:srgbClr val="003366"/>
              </a:solidFill>
              <a:latin typeface="Arial" panose="020B0604020202020204" pitchFamily="34" charset="0"/>
              <a:ea typeface="Oswald"/>
              <a:cs typeface="Arial" panose="020B0604020202020204" pitchFamily="34" charset="0"/>
              <a:sym typeface="Oswald"/>
            </a:endParaRPr>
          </a:p>
          <a:p>
            <a:endParaRPr sz="1532" dirty="0">
              <a:solidFill>
                <a:srgbClr val="0033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65BF2A9-EB60-484C-959C-903E7303ED6B}"/>
              </a:ext>
            </a:extLst>
          </p:cNvPr>
          <p:cNvSpPr/>
          <p:nvPr/>
        </p:nvSpPr>
        <p:spPr>
          <a:xfrm>
            <a:off x="5633646" y="22763238"/>
            <a:ext cx="3862394" cy="14471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Arduino Controlled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Consistently bury the Sample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Variable Sample Sizes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E5EF59F-7817-46C3-94FB-ADBBC73B5CCD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456" t="3972" r="7744" b="5284"/>
          <a:stretch/>
        </p:blipFill>
        <p:spPr>
          <a:xfrm>
            <a:off x="19587300" y="25578438"/>
            <a:ext cx="4694979" cy="513970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B1000C1-D19A-48AB-8BFB-8424690A531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113130" y="28858835"/>
            <a:ext cx="5328839" cy="174086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61BE12B-BB4D-4830-8083-626A75B7201E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4818" r="5487"/>
          <a:stretch/>
        </p:blipFill>
        <p:spPr>
          <a:xfrm>
            <a:off x="34419173" y="7815713"/>
            <a:ext cx="4893084" cy="6578908"/>
          </a:xfrm>
          <a:prstGeom prst="rect">
            <a:avLst/>
          </a:prstGeom>
        </p:spPr>
      </p:pic>
      <p:pic>
        <p:nvPicPr>
          <p:cNvPr id="1043" name="Picture 19" descr="https://lh3.googleusercontent.com/2242L3jmyH5q8kDOr9HPDotVQNeYCEZRfwq7wHawMyXEoUwYBo2HI7on93Ct9bouMmxhnYsbN11bQBOzNEB7H0WYEO73qWf8JvbywQkPaMcH0mKUU3fZzrsMGmbVulbDggdd7LjG">
            <a:extLst>
              <a:ext uri="{FF2B5EF4-FFF2-40B4-BE49-F238E27FC236}">
                <a16:creationId xmlns:a16="http://schemas.microsoft.com/office/drawing/2014/main" id="{DB466C08-0C02-43D5-9D41-2E1F5D2D60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5667" y="10481770"/>
            <a:ext cx="4877639" cy="3222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06CFB333-378E-4811-9FD0-41A2E32CDA88}"/>
              </a:ext>
            </a:extLst>
          </p:cNvPr>
          <p:cNvSpPr txBox="1"/>
          <p:nvPr/>
        </p:nvSpPr>
        <p:spPr>
          <a:xfrm>
            <a:off x="25127203" y="23940287"/>
            <a:ext cx="1248820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srgbClr val="0835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EB9BE85-B4D2-4C9A-B092-5DC3C15EA2B2}"/>
              </a:ext>
            </a:extLst>
          </p:cNvPr>
          <p:cNvSpPr/>
          <p:nvPr/>
        </p:nvSpPr>
        <p:spPr>
          <a:xfrm>
            <a:off x="25127203" y="24920605"/>
            <a:ext cx="14192958" cy="30330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Put references for pictures and resources used if required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6F529E8-31D8-48A9-898A-DB0DDC4FA709}"/>
              </a:ext>
            </a:extLst>
          </p:cNvPr>
          <p:cNvSpPr/>
          <p:nvPr/>
        </p:nvSpPr>
        <p:spPr>
          <a:xfrm>
            <a:off x="11952118" y="10397630"/>
            <a:ext cx="2862763" cy="19199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Picture of Base with ring stands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8882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981</TotalTime>
  <Words>483</Words>
  <Application>Microsoft Office PowerPoint</Application>
  <PresentationFormat>Custom</PresentationFormat>
  <Paragraphs>76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Droid Serif</vt:lpstr>
      <vt:lpstr>Oswald</vt:lpstr>
      <vt:lpstr>Office Theme</vt:lpstr>
      <vt:lpstr>Microsoft Excel Worksheet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Nathan Servis</cp:lastModifiedBy>
  <cp:revision>54</cp:revision>
  <dcterms:created xsi:type="dcterms:W3CDTF">2018-10-09T15:34:40Z</dcterms:created>
  <dcterms:modified xsi:type="dcterms:W3CDTF">2019-04-05T07:10:12Z</dcterms:modified>
</cp:coreProperties>
</file>