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71" r:id="rId6"/>
    <p:sldId id="272" r:id="rId7"/>
    <p:sldId id="260" r:id="rId8"/>
    <p:sldId id="261" r:id="rId9"/>
    <p:sldId id="262" r:id="rId10"/>
    <p:sldId id="263" r:id="rId11"/>
    <p:sldId id="264" r:id="rId12"/>
    <p:sldId id="265" r:id="rId13"/>
    <p:sldId id="266" r:id="rId14"/>
    <p:sldId id="273" r:id="rId15"/>
    <p:sldId id="267" r:id="rId16"/>
    <p:sldId id="268" r:id="rId17"/>
    <p:sldId id="26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4" d="100"/>
          <a:sy n="54" d="100"/>
        </p:scale>
        <p:origin x="-90" y="-3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83703C-7877-4C8D-AD7C-56555197A5B7}" type="datetimeFigureOut">
              <a:rPr lang="en-US" smtClean="0"/>
              <a:t>10/29/2013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2E6013-EBAE-4DDF-97EB-E619FD533949}" type="slidenum">
              <a:rPr lang="en-US" smtClean="0"/>
              <a:t>‹#›</a:t>
            </a:fld>
            <a:endParaRPr lang="en-US"/>
          </a:p>
        </p:txBody>
      </p:sp>
    </p:spTree>
    <p:extLst>
      <p:ext uri="{BB962C8B-B14F-4D97-AF65-F5344CB8AC3E}">
        <p14:creationId xmlns:p14="http://schemas.microsoft.com/office/powerpoint/2010/main" val="753635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2E6013-EBAE-4DDF-97EB-E619FD533949}" type="slidenum">
              <a:rPr lang="en-US" smtClean="0"/>
              <a:t>2</a:t>
            </a:fld>
            <a:endParaRPr lang="en-US"/>
          </a:p>
        </p:txBody>
      </p:sp>
    </p:spTree>
    <p:extLst>
      <p:ext uri="{BB962C8B-B14F-4D97-AF65-F5344CB8AC3E}">
        <p14:creationId xmlns:p14="http://schemas.microsoft.com/office/powerpoint/2010/main" val="3275740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122BE3-6C3A-4A72-9B87-50B62A69E543}" type="datetime1">
              <a:rPr lang="en-US" smtClean="0"/>
              <a:t>10/29/2013</a:t>
            </a:fld>
            <a:endParaRPr lang="en-US"/>
          </a:p>
        </p:txBody>
      </p:sp>
      <p:sp>
        <p:nvSpPr>
          <p:cNvPr id="5" name="Footer Placeholder 4"/>
          <p:cNvSpPr>
            <a:spLocks noGrp="1"/>
          </p:cNvSpPr>
          <p:nvPr>
            <p:ph type="ftr" sz="quarter" idx="11"/>
          </p:nvPr>
        </p:nvSpPr>
        <p:spPr/>
        <p:txBody>
          <a:bodyPr/>
          <a:lstStyle/>
          <a:p>
            <a:r>
              <a:rPr lang="en-US" smtClean="0"/>
              <a:t>Benjmin Kurtz</a:t>
            </a:r>
            <a:endParaRPr lang="en-US"/>
          </a:p>
        </p:txBody>
      </p:sp>
      <p:sp>
        <p:nvSpPr>
          <p:cNvPr id="6" name="Slide Number Placeholder 5"/>
          <p:cNvSpPr>
            <a:spLocks noGrp="1"/>
          </p:cNvSpPr>
          <p:nvPr>
            <p:ph type="sldNum" sz="quarter" idx="12"/>
          </p:nvPr>
        </p:nvSpPr>
        <p:spPr/>
        <p:txBody>
          <a:bodyPr/>
          <a:lstStyle/>
          <a:p>
            <a:fld id="{48F495ED-C610-40DC-B9BC-27D575897E3A}" type="slidenum">
              <a:rPr lang="en-US" smtClean="0"/>
              <a:t>‹#›</a:t>
            </a:fld>
            <a:endParaRPr lang="en-US"/>
          </a:p>
        </p:txBody>
      </p:sp>
    </p:spTree>
    <p:extLst>
      <p:ext uri="{BB962C8B-B14F-4D97-AF65-F5344CB8AC3E}">
        <p14:creationId xmlns:p14="http://schemas.microsoft.com/office/powerpoint/2010/main" val="499986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834D54-FA96-4FFD-AF56-3776A5AF8035}" type="datetime1">
              <a:rPr lang="en-US" smtClean="0"/>
              <a:t>10/29/2013</a:t>
            </a:fld>
            <a:endParaRPr lang="en-US"/>
          </a:p>
        </p:txBody>
      </p:sp>
      <p:sp>
        <p:nvSpPr>
          <p:cNvPr id="5" name="Footer Placeholder 4"/>
          <p:cNvSpPr>
            <a:spLocks noGrp="1"/>
          </p:cNvSpPr>
          <p:nvPr>
            <p:ph type="ftr" sz="quarter" idx="11"/>
          </p:nvPr>
        </p:nvSpPr>
        <p:spPr/>
        <p:txBody>
          <a:bodyPr/>
          <a:lstStyle/>
          <a:p>
            <a:r>
              <a:rPr lang="en-US" smtClean="0"/>
              <a:t>Benjmin Kurtz</a:t>
            </a:r>
            <a:endParaRPr lang="en-US"/>
          </a:p>
        </p:txBody>
      </p:sp>
      <p:sp>
        <p:nvSpPr>
          <p:cNvPr id="6" name="Slide Number Placeholder 5"/>
          <p:cNvSpPr>
            <a:spLocks noGrp="1"/>
          </p:cNvSpPr>
          <p:nvPr>
            <p:ph type="sldNum" sz="quarter" idx="12"/>
          </p:nvPr>
        </p:nvSpPr>
        <p:spPr/>
        <p:txBody>
          <a:bodyPr/>
          <a:lstStyle/>
          <a:p>
            <a:fld id="{48F495ED-C610-40DC-B9BC-27D575897E3A}" type="slidenum">
              <a:rPr lang="en-US" smtClean="0"/>
              <a:t>‹#›</a:t>
            </a:fld>
            <a:endParaRPr lang="en-US"/>
          </a:p>
        </p:txBody>
      </p:sp>
    </p:spTree>
    <p:extLst>
      <p:ext uri="{BB962C8B-B14F-4D97-AF65-F5344CB8AC3E}">
        <p14:creationId xmlns:p14="http://schemas.microsoft.com/office/powerpoint/2010/main" val="2504636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D2BC23-EE9A-46CC-B8F4-B1C91209185A}" type="datetime1">
              <a:rPr lang="en-US" smtClean="0"/>
              <a:t>10/29/2013</a:t>
            </a:fld>
            <a:endParaRPr lang="en-US"/>
          </a:p>
        </p:txBody>
      </p:sp>
      <p:sp>
        <p:nvSpPr>
          <p:cNvPr id="5" name="Footer Placeholder 4"/>
          <p:cNvSpPr>
            <a:spLocks noGrp="1"/>
          </p:cNvSpPr>
          <p:nvPr>
            <p:ph type="ftr" sz="quarter" idx="11"/>
          </p:nvPr>
        </p:nvSpPr>
        <p:spPr/>
        <p:txBody>
          <a:bodyPr/>
          <a:lstStyle/>
          <a:p>
            <a:r>
              <a:rPr lang="en-US" smtClean="0"/>
              <a:t>Benjmin Kurtz</a:t>
            </a:r>
            <a:endParaRPr lang="en-US"/>
          </a:p>
        </p:txBody>
      </p:sp>
      <p:sp>
        <p:nvSpPr>
          <p:cNvPr id="6" name="Slide Number Placeholder 5"/>
          <p:cNvSpPr>
            <a:spLocks noGrp="1"/>
          </p:cNvSpPr>
          <p:nvPr>
            <p:ph type="sldNum" sz="quarter" idx="12"/>
          </p:nvPr>
        </p:nvSpPr>
        <p:spPr/>
        <p:txBody>
          <a:bodyPr/>
          <a:lstStyle/>
          <a:p>
            <a:fld id="{48F495ED-C610-40DC-B9BC-27D575897E3A}" type="slidenum">
              <a:rPr lang="en-US" smtClean="0"/>
              <a:t>‹#›</a:t>
            </a:fld>
            <a:endParaRPr lang="en-US"/>
          </a:p>
        </p:txBody>
      </p:sp>
    </p:spTree>
    <p:extLst>
      <p:ext uri="{BB962C8B-B14F-4D97-AF65-F5344CB8AC3E}">
        <p14:creationId xmlns:p14="http://schemas.microsoft.com/office/powerpoint/2010/main" val="867820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41F433-24F6-417B-9C26-069B93F52F88}" type="datetime1">
              <a:rPr lang="en-US" smtClean="0"/>
              <a:t>10/29/2013</a:t>
            </a:fld>
            <a:endParaRPr lang="en-US"/>
          </a:p>
        </p:txBody>
      </p:sp>
      <p:sp>
        <p:nvSpPr>
          <p:cNvPr id="5" name="Footer Placeholder 4"/>
          <p:cNvSpPr>
            <a:spLocks noGrp="1"/>
          </p:cNvSpPr>
          <p:nvPr>
            <p:ph type="ftr" sz="quarter" idx="11"/>
          </p:nvPr>
        </p:nvSpPr>
        <p:spPr/>
        <p:txBody>
          <a:bodyPr/>
          <a:lstStyle/>
          <a:p>
            <a:r>
              <a:rPr lang="en-US" smtClean="0"/>
              <a:t>Benjmin Kurtz</a:t>
            </a:r>
            <a:endParaRPr lang="en-US"/>
          </a:p>
        </p:txBody>
      </p:sp>
      <p:sp>
        <p:nvSpPr>
          <p:cNvPr id="6" name="Slide Number Placeholder 5"/>
          <p:cNvSpPr>
            <a:spLocks noGrp="1"/>
          </p:cNvSpPr>
          <p:nvPr>
            <p:ph type="sldNum" sz="quarter" idx="12"/>
          </p:nvPr>
        </p:nvSpPr>
        <p:spPr/>
        <p:txBody>
          <a:bodyPr/>
          <a:lstStyle/>
          <a:p>
            <a:fld id="{48F495ED-C610-40DC-B9BC-27D575897E3A}" type="slidenum">
              <a:rPr lang="en-US" smtClean="0"/>
              <a:t>‹#›</a:t>
            </a:fld>
            <a:endParaRPr lang="en-US"/>
          </a:p>
        </p:txBody>
      </p:sp>
    </p:spTree>
    <p:extLst>
      <p:ext uri="{BB962C8B-B14F-4D97-AF65-F5344CB8AC3E}">
        <p14:creationId xmlns:p14="http://schemas.microsoft.com/office/powerpoint/2010/main" val="2886891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7D9FE0-6BB9-451D-B382-5E2EB870F54F}" type="datetime1">
              <a:rPr lang="en-US" smtClean="0"/>
              <a:t>10/29/2013</a:t>
            </a:fld>
            <a:endParaRPr lang="en-US"/>
          </a:p>
        </p:txBody>
      </p:sp>
      <p:sp>
        <p:nvSpPr>
          <p:cNvPr id="5" name="Footer Placeholder 4"/>
          <p:cNvSpPr>
            <a:spLocks noGrp="1"/>
          </p:cNvSpPr>
          <p:nvPr>
            <p:ph type="ftr" sz="quarter" idx="11"/>
          </p:nvPr>
        </p:nvSpPr>
        <p:spPr/>
        <p:txBody>
          <a:bodyPr/>
          <a:lstStyle/>
          <a:p>
            <a:r>
              <a:rPr lang="en-US" smtClean="0"/>
              <a:t>Benjmin Kurtz</a:t>
            </a:r>
            <a:endParaRPr lang="en-US"/>
          </a:p>
        </p:txBody>
      </p:sp>
      <p:sp>
        <p:nvSpPr>
          <p:cNvPr id="6" name="Slide Number Placeholder 5"/>
          <p:cNvSpPr>
            <a:spLocks noGrp="1"/>
          </p:cNvSpPr>
          <p:nvPr>
            <p:ph type="sldNum" sz="quarter" idx="12"/>
          </p:nvPr>
        </p:nvSpPr>
        <p:spPr/>
        <p:txBody>
          <a:bodyPr/>
          <a:lstStyle/>
          <a:p>
            <a:fld id="{48F495ED-C610-40DC-B9BC-27D575897E3A}" type="slidenum">
              <a:rPr lang="en-US" smtClean="0"/>
              <a:t>‹#›</a:t>
            </a:fld>
            <a:endParaRPr lang="en-US"/>
          </a:p>
        </p:txBody>
      </p:sp>
    </p:spTree>
    <p:extLst>
      <p:ext uri="{BB962C8B-B14F-4D97-AF65-F5344CB8AC3E}">
        <p14:creationId xmlns:p14="http://schemas.microsoft.com/office/powerpoint/2010/main" val="2430816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A2EAEF-CD77-4379-A86B-99A63AD791DB}" type="datetime1">
              <a:rPr lang="en-US" smtClean="0"/>
              <a:t>10/29/2013</a:t>
            </a:fld>
            <a:endParaRPr lang="en-US"/>
          </a:p>
        </p:txBody>
      </p:sp>
      <p:sp>
        <p:nvSpPr>
          <p:cNvPr id="6" name="Footer Placeholder 5"/>
          <p:cNvSpPr>
            <a:spLocks noGrp="1"/>
          </p:cNvSpPr>
          <p:nvPr>
            <p:ph type="ftr" sz="quarter" idx="11"/>
          </p:nvPr>
        </p:nvSpPr>
        <p:spPr/>
        <p:txBody>
          <a:bodyPr/>
          <a:lstStyle/>
          <a:p>
            <a:r>
              <a:rPr lang="en-US" smtClean="0"/>
              <a:t>Benjmin Kurtz</a:t>
            </a:r>
            <a:endParaRPr lang="en-US"/>
          </a:p>
        </p:txBody>
      </p:sp>
      <p:sp>
        <p:nvSpPr>
          <p:cNvPr id="7" name="Slide Number Placeholder 6"/>
          <p:cNvSpPr>
            <a:spLocks noGrp="1"/>
          </p:cNvSpPr>
          <p:nvPr>
            <p:ph type="sldNum" sz="quarter" idx="12"/>
          </p:nvPr>
        </p:nvSpPr>
        <p:spPr/>
        <p:txBody>
          <a:bodyPr/>
          <a:lstStyle/>
          <a:p>
            <a:fld id="{48F495ED-C610-40DC-B9BC-27D575897E3A}" type="slidenum">
              <a:rPr lang="en-US" smtClean="0"/>
              <a:t>‹#›</a:t>
            </a:fld>
            <a:endParaRPr lang="en-US"/>
          </a:p>
        </p:txBody>
      </p:sp>
    </p:spTree>
    <p:extLst>
      <p:ext uri="{BB962C8B-B14F-4D97-AF65-F5344CB8AC3E}">
        <p14:creationId xmlns:p14="http://schemas.microsoft.com/office/powerpoint/2010/main" val="601448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82D18F-8059-4A3E-83B6-83A29479278E}" type="datetime1">
              <a:rPr lang="en-US" smtClean="0"/>
              <a:t>10/29/2013</a:t>
            </a:fld>
            <a:endParaRPr lang="en-US"/>
          </a:p>
        </p:txBody>
      </p:sp>
      <p:sp>
        <p:nvSpPr>
          <p:cNvPr id="8" name="Footer Placeholder 7"/>
          <p:cNvSpPr>
            <a:spLocks noGrp="1"/>
          </p:cNvSpPr>
          <p:nvPr>
            <p:ph type="ftr" sz="quarter" idx="11"/>
          </p:nvPr>
        </p:nvSpPr>
        <p:spPr/>
        <p:txBody>
          <a:bodyPr/>
          <a:lstStyle/>
          <a:p>
            <a:r>
              <a:rPr lang="en-US" smtClean="0"/>
              <a:t>Benjmin Kurtz</a:t>
            </a:r>
            <a:endParaRPr lang="en-US"/>
          </a:p>
        </p:txBody>
      </p:sp>
      <p:sp>
        <p:nvSpPr>
          <p:cNvPr id="9" name="Slide Number Placeholder 8"/>
          <p:cNvSpPr>
            <a:spLocks noGrp="1"/>
          </p:cNvSpPr>
          <p:nvPr>
            <p:ph type="sldNum" sz="quarter" idx="12"/>
          </p:nvPr>
        </p:nvSpPr>
        <p:spPr/>
        <p:txBody>
          <a:bodyPr/>
          <a:lstStyle/>
          <a:p>
            <a:fld id="{48F495ED-C610-40DC-B9BC-27D575897E3A}" type="slidenum">
              <a:rPr lang="en-US" smtClean="0"/>
              <a:t>‹#›</a:t>
            </a:fld>
            <a:endParaRPr lang="en-US"/>
          </a:p>
        </p:txBody>
      </p:sp>
    </p:spTree>
    <p:extLst>
      <p:ext uri="{BB962C8B-B14F-4D97-AF65-F5344CB8AC3E}">
        <p14:creationId xmlns:p14="http://schemas.microsoft.com/office/powerpoint/2010/main" val="2735167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9604EE-3042-4B43-A29D-F6E3932BB36D}" type="datetime1">
              <a:rPr lang="en-US" smtClean="0"/>
              <a:t>10/29/2013</a:t>
            </a:fld>
            <a:endParaRPr lang="en-US"/>
          </a:p>
        </p:txBody>
      </p:sp>
      <p:sp>
        <p:nvSpPr>
          <p:cNvPr id="4" name="Footer Placeholder 3"/>
          <p:cNvSpPr>
            <a:spLocks noGrp="1"/>
          </p:cNvSpPr>
          <p:nvPr>
            <p:ph type="ftr" sz="quarter" idx="11"/>
          </p:nvPr>
        </p:nvSpPr>
        <p:spPr/>
        <p:txBody>
          <a:bodyPr/>
          <a:lstStyle/>
          <a:p>
            <a:r>
              <a:rPr lang="en-US" smtClean="0"/>
              <a:t>Benjmin Kurtz</a:t>
            </a:r>
            <a:endParaRPr lang="en-US"/>
          </a:p>
        </p:txBody>
      </p:sp>
      <p:sp>
        <p:nvSpPr>
          <p:cNvPr id="5" name="Slide Number Placeholder 4"/>
          <p:cNvSpPr>
            <a:spLocks noGrp="1"/>
          </p:cNvSpPr>
          <p:nvPr>
            <p:ph type="sldNum" sz="quarter" idx="12"/>
          </p:nvPr>
        </p:nvSpPr>
        <p:spPr/>
        <p:txBody>
          <a:bodyPr/>
          <a:lstStyle/>
          <a:p>
            <a:fld id="{48F495ED-C610-40DC-B9BC-27D575897E3A}" type="slidenum">
              <a:rPr lang="en-US" smtClean="0"/>
              <a:t>‹#›</a:t>
            </a:fld>
            <a:endParaRPr lang="en-US"/>
          </a:p>
        </p:txBody>
      </p:sp>
    </p:spTree>
    <p:extLst>
      <p:ext uri="{BB962C8B-B14F-4D97-AF65-F5344CB8AC3E}">
        <p14:creationId xmlns:p14="http://schemas.microsoft.com/office/powerpoint/2010/main" val="62709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734529-A944-4BBD-A062-C56B1CA69FE5}" type="datetime1">
              <a:rPr lang="en-US" smtClean="0"/>
              <a:t>10/29/2013</a:t>
            </a:fld>
            <a:endParaRPr lang="en-US"/>
          </a:p>
        </p:txBody>
      </p:sp>
      <p:sp>
        <p:nvSpPr>
          <p:cNvPr id="3" name="Footer Placeholder 2"/>
          <p:cNvSpPr>
            <a:spLocks noGrp="1"/>
          </p:cNvSpPr>
          <p:nvPr>
            <p:ph type="ftr" sz="quarter" idx="11"/>
          </p:nvPr>
        </p:nvSpPr>
        <p:spPr/>
        <p:txBody>
          <a:bodyPr/>
          <a:lstStyle/>
          <a:p>
            <a:r>
              <a:rPr lang="en-US" smtClean="0"/>
              <a:t>Benjmin Kurtz</a:t>
            </a:r>
            <a:endParaRPr lang="en-US"/>
          </a:p>
        </p:txBody>
      </p:sp>
      <p:sp>
        <p:nvSpPr>
          <p:cNvPr id="4" name="Slide Number Placeholder 3"/>
          <p:cNvSpPr>
            <a:spLocks noGrp="1"/>
          </p:cNvSpPr>
          <p:nvPr>
            <p:ph type="sldNum" sz="quarter" idx="12"/>
          </p:nvPr>
        </p:nvSpPr>
        <p:spPr/>
        <p:txBody>
          <a:bodyPr/>
          <a:lstStyle/>
          <a:p>
            <a:fld id="{48F495ED-C610-40DC-B9BC-27D575897E3A}" type="slidenum">
              <a:rPr lang="en-US" smtClean="0"/>
              <a:t>‹#›</a:t>
            </a:fld>
            <a:endParaRPr lang="en-US"/>
          </a:p>
        </p:txBody>
      </p:sp>
    </p:spTree>
    <p:extLst>
      <p:ext uri="{BB962C8B-B14F-4D97-AF65-F5344CB8AC3E}">
        <p14:creationId xmlns:p14="http://schemas.microsoft.com/office/powerpoint/2010/main" val="1457954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005EA5-9664-49E7-AFC2-912DF929F453}" type="datetime1">
              <a:rPr lang="en-US" smtClean="0"/>
              <a:t>10/29/2013</a:t>
            </a:fld>
            <a:endParaRPr lang="en-US"/>
          </a:p>
        </p:txBody>
      </p:sp>
      <p:sp>
        <p:nvSpPr>
          <p:cNvPr id="6" name="Footer Placeholder 5"/>
          <p:cNvSpPr>
            <a:spLocks noGrp="1"/>
          </p:cNvSpPr>
          <p:nvPr>
            <p:ph type="ftr" sz="quarter" idx="11"/>
          </p:nvPr>
        </p:nvSpPr>
        <p:spPr/>
        <p:txBody>
          <a:bodyPr/>
          <a:lstStyle/>
          <a:p>
            <a:r>
              <a:rPr lang="en-US" smtClean="0"/>
              <a:t>Benjmin Kurtz</a:t>
            </a:r>
            <a:endParaRPr lang="en-US"/>
          </a:p>
        </p:txBody>
      </p:sp>
      <p:sp>
        <p:nvSpPr>
          <p:cNvPr id="7" name="Slide Number Placeholder 6"/>
          <p:cNvSpPr>
            <a:spLocks noGrp="1"/>
          </p:cNvSpPr>
          <p:nvPr>
            <p:ph type="sldNum" sz="quarter" idx="12"/>
          </p:nvPr>
        </p:nvSpPr>
        <p:spPr/>
        <p:txBody>
          <a:bodyPr/>
          <a:lstStyle/>
          <a:p>
            <a:fld id="{48F495ED-C610-40DC-B9BC-27D575897E3A}" type="slidenum">
              <a:rPr lang="en-US" smtClean="0"/>
              <a:t>‹#›</a:t>
            </a:fld>
            <a:endParaRPr lang="en-US"/>
          </a:p>
        </p:txBody>
      </p:sp>
    </p:spTree>
    <p:extLst>
      <p:ext uri="{BB962C8B-B14F-4D97-AF65-F5344CB8AC3E}">
        <p14:creationId xmlns:p14="http://schemas.microsoft.com/office/powerpoint/2010/main" val="2811664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A51344-D047-4CBE-8705-D788DD4B9661}" type="datetime1">
              <a:rPr lang="en-US" smtClean="0"/>
              <a:t>10/29/2013</a:t>
            </a:fld>
            <a:endParaRPr lang="en-US"/>
          </a:p>
        </p:txBody>
      </p:sp>
      <p:sp>
        <p:nvSpPr>
          <p:cNvPr id="6" name="Footer Placeholder 5"/>
          <p:cNvSpPr>
            <a:spLocks noGrp="1"/>
          </p:cNvSpPr>
          <p:nvPr>
            <p:ph type="ftr" sz="quarter" idx="11"/>
          </p:nvPr>
        </p:nvSpPr>
        <p:spPr/>
        <p:txBody>
          <a:bodyPr/>
          <a:lstStyle/>
          <a:p>
            <a:r>
              <a:rPr lang="en-US" smtClean="0"/>
              <a:t>Benjmin Kurtz</a:t>
            </a:r>
            <a:endParaRPr lang="en-US"/>
          </a:p>
        </p:txBody>
      </p:sp>
      <p:sp>
        <p:nvSpPr>
          <p:cNvPr id="7" name="Slide Number Placeholder 6"/>
          <p:cNvSpPr>
            <a:spLocks noGrp="1"/>
          </p:cNvSpPr>
          <p:nvPr>
            <p:ph type="sldNum" sz="quarter" idx="12"/>
          </p:nvPr>
        </p:nvSpPr>
        <p:spPr/>
        <p:txBody>
          <a:bodyPr/>
          <a:lstStyle/>
          <a:p>
            <a:fld id="{48F495ED-C610-40DC-B9BC-27D575897E3A}" type="slidenum">
              <a:rPr lang="en-US" smtClean="0"/>
              <a:t>‹#›</a:t>
            </a:fld>
            <a:endParaRPr lang="en-US"/>
          </a:p>
        </p:txBody>
      </p:sp>
    </p:spTree>
    <p:extLst>
      <p:ext uri="{BB962C8B-B14F-4D97-AF65-F5344CB8AC3E}">
        <p14:creationId xmlns:p14="http://schemas.microsoft.com/office/powerpoint/2010/main" val="41685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4BF5C4-23A1-44DB-ACED-9EF4AD52C201}" type="datetime1">
              <a:rPr lang="en-US" smtClean="0"/>
              <a:t>10/29/2013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Benjmin Kurtz</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495ED-C610-40DC-B9BC-27D575897E3A}" type="slidenum">
              <a:rPr lang="en-US" smtClean="0"/>
              <a:t>‹#›</a:t>
            </a:fld>
            <a:endParaRPr lang="en-US"/>
          </a:p>
        </p:txBody>
      </p:sp>
    </p:spTree>
    <p:extLst>
      <p:ext uri="{BB962C8B-B14F-4D97-AF65-F5344CB8AC3E}">
        <p14:creationId xmlns:p14="http://schemas.microsoft.com/office/powerpoint/2010/main" val="3024106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01.static-shell.com/content/dam/shell-new/local/corporate/ecomarathon/downloads/pdf/sem-global-official-rules-chapter-1-2014.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 dirty="0" smtClean="0">
                <a:latin typeface="Arial Black" panose="020B0A04020102020204" pitchFamily="34" charset="0"/>
                <a:sym typeface="Arial Black"/>
              </a:rPr>
              <a:t>Problem Formulation and Poject Plan</a:t>
            </a:r>
            <a:br>
              <a:rPr lang="en" dirty="0" smtClean="0">
                <a:latin typeface="Arial Black" panose="020B0A04020102020204" pitchFamily="34" charset="0"/>
                <a:sym typeface="Arial Black"/>
              </a:rPr>
            </a:br>
            <a:r>
              <a:rPr lang="en" dirty="0" smtClean="0">
                <a:latin typeface="Arial Black" panose="020B0A04020102020204" pitchFamily="34" charset="0"/>
                <a:sym typeface="Arial Black"/>
              </a:rPr>
              <a:t>Shell Eco-marathon</a:t>
            </a:r>
            <a:endParaRPr lang="en-US" dirty="0">
              <a:latin typeface="Arial Black" panose="020B0A04020102020204" pitchFamily="34" charset="0"/>
            </a:endParaRPr>
          </a:p>
        </p:txBody>
      </p:sp>
      <p:sp>
        <p:nvSpPr>
          <p:cNvPr id="3" name="Subtitle 2"/>
          <p:cNvSpPr>
            <a:spLocks noGrp="1"/>
          </p:cNvSpPr>
          <p:nvPr>
            <p:ph type="subTitle" idx="1"/>
          </p:nvPr>
        </p:nvSpPr>
        <p:spPr/>
        <p:txBody>
          <a:bodyPr>
            <a:normAutofit/>
          </a:bodyPr>
          <a:lstStyle/>
          <a:p>
            <a:pPr lvl="0"/>
            <a:r>
              <a:rPr lang="en" sz="1800" dirty="0" smtClean="0">
                <a:solidFill>
                  <a:schemeClr val="tx1"/>
                </a:solidFill>
                <a:latin typeface="Arial" panose="020B0604020202020204" pitchFamily="34" charset="0"/>
                <a:cs typeface="Arial" panose="020B0604020202020204" pitchFamily="34" charset="0"/>
                <a:sym typeface="Arial"/>
              </a:rPr>
              <a:t>October 7, 2013</a:t>
            </a:r>
          </a:p>
          <a:p>
            <a:pPr lvl="0"/>
            <a:r>
              <a:rPr lang="en" sz="1800" dirty="0" smtClean="0">
                <a:solidFill>
                  <a:schemeClr val="tx1"/>
                </a:solidFill>
                <a:latin typeface="Arial" panose="020B0604020202020204" pitchFamily="34" charset="0"/>
                <a:cs typeface="Arial" panose="020B0604020202020204" pitchFamily="34" charset="0"/>
                <a:sym typeface="Arial"/>
              </a:rPr>
              <a:t>Jericho Alves, Daniel Chief, Moneer Aljawad, Benjamin Kurtz</a:t>
            </a:r>
          </a:p>
        </p:txBody>
      </p:sp>
      <p:sp>
        <p:nvSpPr>
          <p:cNvPr id="5" name="Slide Number Placeholder 4"/>
          <p:cNvSpPr>
            <a:spLocks noGrp="1"/>
          </p:cNvSpPr>
          <p:nvPr>
            <p:ph type="sldNum" sz="quarter" idx="12"/>
          </p:nvPr>
        </p:nvSpPr>
        <p:spPr/>
        <p:txBody>
          <a:bodyPr/>
          <a:lstStyle/>
          <a:p>
            <a:fld id="{48F495ED-C610-40DC-B9BC-27D575897E3A}" type="slidenum">
              <a:rPr lang="en-US" smtClean="0">
                <a:solidFill>
                  <a:schemeClr val="tx1"/>
                </a:solidFill>
              </a:rPr>
              <a:t>1</a:t>
            </a:fld>
            <a:endParaRPr lang="en-US" dirty="0">
              <a:solidFill>
                <a:schemeClr val="tx1"/>
              </a:solidFill>
            </a:endParaRPr>
          </a:p>
        </p:txBody>
      </p:sp>
    </p:spTree>
    <p:extLst>
      <p:ext uri="{BB962C8B-B14F-4D97-AF65-F5344CB8AC3E}">
        <p14:creationId xmlns:p14="http://schemas.microsoft.com/office/powerpoint/2010/main" val="20041810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Black" panose="020B0A04020102020204" pitchFamily="34" charset="0"/>
              </a:rPr>
              <a:t>Safety Constraints</a:t>
            </a:r>
            <a:endParaRPr lang="en-US" sz="3600" dirty="0">
              <a:latin typeface="Arial Black" panose="020B0A04020102020204" pitchFamily="34" charset="0"/>
            </a:endParaRPr>
          </a:p>
        </p:txBody>
      </p:sp>
      <p:sp>
        <p:nvSpPr>
          <p:cNvPr id="3" name="Content Placeholder 2"/>
          <p:cNvSpPr>
            <a:spLocks noGrp="1"/>
          </p:cNvSpPr>
          <p:nvPr>
            <p:ph idx="1"/>
          </p:nvPr>
        </p:nvSpPr>
        <p:spPr/>
        <p:txBody>
          <a:bodyPr>
            <a:normAutofit/>
          </a:bodyPr>
          <a:lstStyle/>
          <a:p>
            <a:pPr lvl="0"/>
            <a:r>
              <a:rPr lang="en" sz="2800" dirty="0">
                <a:latin typeface="Arial" panose="020B0604020202020204" pitchFamily="34" charset="0"/>
                <a:cs typeface="Arial" panose="020B0604020202020204" pitchFamily="34" charset="0"/>
                <a:sym typeface="Arial"/>
              </a:rPr>
              <a:t>M</a:t>
            </a:r>
            <a:r>
              <a:rPr lang="en" sz="2800" dirty="0" smtClean="0">
                <a:latin typeface="Arial" panose="020B0604020202020204" pitchFamily="34" charset="0"/>
                <a:cs typeface="Arial" panose="020B0604020202020204" pitchFamily="34" charset="0"/>
                <a:sym typeface="Arial"/>
              </a:rPr>
              <a:t>inimize the risks by creating a vehicle that includes all safety essentials</a:t>
            </a:r>
          </a:p>
          <a:p>
            <a:pPr marL="0" lvl="0" indent="0">
              <a:buNone/>
            </a:pPr>
            <a:endParaRPr lang="en" sz="2800" dirty="0" smtClean="0">
              <a:latin typeface="Arial" panose="020B0604020202020204" pitchFamily="34" charset="0"/>
              <a:cs typeface="Arial" panose="020B0604020202020204" pitchFamily="34" charset="0"/>
              <a:sym typeface="Arial"/>
            </a:endParaRPr>
          </a:p>
          <a:p>
            <a:pPr lvl="0"/>
            <a:r>
              <a:rPr lang="en" sz="2800" dirty="0" smtClean="0">
                <a:latin typeface="Arial" panose="020B0604020202020204" pitchFamily="34" charset="0"/>
                <a:cs typeface="Arial" panose="020B0604020202020204" pitchFamily="34" charset="0"/>
                <a:sym typeface="Arial"/>
              </a:rPr>
              <a:t>Two Major Safety Coverages</a:t>
            </a:r>
          </a:p>
          <a:p>
            <a:pPr lvl="1"/>
            <a:r>
              <a:rPr lang="en" sz="2400" dirty="0" smtClean="0">
                <a:latin typeface="Arial" panose="020B0604020202020204" pitchFamily="34" charset="0"/>
                <a:cs typeface="Arial" panose="020B0604020202020204" pitchFamily="34" charset="0"/>
                <a:sym typeface="Arial"/>
              </a:rPr>
              <a:t>Driver’s Safety</a:t>
            </a:r>
          </a:p>
          <a:p>
            <a:pPr lvl="1"/>
            <a:r>
              <a:rPr lang="en" sz="2400" dirty="0" smtClean="0">
                <a:latin typeface="Arial" panose="020B0604020202020204" pitchFamily="34" charset="0"/>
                <a:cs typeface="Arial" panose="020B0604020202020204" pitchFamily="34" charset="0"/>
                <a:sym typeface="Arial"/>
              </a:rPr>
              <a:t>Vehicle’s Safety</a:t>
            </a:r>
          </a:p>
        </p:txBody>
      </p:sp>
      <p:sp>
        <p:nvSpPr>
          <p:cNvPr id="5" name="Slide Number Placeholder 4"/>
          <p:cNvSpPr>
            <a:spLocks noGrp="1"/>
          </p:cNvSpPr>
          <p:nvPr>
            <p:ph type="sldNum" sz="quarter" idx="12"/>
          </p:nvPr>
        </p:nvSpPr>
        <p:spPr/>
        <p:txBody>
          <a:bodyPr/>
          <a:lstStyle/>
          <a:p>
            <a:r>
              <a:rPr lang="en-US" dirty="0" err="1" smtClean="0">
                <a:solidFill>
                  <a:schemeClr val="tx1"/>
                </a:solidFill>
              </a:rPr>
              <a:t>Moneer</a:t>
            </a:r>
            <a:r>
              <a:rPr lang="en-US" dirty="0" smtClean="0">
                <a:solidFill>
                  <a:schemeClr val="tx1"/>
                </a:solidFill>
              </a:rPr>
              <a:t> Al-</a:t>
            </a:r>
            <a:r>
              <a:rPr lang="en-US" dirty="0" err="1">
                <a:solidFill>
                  <a:schemeClr val="tx1"/>
                </a:solidFill>
              </a:rPr>
              <a:t>J</a:t>
            </a:r>
            <a:r>
              <a:rPr lang="en-US" dirty="0" err="1" smtClean="0">
                <a:solidFill>
                  <a:schemeClr val="tx1"/>
                </a:solidFill>
              </a:rPr>
              <a:t>awad</a:t>
            </a:r>
            <a:r>
              <a:rPr lang="en-US" dirty="0" smtClean="0">
                <a:solidFill>
                  <a:schemeClr val="tx1"/>
                </a:solidFill>
              </a:rPr>
              <a:t> </a:t>
            </a:r>
            <a:fld id="{48F495ED-C610-40DC-B9BC-27D575897E3A}" type="slidenum">
              <a:rPr lang="en-US" smtClean="0">
                <a:solidFill>
                  <a:schemeClr val="tx1"/>
                </a:solidFill>
              </a:rPr>
              <a:t>10</a:t>
            </a:fld>
            <a:endParaRPr lang="en-US" dirty="0">
              <a:solidFill>
                <a:schemeClr val="tx1"/>
              </a:solidFill>
            </a:endParaRPr>
          </a:p>
        </p:txBody>
      </p:sp>
    </p:spTree>
    <p:extLst>
      <p:ext uri="{BB962C8B-B14F-4D97-AF65-F5344CB8AC3E}">
        <p14:creationId xmlns:p14="http://schemas.microsoft.com/office/powerpoint/2010/main" val="2881923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Black" panose="020B0A04020102020204" pitchFamily="34" charset="0"/>
              </a:rPr>
              <a:t>Driver Safety</a:t>
            </a:r>
            <a:endParaRPr lang="en-US" sz="3600" dirty="0">
              <a:latin typeface="Arial Black" panose="020B0A04020102020204" pitchFamily="34" charset="0"/>
            </a:endParaRPr>
          </a:p>
        </p:txBody>
      </p:sp>
      <p:sp>
        <p:nvSpPr>
          <p:cNvPr id="3" name="Content Placeholder 2"/>
          <p:cNvSpPr>
            <a:spLocks noGrp="1"/>
          </p:cNvSpPr>
          <p:nvPr>
            <p:ph idx="1"/>
          </p:nvPr>
        </p:nvSpPr>
        <p:spPr/>
        <p:txBody>
          <a:bodyPr>
            <a:normAutofit fontScale="92500" lnSpcReduction="10000"/>
          </a:bodyPr>
          <a:lstStyle/>
          <a:p>
            <a:pPr lvl="0"/>
            <a:r>
              <a:rPr lang="en" sz="3000" dirty="0" smtClean="0">
                <a:latin typeface="Arial" panose="020B0604020202020204" pitchFamily="34" charset="0"/>
                <a:cs typeface="Arial" panose="020B0604020202020204" pitchFamily="34" charset="0"/>
                <a:sym typeface="Arial"/>
              </a:rPr>
              <a:t>Seat belt has 5 mounting points with 1 single buckle</a:t>
            </a:r>
          </a:p>
          <a:p>
            <a:r>
              <a:rPr lang="en" sz="3000" dirty="0" smtClean="0">
                <a:latin typeface="Arial" panose="020B0604020202020204" pitchFamily="34" charset="0"/>
                <a:cs typeface="Arial" panose="020B0604020202020204" pitchFamily="34" charset="0"/>
                <a:sym typeface="Arial"/>
              </a:rPr>
              <a:t>2 types of helmets</a:t>
            </a:r>
          </a:p>
          <a:p>
            <a:pPr lvl="0"/>
            <a:r>
              <a:rPr lang="en" sz="3000" dirty="0" smtClean="0">
                <a:latin typeface="Arial" panose="020B0604020202020204" pitchFamily="34" charset="0"/>
                <a:cs typeface="Arial" panose="020B0604020202020204" pitchFamily="34" charset="0"/>
                <a:sym typeface="Arial"/>
              </a:rPr>
              <a:t>Insulation between engine and driver</a:t>
            </a:r>
          </a:p>
          <a:p>
            <a:pPr lvl="0"/>
            <a:r>
              <a:rPr lang="en" sz="3000" dirty="0" smtClean="0">
                <a:latin typeface="Arial" panose="020B0604020202020204" pitchFamily="34" charset="0"/>
                <a:cs typeface="Arial" panose="020B0604020202020204" pitchFamily="34" charset="0"/>
                <a:sym typeface="Arial"/>
              </a:rPr>
              <a:t>Vehicle access</a:t>
            </a:r>
          </a:p>
          <a:p>
            <a:pPr lvl="1"/>
            <a:r>
              <a:rPr lang="en" sz="2600" dirty="0">
                <a:latin typeface="Arial" panose="020B0604020202020204" pitchFamily="34" charset="0"/>
                <a:cs typeface="Arial" panose="020B0604020202020204" pitchFamily="34" charset="0"/>
                <a:sym typeface="Arial"/>
              </a:rPr>
              <a:t>E</a:t>
            </a:r>
            <a:r>
              <a:rPr lang="en" sz="2600" dirty="0" smtClean="0">
                <a:latin typeface="Arial" panose="020B0604020202020204" pitchFamily="34" charset="0"/>
                <a:cs typeface="Arial" panose="020B0604020202020204" pitchFamily="34" charset="0"/>
                <a:sym typeface="Arial"/>
              </a:rPr>
              <a:t>nough space for driver</a:t>
            </a:r>
          </a:p>
          <a:p>
            <a:pPr lvl="1"/>
            <a:r>
              <a:rPr lang="en" sz="2600" dirty="0">
                <a:latin typeface="Arial" panose="020B0604020202020204" pitchFamily="34" charset="0"/>
                <a:cs typeface="Arial" panose="020B0604020202020204" pitchFamily="34" charset="0"/>
                <a:sym typeface="Arial"/>
              </a:rPr>
              <a:t>E</a:t>
            </a:r>
            <a:r>
              <a:rPr lang="en" sz="2600" dirty="0" smtClean="0">
                <a:latin typeface="Arial" panose="020B0604020202020204" pitchFamily="34" charset="0"/>
                <a:cs typeface="Arial" panose="020B0604020202020204" pitchFamily="34" charset="0"/>
                <a:sym typeface="Arial"/>
              </a:rPr>
              <a:t>xiting without assistance</a:t>
            </a:r>
          </a:p>
          <a:p>
            <a:r>
              <a:rPr lang="en" sz="3000" dirty="0" smtClean="0">
                <a:latin typeface="Arial" panose="020B0604020202020204" pitchFamily="34" charset="0"/>
                <a:cs typeface="Arial" panose="020B0604020202020204" pitchFamily="34" charset="0"/>
                <a:sym typeface="Arial"/>
              </a:rPr>
              <a:t>Exhaust system</a:t>
            </a:r>
          </a:p>
          <a:p>
            <a:pPr lvl="1"/>
            <a:r>
              <a:rPr lang="en" sz="2600" dirty="0">
                <a:latin typeface="Arial" panose="020B0604020202020204" pitchFamily="34" charset="0"/>
                <a:cs typeface="Arial" panose="020B0604020202020204" pitchFamily="34" charset="0"/>
                <a:sym typeface="Arial"/>
              </a:rPr>
              <a:t>G</a:t>
            </a:r>
            <a:r>
              <a:rPr lang="en" sz="2600" dirty="0" smtClean="0">
                <a:latin typeface="Arial" panose="020B0604020202020204" pitchFamily="34" charset="0"/>
                <a:cs typeface="Arial" panose="020B0604020202020204" pitchFamily="34" charset="0"/>
                <a:sym typeface="Arial"/>
              </a:rPr>
              <a:t>as produced must be evacuated outside</a:t>
            </a:r>
          </a:p>
          <a:p>
            <a:r>
              <a:rPr lang="en" sz="3000" dirty="0" smtClean="0">
                <a:latin typeface="Arial" panose="020B0604020202020204" pitchFamily="34" charset="0"/>
                <a:cs typeface="Arial" panose="020B0604020202020204" pitchFamily="34" charset="0"/>
                <a:sym typeface="Arial"/>
              </a:rPr>
              <a:t>Fire extinguisher must be on-board</a:t>
            </a:r>
          </a:p>
        </p:txBody>
      </p:sp>
      <p:sp>
        <p:nvSpPr>
          <p:cNvPr id="5" name="Slide Number Placeholder 4"/>
          <p:cNvSpPr>
            <a:spLocks noGrp="1"/>
          </p:cNvSpPr>
          <p:nvPr>
            <p:ph type="sldNum" sz="quarter" idx="12"/>
          </p:nvPr>
        </p:nvSpPr>
        <p:spPr/>
        <p:txBody>
          <a:bodyPr/>
          <a:lstStyle/>
          <a:p>
            <a:r>
              <a:rPr lang="en-US" dirty="0" err="1" smtClean="0">
                <a:solidFill>
                  <a:schemeClr val="tx1"/>
                </a:solidFill>
              </a:rPr>
              <a:t>Moneer</a:t>
            </a:r>
            <a:r>
              <a:rPr lang="en-US" dirty="0" smtClean="0">
                <a:solidFill>
                  <a:schemeClr val="tx1"/>
                </a:solidFill>
              </a:rPr>
              <a:t> Al-</a:t>
            </a:r>
            <a:r>
              <a:rPr lang="en-US" dirty="0" err="1" smtClean="0">
                <a:solidFill>
                  <a:schemeClr val="tx1"/>
                </a:solidFill>
              </a:rPr>
              <a:t>Jawad</a:t>
            </a:r>
            <a:r>
              <a:rPr lang="en-US" dirty="0" smtClean="0">
                <a:solidFill>
                  <a:schemeClr val="tx1"/>
                </a:solidFill>
              </a:rPr>
              <a:t> </a:t>
            </a:r>
            <a:fld id="{48F495ED-C610-40DC-B9BC-27D575897E3A}" type="slidenum">
              <a:rPr lang="en-US" smtClean="0">
                <a:solidFill>
                  <a:schemeClr val="tx1"/>
                </a:solidFill>
              </a:rPr>
              <a:t>11</a:t>
            </a:fld>
            <a:endParaRPr lang="en-US" dirty="0">
              <a:solidFill>
                <a:schemeClr val="tx1"/>
              </a:solidFill>
            </a:endParaRPr>
          </a:p>
        </p:txBody>
      </p:sp>
    </p:spTree>
    <p:extLst>
      <p:ext uri="{BB962C8B-B14F-4D97-AF65-F5344CB8AC3E}">
        <p14:creationId xmlns:p14="http://schemas.microsoft.com/office/powerpoint/2010/main" val="30704286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Black" panose="020B0A04020102020204" pitchFamily="34" charset="0"/>
              </a:rPr>
              <a:t>Vehicle Safety</a:t>
            </a:r>
            <a:endParaRPr lang="en-US" sz="3600" dirty="0">
              <a:latin typeface="Arial Black" panose="020B0A04020102020204" pitchFamily="34" charset="0"/>
            </a:endParaRPr>
          </a:p>
        </p:txBody>
      </p:sp>
      <p:sp>
        <p:nvSpPr>
          <p:cNvPr id="3" name="Content Placeholder 2"/>
          <p:cNvSpPr>
            <a:spLocks noGrp="1"/>
          </p:cNvSpPr>
          <p:nvPr>
            <p:ph idx="1"/>
          </p:nvPr>
        </p:nvSpPr>
        <p:spPr>
          <a:xfrm>
            <a:off x="457200" y="1600200"/>
            <a:ext cx="8229600" cy="4800600"/>
          </a:xfrm>
        </p:spPr>
        <p:txBody>
          <a:bodyPr>
            <a:noAutofit/>
          </a:bodyPr>
          <a:lstStyle/>
          <a:p>
            <a:pPr lvl="0"/>
            <a:r>
              <a:rPr lang="en" sz="2800" dirty="0" smtClean="0">
                <a:latin typeface="Arial" panose="020B0604020202020204" pitchFamily="34" charset="0"/>
                <a:cs typeface="Arial" panose="020B0604020202020204" pitchFamily="34" charset="0"/>
                <a:sym typeface="Arial"/>
              </a:rPr>
              <a:t>First and Last Minute Inspection </a:t>
            </a:r>
          </a:p>
          <a:p>
            <a:pPr lvl="1"/>
            <a:r>
              <a:rPr lang="en" sz="2400" dirty="0" smtClean="0">
                <a:latin typeface="Arial" panose="020B0604020202020204" pitchFamily="34" charset="0"/>
                <a:cs typeface="Arial" panose="020B0604020202020204" pitchFamily="34" charset="0"/>
                <a:sym typeface="Arial"/>
              </a:rPr>
              <a:t>Parts must firmly be attached together</a:t>
            </a:r>
          </a:p>
          <a:p>
            <a:pPr lvl="1"/>
            <a:r>
              <a:rPr lang="en" sz="2400" dirty="0" smtClean="0">
                <a:latin typeface="Arial" panose="020B0604020202020204" pitchFamily="34" charset="0"/>
                <a:cs typeface="Arial" panose="020B0604020202020204" pitchFamily="34" charset="0"/>
                <a:sym typeface="Arial"/>
              </a:rPr>
              <a:t>Frame must be installed and settled correctly</a:t>
            </a:r>
          </a:p>
          <a:p>
            <a:pPr lvl="1"/>
            <a:r>
              <a:rPr lang="en" sz="2400" dirty="0" smtClean="0">
                <a:latin typeface="Arial" panose="020B0604020202020204" pitchFamily="34" charset="0"/>
                <a:cs typeface="Arial" panose="020B0604020202020204" pitchFamily="34" charset="0"/>
                <a:sym typeface="Arial"/>
              </a:rPr>
              <a:t>Chassis must ensure the solidity</a:t>
            </a:r>
          </a:p>
          <a:p>
            <a:pPr lvl="0"/>
            <a:r>
              <a:rPr lang="en" sz="2800" dirty="0" smtClean="0">
                <a:latin typeface="Arial" panose="020B0604020202020204" pitchFamily="34" charset="0"/>
                <a:cs typeface="Arial" panose="020B0604020202020204" pitchFamily="34" charset="0"/>
                <a:sym typeface="Arial"/>
              </a:rPr>
              <a:t>Two Independent braking systems</a:t>
            </a:r>
          </a:p>
          <a:p>
            <a:pPr lvl="1"/>
            <a:r>
              <a:rPr lang="en" sz="2400" dirty="0" smtClean="0">
                <a:latin typeface="Arial" panose="020B0604020202020204" pitchFamily="34" charset="0"/>
                <a:cs typeface="Arial" panose="020B0604020202020204" pitchFamily="34" charset="0"/>
                <a:sym typeface="Arial"/>
              </a:rPr>
              <a:t>System 1 must act on the front wheels only</a:t>
            </a:r>
          </a:p>
          <a:p>
            <a:pPr lvl="1"/>
            <a:r>
              <a:rPr lang="en" sz="2400" dirty="0" smtClean="0">
                <a:latin typeface="Arial" panose="020B0604020202020204" pitchFamily="34" charset="0"/>
                <a:cs typeface="Arial" panose="020B0604020202020204" pitchFamily="34" charset="0"/>
                <a:sym typeface="Arial"/>
              </a:rPr>
              <a:t>System 2 must act on the rear wheels only</a:t>
            </a:r>
          </a:p>
          <a:p>
            <a:r>
              <a:rPr lang="en" sz="2800" dirty="0" smtClean="0">
                <a:latin typeface="Arial" panose="020B0604020202020204" pitchFamily="34" charset="0"/>
                <a:cs typeface="Arial" panose="020B0604020202020204" pitchFamily="34" charset="0"/>
                <a:sym typeface="Arial"/>
              </a:rPr>
              <a:t>Emergency Shut-down system</a:t>
            </a:r>
          </a:p>
          <a:p>
            <a:pPr lvl="1"/>
            <a:r>
              <a:rPr lang="en" sz="2400" dirty="0" smtClean="0">
                <a:latin typeface="Arial" panose="020B0604020202020204" pitchFamily="34" charset="0"/>
                <a:cs typeface="Arial" panose="020B0604020202020204" pitchFamily="34" charset="0"/>
                <a:sym typeface="Arial"/>
              </a:rPr>
              <a:t>Two independent shut-down switches </a:t>
            </a:r>
            <a:endParaRPr lang="en" sz="2800" dirty="0" smtClean="0">
              <a:latin typeface="Arial" panose="020B0604020202020204" pitchFamily="34" charset="0"/>
              <a:cs typeface="Arial" panose="020B0604020202020204" pitchFamily="34" charset="0"/>
              <a:sym typeface="Arial"/>
            </a:endParaRPr>
          </a:p>
          <a:p>
            <a:r>
              <a:rPr lang="en" sz="2800" dirty="0" smtClean="0">
                <a:latin typeface="Arial" panose="020B0604020202020204" pitchFamily="34" charset="0"/>
                <a:cs typeface="Arial" panose="020B0604020202020204" pitchFamily="34" charset="0"/>
                <a:sym typeface="Arial"/>
              </a:rPr>
              <a:t>Fire extinguisher must be on-board</a:t>
            </a:r>
          </a:p>
          <a:p>
            <a:pPr lvl="0"/>
            <a:endParaRPr lang="en" sz="2800" dirty="0" smtClean="0">
              <a:sym typeface="Arial"/>
            </a:endParaRPr>
          </a:p>
          <a:p>
            <a:pPr marL="457200" lvl="1" indent="0">
              <a:buNone/>
            </a:pPr>
            <a:endParaRPr lang="en" sz="2400" dirty="0">
              <a:sym typeface="Arial"/>
            </a:endParaRPr>
          </a:p>
          <a:p>
            <a:pPr lvl="1"/>
            <a:endParaRPr lang="en" sz="2400" dirty="0" smtClean="0">
              <a:sym typeface="Arial"/>
            </a:endParaRPr>
          </a:p>
        </p:txBody>
      </p:sp>
      <p:sp>
        <p:nvSpPr>
          <p:cNvPr id="5" name="Slide Number Placeholder 4"/>
          <p:cNvSpPr>
            <a:spLocks noGrp="1"/>
          </p:cNvSpPr>
          <p:nvPr>
            <p:ph type="sldNum" sz="quarter" idx="12"/>
          </p:nvPr>
        </p:nvSpPr>
        <p:spPr/>
        <p:txBody>
          <a:bodyPr/>
          <a:lstStyle/>
          <a:p>
            <a:r>
              <a:rPr lang="en-US" dirty="0" err="1" smtClean="0">
                <a:solidFill>
                  <a:schemeClr val="tx1"/>
                </a:solidFill>
              </a:rPr>
              <a:t>Moneer</a:t>
            </a:r>
            <a:r>
              <a:rPr lang="en-US" dirty="0" smtClean="0">
                <a:solidFill>
                  <a:schemeClr val="tx1"/>
                </a:solidFill>
              </a:rPr>
              <a:t> Al-</a:t>
            </a:r>
            <a:r>
              <a:rPr lang="en-US" dirty="0" err="1" smtClean="0">
                <a:solidFill>
                  <a:schemeClr val="tx1"/>
                </a:solidFill>
              </a:rPr>
              <a:t>Jawad</a:t>
            </a:r>
            <a:r>
              <a:rPr lang="en-US" dirty="0" smtClean="0">
                <a:solidFill>
                  <a:schemeClr val="tx1"/>
                </a:solidFill>
              </a:rPr>
              <a:t> </a:t>
            </a:r>
            <a:fld id="{48F495ED-C610-40DC-B9BC-27D575897E3A}" type="slidenum">
              <a:rPr lang="en-US" smtClean="0">
                <a:solidFill>
                  <a:schemeClr val="tx1"/>
                </a:solidFill>
              </a:rPr>
              <a:t>12</a:t>
            </a:fld>
            <a:endParaRPr lang="en-US" dirty="0">
              <a:solidFill>
                <a:schemeClr val="tx1"/>
              </a:solidFill>
            </a:endParaRPr>
          </a:p>
        </p:txBody>
      </p:sp>
    </p:spTree>
    <p:extLst>
      <p:ext uri="{BB962C8B-B14F-4D97-AF65-F5344CB8AC3E}">
        <p14:creationId xmlns:p14="http://schemas.microsoft.com/office/powerpoint/2010/main" val="3070428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Black" panose="020B0A04020102020204" pitchFamily="34" charset="0"/>
              </a:rPr>
              <a:t>Steering Constraints</a:t>
            </a:r>
            <a:endParaRPr lang="en-US" sz="3600" dirty="0">
              <a:latin typeface="Arial Black" panose="020B0A04020102020204" pitchFamily="34" charset="0"/>
            </a:endParaRPr>
          </a:p>
        </p:txBody>
      </p:sp>
      <p:sp>
        <p:nvSpPr>
          <p:cNvPr id="3" name="Content Placeholder 2"/>
          <p:cNvSpPr>
            <a:spLocks noGrp="1"/>
          </p:cNvSpPr>
          <p:nvPr>
            <p:ph idx="1"/>
          </p:nvPr>
        </p:nvSpPr>
        <p:spPr/>
        <p:txBody>
          <a:bodyPr>
            <a:normAutofit/>
          </a:bodyPr>
          <a:lstStyle/>
          <a:p>
            <a:r>
              <a:rPr lang="en" sz="2800" dirty="0" smtClean="0">
                <a:latin typeface="Arial" panose="020B0604020202020204" pitchFamily="34" charset="0"/>
                <a:cs typeface="Arial" panose="020B0604020202020204" pitchFamily="34" charset="0"/>
              </a:rPr>
              <a:t>Tires and wheels</a:t>
            </a:r>
          </a:p>
          <a:p>
            <a:pPr lvl="1"/>
            <a:r>
              <a:rPr lang="en" sz="2400" dirty="0" smtClean="0">
                <a:latin typeface="Arial" panose="020B0604020202020204" pitchFamily="34" charset="0"/>
                <a:cs typeface="Arial" panose="020B0604020202020204" pitchFamily="34" charset="0"/>
              </a:rPr>
              <a:t>All types are allowed</a:t>
            </a:r>
          </a:p>
          <a:p>
            <a:pPr lvl="1"/>
            <a:r>
              <a:rPr lang="en" sz="2400" dirty="0" smtClean="0">
                <a:latin typeface="Arial" panose="020B0604020202020204" pitchFamily="34" charset="0"/>
                <a:cs typeface="Arial" panose="020B0604020202020204" pitchFamily="34" charset="0"/>
              </a:rPr>
              <a:t>Wheels and tires must be compatible</a:t>
            </a:r>
          </a:p>
          <a:p>
            <a:pPr lvl="1"/>
            <a:r>
              <a:rPr lang="en" sz="2400" dirty="0" smtClean="0">
                <a:latin typeface="Arial" panose="020B0604020202020204" pitchFamily="34" charset="0"/>
                <a:cs typeface="Arial" panose="020B0604020202020204" pitchFamily="34" charset="0"/>
              </a:rPr>
              <a:t>Wheels and driver should be separated by bulkhead</a:t>
            </a:r>
          </a:p>
          <a:p>
            <a:pPr lvl="1"/>
            <a:r>
              <a:rPr lang="en" sz="2400" dirty="0" smtClean="0">
                <a:latin typeface="Arial" panose="020B0604020202020204" pitchFamily="34" charset="0"/>
                <a:cs typeface="Arial" panose="020B0604020202020204" pitchFamily="34" charset="0"/>
              </a:rPr>
              <a:t>Wheels must be free of coming into contact with other parts of the vehicle</a:t>
            </a:r>
            <a:endParaRPr lang="en" sz="2800" dirty="0" smtClean="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r>
              <a:rPr lang="en-US" dirty="0" smtClean="0">
                <a:solidFill>
                  <a:schemeClr val="tx1"/>
                </a:solidFill>
              </a:rPr>
              <a:t>Daniel Chief </a:t>
            </a:r>
            <a:fld id="{48F495ED-C610-40DC-B9BC-27D575897E3A}" type="slidenum">
              <a:rPr lang="en-US" smtClean="0">
                <a:solidFill>
                  <a:schemeClr val="tx1"/>
                </a:solidFill>
              </a:rPr>
              <a:t>13</a:t>
            </a:fld>
            <a:endParaRPr lang="en-US" dirty="0">
              <a:solidFill>
                <a:schemeClr val="tx1"/>
              </a:solidFill>
            </a:endParaRPr>
          </a:p>
        </p:txBody>
      </p:sp>
    </p:spTree>
    <p:extLst>
      <p:ext uri="{BB962C8B-B14F-4D97-AF65-F5344CB8AC3E}">
        <p14:creationId xmlns:p14="http://schemas.microsoft.com/office/powerpoint/2010/main" val="30704286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Black" panose="020B0A04020102020204" pitchFamily="34" charset="0"/>
              </a:rPr>
              <a:t>Steering Constraints</a:t>
            </a:r>
            <a:endParaRPr lang="en-US" sz="3600" dirty="0">
              <a:latin typeface="Arial Black" panose="020B0A04020102020204" pitchFamily="34" charset="0"/>
            </a:endParaRPr>
          </a:p>
        </p:txBody>
      </p:sp>
      <p:sp>
        <p:nvSpPr>
          <p:cNvPr id="3" name="Content Placeholder 2"/>
          <p:cNvSpPr>
            <a:spLocks noGrp="1"/>
          </p:cNvSpPr>
          <p:nvPr>
            <p:ph idx="1"/>
          </p:nvPr>
        </p:nvSpPr>
        <p:spPr/>
        <p:txBody>
          <a:bodyPr>
            <a:normAutofit/>
          </a:bodyPr>
          <a:lstStyle/>
          <a:p>
            <a:r>
              <a:rPr lang="en-US" sz="2800" dirty="0">
                <a:latin typeface="Arial" panose="020B0604020202020204" pitchFamily="34" charset="0"/>
                <a:cs typeface="Arial" panose="020B0604020202020204" pitchFamily="34" charset="0"/>
              </a:rPr>
              <a:t>Turning r</a:t>
            </a:r>
            <a:r>
              <a:rPr lang="en-US" sz="2800" dirty="0" smtClean="0">
                <a:latin typeface="Arial" panose="020B0604020202020204" pitchFamily="34" charset="0"/>
                <a:cs typeface="Arial" panose="020B0604020202020204" pitchFamily="34" charset="0"/>
              </a:rPr>
              <a:t>adius</a:t>
            </a:r>
          </a:p>
          <a:p>
            <a:pPr lvl="1"/>
            <a:r>
              <a:rPr lang="en-US" sz="2400" dirty="0" smtClean="0">
                <a:latin typeface="Arial" panose="020B0604020202020204" pitchFamily="34" charset="0"/>
                <a:cs typeface="Arial" panose="020B0604020202020204" pitchFamily="34" charset="0"/>
              </a:rPr>
              <a:t>Team </a:t>
            </a:r>
            <a:r>
              <a:rPr lang="en-US" sz="2400" dirty="0">
                <a:latin typeface="Arial" panose="020B0604020202020204" pitchFamily="34" charset="0"/>
                <a:cs typeface="Arial" panose="020B0604020202020204" pitchFamily="34" charset="0"/>
              </a:rPr>
              <a:t>has choice of front or rear wheel </a:t>
            </a:r>
            <a:r>
              <a:rPr lang="en-US" sz="2400" dirty="0" smtClean="0">
                <a:latin typeface="Arial" panose="020B0604020202020204" pitchFamily="34" charset="0"/>
                <a:cs typeface="Arial" panose="020B0604020202020204" pitchFamily="34" charset="0"/>
              </a:rPr>
              <a:t>steering</a:t>
            </a:r>
          </a:p>
          <a:p>
            <a:pPr lvl="1"/>
            <a:r>
              <a:rPr lang="en-US" sz="2400" dirty="0" smtClean="0">
                <a:latin typeface="Arial" panose="020B0604020202020204" pitchFamily="34" charset="0"/>
                <a:cs typeface="Arial" panose="020B0604020202020204" pitchFamily="34" charset="0"/>
              </a:rPr>
              <a:t>Vehicle </a:t>
            </a:r>
            <a:r>
              <a:rPr lang="en-US" sz="2400" dirty="0">
                <a:latin typeface="Arial" panose="020B0604020202020204" pitchFamily="34" charset="0"/>
                <a:cs typeface="Arial" panose="020B0604020202020204" pitchFamily="34" charset="0"/>
              </a:rPr>
              <a:t>is required to turn safely on the </a:t>
            </a:r>
            <a:r>
              <a:rPr lang="en-US" sz="2400" dirty="0" smtClean="0">
                <a:latin typeface="Arial" panose="020B0604020202020204" pitchFamily="34" charset="0"/>
                <a:cs typeface="Arial" panose="020B0604020202020204" pitchFamily="34" charset="0"/>
              </a:rPr>
              <a:t>track</a:t>
            </a:r>
          </a:p>
          <a:p>
            <a:pPr lvl="1"/>
            <a:r>
              <a:rPr lang="en-US" sz="2400" dirty="0" smtClean="0">
                <a:latin typeface="Arial" panose="020B0604020202020204" pitchFamily="34" charset="0"/>
                <a:cs typeface="Arial" panose="020B0604020202020204" pitchFamily="34" charset="0"/>
              </a:rPr>
              <a:t>Vehicle might be required to </a:t>
            </a:r>
            <a:r>
              <a:rPr lang="en-US" sz="2400" dirty="0">
                <a:latin typeface="Arial" panose="020B0604020202020204" pitchFamily="34" charset="0"/>
                <a:cs typeface="Arial" panose="020B0604020202020204" pitchFamily="34" charset="0"/>
              </a:rPr>
              <a:t>run the slalom </a:t>
            </a:r>
            <a:r>
              <a:rPr lang="en-US" sz="2400" dirty="0" smtClean="0">
                <a:latin typeface="Arial" panose="020B0604020202020204" pitchFamily="34" charset="0"/>
                <a:cs typeface="Arial" panose="020B0604020202020204" pitchFamily="34" charset="0"/>
              </a:rPr>
              <a:t>course</a:t>
            </a:r>
          </a:p>
          <a:p>
            <a:pPr lvl="1"/>
            <a:r>
              <a:rPr lang="en-US" sz="2400" dirty="0" smtClean="0">
                <a:latin typeface="Arial" panose="020B0604020202020204" pitchFamily="34" charset="0"/>
                <a:cs typeface="Arial" panose="020B0604020202020204" pitchFamily="34" charset="0"/>
              </a:rPr>
              <a:t>Indirect </a:t>
            </a:r>
            <a:r>
              <a:rPr lang="en-US" sz="2400" dirty="0">
                <a:latin typeface="Arial" panose="020B0604020202020204" pitchFamily="34" charset="0"/>
                <a:cs typeface="Arial" panose="020B0604020202020204" pitchFamily="34" charset="0"/>
              </a:rPr>
              <a:t>electronic steering system is </a:t>
            </a:r>
            <a:r>
              <a:rPr lang="en-US" sz="2400" dirty="0" smtClean="0">
                <a:latin typeface="Arial" panose="020B0604020202020204" pitchFamily="34" charset="0"/>
                <a:cs typeface="Arial" panose="020B0604020202020204" pitchFamily="34" charset="0"/>
              </a:rPr>
              <a:t>permitted</a:t>
            </a:r>
            <a:endParaRPr lang="en-US" sz="24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2"/>
          </p:nvPr>
        </p:nvSpPr>
        <p:spPr/>
        <p:txBody>
          <a:bodyPr/>
          <a:lstStyle/>
          <a:p>
            <a:r>
              <a:rPr lang="en-US" dirty="0" smtClean="0">
                <a:solidFill>
                  <a:schemeClr val="tx1"/>
                </a:solidFill>
              </a:rPr>
              <a:t>Daniel Chief </a:t>
            </a:r>
            <a:fld id="{48F495ED-C610-40DC-B9BC-27D575897E3A}" type="slidenum">
              <a:rPr lang="en-US" smtClean="0">
                <a:solidFill>
                  <a:schemeClr val="tx1"/>
                </a:solidFill>
              </a:rPr>
              <a:t>14</a:t>
            </a:fld>
            <a:endParaRPr lang="en-US" dirty="0">
              <a:solidFill>
                <a:schemeClr val="tx1"/>
              </a:solidFill>
            </a:endParaRPr>
          </a:p>
        </p:txBody>
      </p:sp>
    </p:spTree>
    <p:extLst>
      <p:ext uri="{BB962C8B-B14F-4D97-AF65-F5344CB8AC3E}">
        <p14:creationId xmlns:p14="http://schemas.microsoft.com/office/powerpoint/2010/main" val="26473239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Black" panose="020B0A04020102020204" pitchFamily="34" charset="0"/>
              </a:rPr>
              <a:t>Project Planning</a:t>
            </a:r>
            <a:endParaRPr lang="en-US" sz="3600" dirty="0">
              <a:latin typeface="Arial Black" panose="020B0A04020102020204" pitchFamily="34" charset="0"/>
            </a:endParaRPr>
          </a:p>
        </p:txBody>
      </p:sp>
      <p:sp>
        <p:nvSpPr>
          <p:cNvPr id="3" name="Content Placeholder 2"/>
          <p:cNvSpPr>
            <a:spLocks noGrp="1"/>
          </p:cNvSpPr>
          <p:nvPr>
            <p:ph idx="1"/>
          </p:nvPr>
        </p:nvSpPr>
        <p:spPr/>
        <p:txBody>
          <a:bodyPr>
            <a:normAutofit/>
          </a:bodyPr>
          <a:lstStyle/>
          <a:p>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r>
              <a:rPr lang="en-US" dirty="0" smtClean="0">
                <a:solidFill>
                  <a:schemeClr val="tx1"/>
                </a:solidFill>
              </a:rPr>
              <a:t>Daniel Chief </a:t>
            </a:r>
            <a:fld id="{48F495ED-C610-40DC-B9BC-27D575897E3A}" type="slidenum">
              <a:rPr lang="en-US" smtClean="0">
                <a:solidFill>
                  <a:schemeClr val="tx1"/>
                </a:solidFill>
              </a:rPr>
              <a:t>15</a:t>
            </a:fld>
            <a:endParaRPr lang="en-US" dirty="0">
              <a:solidFill>
                <a:schemeClr val="tx1"/>
              </a:solidFill>
            </a:endParaRPr>
          </a:p>
        </p:txBody>
      </p:sp>
      <p:pic>
        <p:nvPicPr>
          <p:cNvPr id="1026" name="Picture 2" descr="C:\Users\Ben\Downloads\ChassisGantt_V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752599"/>
            <a:ext cx="8305800" cy="3231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4286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Black" panose="020B0A04020102020204" pitchFamily="34" charset="0"/>
              </a:rPr>
              <a:t>Conclusion</a:t>
            </a:r>
            <a:endParaRPr lang="en-US" sz="3600" dirty="0">
              <a:latin typeface="Arial Black" panose="020B0A04020102020204"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anose="020B0604020202020204" pitchFamily="34" charset="0"/>
                <a:cs typeface="Arial" panose="020B0604020202020204" pitchFamily="34" charset="0"/>
              </a:rPr>
              <a:t>Design and build a fuel efficient car prototype to reduce greenhouse gas emissions</a:t>
            </a:r>
          </a:p>
          <a:p>
            <a:r>
              <a:rPr lang="en-US" sz="2800" dirty="0" smtClean="0">
                <a:latin typeface="Arial" panose="020B0604020202020204" pitchFamily="34" charset="0"/>
                <a:cs typeface="Arial" panose="020B0604020202020204" pitchFamily="34" charset="0"/>
              </a:rPr>
              <a:t>Chassis and steering systems</a:t>
            </a:r>
          </a:p>
          <a:p>
            <a:pPr lvl="1"/>
            <a:r>
              <a:rPr lang="en-US" sz="2400" dirty="0" smtClean="0">
                <a:latin typeface="Arial" panose="020B0604020202020204" pitchFamily="34" charset="0"/>
                <a:cs typeface="Arial" panose="020B0604020202020204" pitchFamily="34" charset="0"/>
              </a:rPr>
              <a:t>Must be designed to maximize fuel efficiency</a:t>
            </a:r>
          </a:p>
          <a:p>
            <a:pPr lvl="1"/>
            <a:r>
              <a:rPr lang="en-US" sz="2400" dirty="0" smtClean="0">
                <a:latin typeface="Arial" panose="020B0604020202020204" pitchFamily="34" charset="0"/>
                <a:cs typeface="Arial" panose="020B0604020202020204" pitchFamily="34" charset="0"/>
              </a:rPr>
              <a:t>Must meet the requirements set by Shell</a:t>
            </a:r>
          </a:p>
          <a:p>
            <a:r>
              <a:rPr lang="en-US" sz="2800" dirty="0" smtClean="0">
                <a:latin typeface="Arial" panose="020B0604020202020204" pitchFamily="34" charset="0"/>
                <a:cs typeface="Arial" panose="020B0604020202020204" pitchFamily="34" charset="0"/>
              </a:rPr>
              <a:t>Numerous safety checks done throughout project</a:t>
            </a:r>
          </a:p>
          <a:p>
            <a:r>
              <a:rPr lang="en-US" sz="2800" dirty="0" smtClean="0">
                <a:latin typeface="Arial" panose="020B0604020202020204" pitchFamily="34" charset="0"/>
                <a:cs typeface="Arial" panose="020B0604020202020204" pitchFamily="34" charset="0"/>
              </a:rPr>
              <a:t>Initial timeline shows limited design time</a:t>
            </a:r>
            <a:endParaRPr lang="en-US" sz="28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r>
              <a:rPr lang="en-US" dirty="0" smtClean="0">
                <a:solidFill>
                  <a:schemeClr val="tx1"/>
                </a:solidFill>
              </a:rPr>
              <a:t>Benjamin Kurtz </a:t>
            </a:r>
            <a:fld id="{48F495ED-C610-40DC-B9BC-27D575897E3A}" type="slidenum">
              <a:rPr lang="en-US" smtClean="0">
                <a:solidFill>
                  <a:schemeClr val="tx1"/>
                </a:solidFill>
              </a:rPr>
              <a:t>16</a:t>
            </a:fld>
            <a:endParaRPr lang="en-US" dirty="0">
              <a:solidFill>
                <a:schemeClr val="tx1"/>
              </a:solidFill>
            </a:endParaRPr>
          </a:p>
        </p:txBody>
      </p:sp>
    </p:spTree>
    <p:extLst>
      <p:ext uri="{BB962C8B-B14F-4D97-AF65-F5344CB8AC3E}">
        <p14:creationId xmlns:p14="http://schemas.microsoft.com/office/powerpoint/2010/main" val="30704286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Black" panose="020B0A04020102020204" pitchFamily="34" charset="0"/>
              </a:rPr>
              <a:t>References</a:t>
            </a:r>
            <a:endParaRPr lang="en-US" sz="3600" dirty="0">
              <a:latin typeface="Arial Black" panose="020B0A04020102020204" pitchFamily="34" charset="0"/>
            </a:endParaRPr>
          </a:p>
        </p:txBody>
      </p:sp>
      <p:sp>
        <p:nvSpPr>
          <p:cNvPr id="3" name="Content Placeholder 2"/>
          <p:cNvSpPr>
            <a:spLocks noGrp="1"/>
          </p:cNvSpPr>
          <p:nvPr>
            <p:ph idx="1"/>
          </p:nvPr>
        </p:nvSpPr>
        <p:spPr/>
        <p:txBody>
          <a:bodyPr>
            <a:normAutofit/>
          </a:bodyPr>
          <a:lstStyle/>
          <a:p>
            <a:r>
              <a:rPr lang="en-US" sz="1800" dirty="0"/>
              <a:t>Shell Eco-marathon, "</a:t>
            </a:r>
            <a:r>
              <a:rPr lang="en-US" sz="1800" dirty="0" err="1"/>
              <a:t>Offical</a:t>
            </a:r>
            <a:r>
              <a:rPr lang="en-US" sz="1800" dirty="0"/>
              <a:t> Rules 2014 Chapter 1,"</a:t>
            </a:r>
            <a:r>
              <a:rPr lang="en-US" sz="1800" dirty="0">
                <a:hlinkClick r:id="rId2"/>
              </a:rPr>
              <a:t>http://s01.static-shell.com/content/dam/shell-new/local/corporate/</a:t>
            </a:r>
            <a:r>
              <a:rPr lang="en-US" sz="1800" dirty="0" err="1">
                <a:hlinkClick r:id="rId2"/>
              </a:rPr>
              <a:t>ecomarathon</a:t>
            </a:r>
            <a:r>
              <a:rPr lang="en-US" sz="1800" dirty="0">
                <a:hlinkClick r:id="rId2"/>
              </a:rPr>
              <a:t>/downloads/</a:t>
            </a:r>
            <a:r>
              <a:rPr lang="en-US" sz="1800" dirty="0" err="1">
                <a:hlinkClick r:id="rId2"/>
              </a:rPr>
              <a:t>pdf</a:t>
            </a:r>
            <a:r>
              <a:rPr lang="en-US" sz="1800" dirty="0">
                <a:hlinkClick r:id="rId2"/>
              </a:rPr>
              <a:t>/sem-global-official-rules-chapter-1-2014.pdf</a:t>
            </a:r>
            <a:r>
              <a:rPr lang="en-US" sz="1800" dirty="0"/>
              <a:t>, </a:t>
            </a:r>
            <a:r>
              <a:rPr lang="en-US" sz="1800" dirty="0" smtClean="0"/>
              <a:t>01 Oct</a:t>
            </a:r>
            <a:r>
              <a:rPr lang="en-US" sz="1800" dirty="0"/>
              <a:t>. 2013</a:t>
            </a:r>
            <a:r>
              <a:rPr lang="en-US" sz="1800" dirty="0" smtClean="0"/>
              <a:t>.</a:t>
            </a:r>
          </a:p>
          <a:p>
            <a:endParaRPr lang="en-US" sz="1800" dirty="0">
              <a:latin typeface="Arial" panose="020B0604020202020204" pitchFamily="34" charset="0"/>
              <a:cs typeface="Arial" panose="020B0604020202020204" pitchFamily="34" charset="0"/>
            </a:endParaRPr>
          </a:p>
          <a:p>
            <a:r>
              <a:rPr lang="en-US" sz="1800" dirty="0"/>
              <a:t>"Sources." </a:t>
            </a:r>
            <a:r>
              <a:rPr lang="en-US" sz="1800" i="1" dirty="0"/>
              <a:t>EPA</a:t>
            </a:r>
            <a:r>
              <a:rPr lang="en-US" sz="1800" dirty="0"/>
              <a:t>. Environmental Protection Agency, </a:t>
            </a:r>
            <a:r>
              <a:rPr lang="en-US" sz="1800" dirty="0" err="1"/>
              <a:t>n.d.</a:t>
            </a:r>
            <a:r>
              <a:rPr lang="en-US" sz="1800" dirty="0"/>
              <a:t> Web. </a:t>
            </a:r>
            <a:r>
              <a:rPr lang="en-US" sz="1800" dirty="0" smtClean="0"/>
              <a:t>03 </a:t>
            </a:r>
            <a:r>
              <a:rPr lang="en-US" sz="1800" dirty="0"/>
              <a:t>Oct. 2013.</a:t>
            </a:r>
            <a:endParaRPr lang="en-US" sz="18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r>
              <a:rPr lang="en-US" dirty="0" smtClean="0">
                <a:solidFill>
                  <a:schemeClr val="tx1"/>
                </a:solidFill>
              </a:rPr>
              <a:t>Benjamin Kurtz </a:t>
            </a:r>
            <a:fld id="{48F495ED-C610-40DC-B9BC-27D575897E3A}" type="slidenum">
              <a:rPr lang="en-US" smtClean="0">
                <a:solidFill>
                  <a:schemeClr val="tx1"/>
                </a:solidFill>
              </a:rPr>
              <a:t>17</a:t>
            </a:fld>
            <a:endParaRPr lang="en-US" dirty="0">
              <a:solidFill>
                <a:schemeClr val="tx1"/>
              </a:solidFill>
            </a:endParaRPr>
          </a:p>
        </p:txBody>
      </p:sp>
    </p:spTree>
    <p:extLst>
      <p:ext uri="{BB962C8B-B14F-4D97-AF65-F5344CB8AC3E}">
        <p14:creationId xmlns:p14="http://schemas.microsoft.com/office/powerpoint/2010/main" val="30704286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Black" panose="020B0A04020102020204" pitchFamily="34" charset="0"/>
              </a:rPr>
              <a:t>Questions</a:t>
            </a:r>
            <a:endParaRPr lang="en-US" sz="3600" dirty="0">
              <a:latin typeface="Arial Black" panose="020B0A04020102020204" pitchFamily="34"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r>
              <a:rPr lang="en-US" dirty="0" smtClean="0">
                <a:solidFill>
                  <a:schemeClr val="tx1"/>
                </a:solidFill>
              </a:rPr>
              <a:t>Benjamin Kurtz </a:t>
            </a:r>
            <a:fld id="{48F495ED-C610-40DC-B9BC-27D575897E3A}" type="slidenum">
              <a:rPr lang="en-US" smtClean="0">
                <a:solidFill>
                  <a:schemeClr val="tx1"/>
                </a:solidFill>
              </a:rPr>
              <a:t>18</a:t>
            </a:fld>
            <a:endParaRPr lang="en-US" dirty="0">
              <a:solidFill>
                <a:schemeClr val="tx1"/>
              </a:solidFill>
            </a:endParaRPr>
          </a:p>
        </p:txBody>
      </p:sp>
    </p:spTree>
    <p:extLst>
      <p:ext uri="{BB962C8B-B14F-4D97-AF65-F5344CB8AC3E}">
        <p14:creationId xmlns:p14="http://schemas.microsoft.com/office/powerpoint/2010/main" val="30704286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Black" panose="020B0A04020102020204" pitchFamily="34" charset="0"/>
              </a:rPr>
              <a:t>Overview</a:t>
            </a:r>
            <a:endParaRPr lang="en-US" sz="3600" dirty="0">
              <a:latin typeface="Arial Black" panose="020B0A04020102020204"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anose="020B0604020202020204" pitchFamily="34" charset="0"/>
                <a:cs typeface="Arial" panose="020B0604020202020204" pitchFamily="34" charset="0"/>
              </a:rPr>
              <a:t>Introduction</a:t>
            </a:r>
          </a:p>
          <a:p>
            <a:r>
              <a:rPr lang="en-US" sz="2800" dirty="0" smtClean="0">
                <a:latin typeface="Arial" panose="020B0604020202020204" pitchFamily="34" charset="0"/>
                <a:cs typeface="Arial" panose="020B0604020202020204" pitchFamily="34" charset="0"/>
              </a:rPr>
              <a:t>Need / Goal</a:t>
            </a:r>
          </a:p>
          <a:p>
            <a:r>
              <a:rPr lang="en-US" sz="2800" dirty="0" smtClean="0">
                <a:latin typeface="Arial" panose="020B0604020202020204" pitchFamily="34" charset="0"/>
                <a:cs typeface="Arial" panose="020B0604020202020204" pitchFamily="34" charset="0"/>
              </a:rPr>
              <a:t>Objectives</a:t>
            </a:r>
          </a:p>
          <a:p>
            <a:r>
              <a:rPr lang="en-US" sz="2800" dirty="0" smtClean="0">
                <a:latin typeface="Arial" panose="020B0604020202020204" pitchFamily="34" charset="0"/>
                <a:cs typeface="Arial" panose="020B0604020202020204" pitchFamily="34" charset="0"/>
              </a:rPr>
              <a:t>Constraints</a:t>
            </a:r>
          </a:p>
          <a:p>
            <a:pPr lvl="1"/>
            <a:r>
              <a:rPr lang="en-US" sz="2400" dirty="0" smtClean="0">
                <a:latin typeface="Arial" panose="020B0604020202020204" pitchFamily="34" charset="0"/>
                <a:cs typeface="Arial" panose="020B0604020202020204" pitchFamily="34" charset="0"/>
              </a:rPr>
              <a:t>Chassis, Safety, and Steering</a:t>
            </a:r>
          </a:p>
          <a:p>
            <a:r>
              <a:rPr lang="en-US" sz="2800" dirty="0" smtClean="0">
                <a:latin typeface="Arial" panose="020B0604020202020204" pitchFamily="34" charset="0"/>
                <a:cs typeface="Arial" panose="020B0604020202020204" pitchFamily="34" charset="0"/>
              </a:rPr>
              <a:t>Project Plan</a:t>
            </a:r>
          </a:p>
          <a:p>
            <a:r>
              <a:rPr lang="en-US" sz="2800" dirty="0" smtClean="0">
                <a:latin typeface="Arial" panose="020B0604020202020204" pitchFamily="34" charset="0"/>
                <a:cs typeface="Arial" panose="020B0604020202020204" pitchFamily="34" charset="0"/>
              </a:rPr>
              <a:t>Conclusion</a:t>
            </a:r>
            <a:endParaRPr lang="en-US" sz="28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r>
              <a:rPr lang="en-US" dirty="0" smtClean="0">
                <a:solidFill>
                  <a:schemeClr val="tx1"/>
                </a:solidFill>
              </a:rPr>
              <a:t>Benjamin Kurtz </a:t>
            </a:r>
            <a:fld id="{48F495ED-C610-40DC-B9BC-27D575897E3A}" type="slidenum">
              <a:rPr lang="en-US" smtClean="0">
                <a:solidFill>
                  <a:schemeClr val="tx1"/>
                </a:solidFill>
              </a:rPr>
              <a:pPr/>
              <a:t>2</a:t>
            </a:fld>
            <a:endParaRPr lang="en-US" dirty="0">
              <a:solidFill>
                <a:schemeClr val="tx1"/>
              </a:solidFill>
            </a:endParaRPr>
          </a:p>
        </p:txBody>
      </p:sp>
    </p:spTree>
    <p:extLst>
      <p:ext uri="{BB962C8B-B14F-4D97-AF65-F5344CB8AC3E}">
        <p14:creationId xmlns:p14="http://schemas.microsoft.com/office/powerpoint/2010/main" val="1532737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Black" panose="020B0A04020102020204" pitchFamily="34" charset="0"/>
              </a:rPr>
              <a:t>Introduction</a:t>
            </a:r>
            <a:endParaRPr lang="en-US" sz="3600" dirty="0">
              <a:latin typeface="Arial Black" panose="020B0A04020102020204"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anose="020B0604020202020204" pitchFamily="34" charset="0"/>
                <a:cs typeface="Arial" panose="020B0604020202020204" pitchFamily="34" charset="0"/>
              </a:rPr>
              <a:t>Client: Society</a:t>
            </a:r>
          </a:p>
          <a:p>
            <a:pPr lvl="2"/>
            <a:r>
              <a:rPr lang="en-US" dirty="0" smtClean="0">
                <a:latin typeface="Arial" panose="020B0604020202020204" pitchFamily="34" charset="0"/>
                <a:cs typeface="Arial" panose="020B0604020202020204" pitchFamily="34" charset="0"/>
              </a:rPr>
              <a:t>Competition hosted by Shell</a:t>
            </a:r>
          </a:p>
          <a:p>
            <a:pPr lvl="2"/>
            <a:r>
              <a:rPr lang="en-US" dirty="0" smtClean="0">
                <a:latin typeface="Arial" panose="020B0604020202020204" pitchFamily="34" charset="0"/>
                <a:cs typeface="Arial" panose="020B0604020202020204" pitchFamily="34" charset="0"/>
              </a:rPr>
              <a:t>Capstone project representing SAE NAU</a:t>
            </a:r>
          </a:p>
        </p:txBody>
      </p:sp>
      <p:sp>
        <p:nvSpPr>
          <p:cNvPr id="5" name="Slide Number Placeholder 4"/>
          <p:cNvSpPr>
            <a:spLocks noGrp="1"/>
          </p:cNvSpPr>
          <p:nvPr>
            <p:ph type="sldNum" sz="quarter" idx="12"/>
          </p:nvPr>
        </p:nvSpPr>
        <p:spPr/>
        <p:txBody>
          <a:bodyPr/>
          <a:lstStyle/>
          <a:p>
            <a:r>
              <a:rPr lang="en-US" dirty="0" smtClean="0">
                <a:solidFill>
                  <a:schemeClr val="tx1"/>
                </a:solidFill>
              </a:rPr>
              <a:t>Benjamin Kurtz </a:t>
            </a:r>
            <a:fld id="{48F495ED-C610-40DC-B9BC-27D575897E3A}" type="slidenum">
              <a:rPr lang="en-US" smtClean="0">
                <a:solidFill>
                  <a:schemeClr val="tx1"/>
                </a:solidFill>
              </a:rPr>
              <a:t>3</a:t>
            </a:fld>
            <a:endParaRPr lang="en-US" dirty="0">
              <a:solidFill>
                <a:schemeClr val="tx1"/>
              </a:solidFill>
            </a:endParaRPr>
          </a:p>
        </p:txBody>
      </p:sp>
    </p:spTree>
    <p:extLst>
      <p:ext uri="{BB962C8B-B14F-4D97-AF65-F5344CB8AC3E}">
        <p14:creationId xmlns:p14="http://schemas.microsoft.com/office/powerpoint/2010/main" val="4167978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Black" panose="020B0A04020102020204" pitchFamily="34" charset="0"/>
              </a:rPr>
              <a:t>Need / Goal</a:t>
            </a:r>
            <a:endParaRPr lang="en-US" sz="3600" dirty="0">
              <a:latin typeface="Arial Black" panose="020B0A04020102020204"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anose="020B0604020202020204" pitchFamily="34" charset="0"/>
                <a:cs typeface="Arial" panose="020B0604020202020204" pitchFamily="34" charset="0"/>
              </a:rPr>
              <a:t>Need</a:t>
            </a:r>
          </a:p>
          <a:p>
            <a:pPr lvl="1"/>
            <a:r>
              <a:rPr lang="en-US" sz="2400" dirty="0" smtClean="0">
                <a:latin typeface="Arial" panose="020B0604020202020204" pitchFamily="34" charset="0"/>
                <a:cs typeface="Arial" panose="020B0604020202020204" pitchFamily="34" charset="0"/>
              </a:rPr>
              <a:t>High volume greenhouse gas emissions from vehicles contribute to global warming</a:t>
            </a:r>
          </a:p>
          <a:p>
            <a:r>
              <a:rPr lang="en-US" sz="2800" dirty="0" smtClean="0">
                <a:latin typeface="Arial" panose="020B0604020202020204" pitchFamily="34" charset="0"/>
                <a:cs typeface="Arial" panose="020B0604020202020204" pitchFamily="34" charset="0"/>
              </a:rPr>
              <a:t>Goal</a:t>
            </a:r>
          </a:p>
          <a:p>
            <a:pPr lvl="1"/>
            <a:r>
              <a:rPr lang="en-US" sz="2400" dirty="0" smtClean="0">
                <a:latin typeface="Arial" panose="020B0604020202020204" pitchFamily="34" charset="0"/>
                <a:cs typeface="Arial" panose="020B0604020202020204" pitchFamily="34" charset="0"/>
              </a:rPr>
              <a:t>Design, build, and compete with a car prototype that maximizes high fuel efficiency. The car needs to be highly aerodynamic, lightweight, and inexpensive while following all rules and regulations provided by Shell</a:t>
            </a:r>
          </a:p>
          <a:p>
            <a:pPr lvl="1"/>
            <a:r>
              <a:rPr lang="en-US" sz="2400" dirty="0" smtClean="0">
                <a:latin typeface="Arial" panose="020B0604020202020204" pitchFamily="34" charset="0"/>
                <a:cs typeface="Arial" panose="020B0604020202020204" pitchFamily="34" charset="0"/>
              </a:rPr>
              <a:t>Focus on chassis, steering, and safety</a:t>
            </a:r>
            <a:endParaRPr lang="en-US" sz="24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r>
              <a:rPr lang="en-US" dirty="0" smtClean="0">
                <a:solidFill>
                  <a:schemeClr val="tx1"/>
                </a:solidFill>
              </a:rPr>
              <a:t>Benjamin Kurtz </a:t>
            </a:r>
            <a:fld id="{48F495ED-C610-40DC-B9BC-27D575897E3A}" type="slidenum">
              <a:rPr lang="en-US" smtClean="0">
                <a:solidFill>
                  <a:schemeClr val="tx1"/>
                </a:solidFill>
              </a:rPr>
              <a:t>4</a:t>
            </a:fld>
            <a:endParaRPr lang="en-US" dirty="0">
              <a:solidFill>
                <a:schemeClr val="tx1"/>
              </a:solidFill>
            </a:endParaRPr>
          </a:p>
        </p:txBody>
      </p:sp>
    </p:spTree>
    <p:extLst>
      <p:ext uri="{BB962C8B-B14F-4D97-AF65-F5344CB8AC3E}">
        <p14:creationId xmlns:p14="http://schemas.microsoft.com/office/powerpoint/2010/main" val="1643615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Black" panose="020B0A04020102020204" pitchFamily="34" charset="0"/>
              </a:rPr>
              <a:t>Objectives</a:t>
            </a:r>
            <a:endParaRPr lang="en-US" sz="3600" dirty="0">
              <a:latin typeface="Arial Black" panose="020B0A04020102020204"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anose="020B0604020202020204" pitchFamily="34" charset="0"/>
                <a:cs typeface="Arial" panose="020B0604020202020204" pitchFamily="34" charset="0"/>
              </a:rPr>
              <a:t>Objectives for chassis and steering systems</a:t>
            </a:r>
          </a:p>
          <a:p>
            <a:pPr lvl="1"/>
            <a:r>
              <a:rPr lang="en-US" sz="2400" dirty="0" smtClean="0">
                <a:latin typeface="Arial" panose="020B0604020202020204" pitchFamily="34" charset="0"/>
                <a:cs typeface="Arial" panose="020B0604020202020204" pitchFamily="34" charset="0"/>
              </a:rPr>
              <a:t>Both systems should be rigid</a:t>
            </a:r>
          </a:p>
          <a:p>
            <a:pPr lvl="1"/>
            <a:r>
              <a:rPr lang="en-US" sz="2400" dirty="0" smtClean="0">
                <a:latin typeface="Arial" panose="020B0604020202020204" pitchFamily="34" charset="0"/>
                <a:cs typeface="Arial" panose="020B0604020202020204" pitchFamily="34" charset="0"/>
              </a:rPr>
              <a:t>Both systems should be aerodynamic</a:t>
            </a:r>
          </a:p>
          <a:p>
            <a:pPr lvl="1"/>
            <a:r>
              <a:rPr lang="en-US" sz="2400" dirty="0" smtClean="0">
                <a:latin typeface="Arial" panose="020B0604020202020204" pitchFamily="34" charset="0"/>
                <a:cs typeface="Arial" panose="020B0604020202020204" pitchFamily="34" charset="0"/>
              </a:rPr>
              <a:t>Both systems should be lightweight</a:t>
            </a:r>
          </a:p>
          <a:p>
            <a:pPr lvl="1"/>
            <a:r>
              <a:rPr lang="en-US" sz="2400" dirty="0" smtClean="0">
                <a:latin typeface="Arial" panose="020B0604020202020204" pitchFamily="34" charset="0"/>
                <a:cs typeface="Arial" panose="020B0604020202020204" pitchFamily="34" charset="0"/>
              </a:rPr>
              <a:t>Both systems should be inexpensive</a:t>
            </a:r>
          </a:p>
          <a:p>
            <a:pPr lvl="1"/>
            <a:endParaRPr lang="en-US"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dirty="0" smtClean="0">
                <a:solidFill>
                  <a:schemeClr val="tx1"/>
                </a:solidFill>
              </a:rPr>
              <a:t>Benjamin Kurtz </a:t>
            </a:r>
            <a:fld id="{48F495ED-C610-40DC-B9BC-27D575897E3A}" type="slidenum">
              <a:rPr lang="en-US" smtClean="0">
                <a:solidFill>
                  <a:schemeClr val="tx1"/>
                </a:solidFill>
              </a:rPr>
              <a:t>5</a:t>
            </a:fld>
            <a:endParaRPr lang="en-US" dirty="0">
              <a:solidFill>
                <a:schemeClr val="tx1"/>
              </a:solidFill>
            </a:endParaRPr>
          </a:p>
        </p:txBody>
      </p:sp>
    </p:spTree>
    <p:extLst>
      <p:ext uri="{BB962C8B-B14F-4D97-AF65-F5344CB8AC3E}">
        <p14:creationId xmlns:p14="http://schemas.microsoft.com/office/powerpoint/2010/main" val="1629840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Black" panose="020B0A04020102020204" pitchFamily="34" charset="0"/>
              </a:rPr>
              <a:t>Objectives</a:t>
            </a:r>
            <a:endParaRPr lang="en-US" sz="3600" dirty="0">
              <a:latin typeface="Arial Black" panose="020B0A040201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51803020"/>
              </p:ext>
            </p:extLst>
          </p:nvPr>
        </p:nvGraphicFramePr>
        <p:xfrm>
          <a:off x="457200" y="1600200"/>
          <a:ext cx="8229600" cy="2123440"/>
        </p:xfrm>
        <a:graphic>
          <a:graphicData uri="http://schemas.openxmlformats.org/drawingml/2006/table">
            <a:tbl>
              <a:tblPr firstRow="1" bandRow="1">
                <a:tableStyleId>{073A0DAA-6AF3-43AB-8588-CEC1D06C72B9}</a:tableStyleId>
              </a:tblPr>
              <a:tblGrid>
                <a:gridCol w="2743200"/>
                <a:gridCol w="3962400"/>
                <a:gridCol w="1524000"/>
              </a:tblGrid>
              <a:tr h="370840">
                <a:tc>
                  <a:txBody>
                    <a:bodyPr/>
                    <a:lstStyle/>
                    <a:p>
                      <a:pPr algn="ctr"/>
                      <a:r>
                        <a:rPr lang="en-US" dirty="0" smtClean="0">
                          <a:solidFill>
                            <a:sysClr val="windowText" lastClr="000000"/>
                          </a:solidFill>
                        </a:rPr>
                        <a:t>Objective</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ysClr val="windowText" lastClr="000000"/>
                          </a:solidFill>
                        </a:rPr>
                        <a:t>Measurement basis</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i="0" dirty="0" smtClean="0">
                          <a:solidFill>
                            <a:sysClr val="windowText" lastClr="000000"/>
                          </a:solidFill>
                        </a:rPr>
                        <a:t>Units</a:t>
                      </a:r>
                      <a:endParaRPr lang="en-US" i="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en-US" dirty="0" smtClean="0">
                          <a:solidFill>
                            <a:sysClr val="windowText" lastClr="000000"/>
                          </a:solidFill>
                        </a:rPr>
                        <a:t>Rigid</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ysClr val="windowText" lastClr="000000"/>
                          </a:solidFill>
                        </a:rPr>
                        <a:t>Deflection under load</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ysClr val="windowText" lastClr="000000"/>
                          </a:solidFill>
                        </a:rPr>
                        <a:t>cm</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en-US" dirty="0" smtClean="0">
                          <a:solidFill>
                            <a:sysClr val="windowText" lastClr="000000"/>
                          </a:solidFill>
                        </a:rPr>
                        <a:t>Aerodynamic</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baseline="0" dirty="0" smtClean="0">
                          <a:solidFill>
                            <a:sysClr val="windowText" lastClr="000000"/>
                          </a:solidFill>
                        </a:rPr>
                        <a:t>Coefficient of drag from coasting at a fixed speed on a test track</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err="1" smtClean="0">
                          <a:solidFill>
                            <a:sysClr val="windowText" lastClr="000000"/>
                          </a:solidFill>
                        </a:rPr>
                        <a:t>unitless</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en-US" dirty="0" smtClean="0">
                          <a:solidFill>
                            <a:sysClr val="windowText" lastClr="000000"/>
                          </a:solidFill>
                        </a:rPr>
                        <a:t>Lightweight</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ysClr val="windowText" lastClr="000000"/>
                          </a:solidFill>
                        </a:rPr>
                        <a:t>Weight</a:t>
                      </a:r>
                      <a:r>
                        <a:rPr lang="en-US" baseline="0" dirty="0" smtClean="0">
                          <a:solidFill>
                            <a:sysClr val="windowText" lastClr="000000"/>
                          </a:solidFill>
                        </a:rPr>
                        <a:t> of systems</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ysClr val="windowText" lastClr="000000"/>
                          </a:solidFill>
                        </a:rPr>
                        <a:t>kg</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en-US" dirty="0" smtClean="0">
                          <a:solidFill>
                            <a:sysClr val="windowText" lastClr="000000"/>
                          </a:solidFill>
                        </a:rPr>
                        <a:t>Inexpensive</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ysClr val="windowText" lastClr="000000"/>
                          </a:solidFill>
                        </a:rPr>
                        <a:t>Unit manufacturing cost for production</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ysClr val="windowText" lastClr="000000"/>
                          </a:solidFill>
                        </a:rPr>
                        <a:t>US dollars</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4" name="Slide Number Placeholder 3"/>
          <p:cNvSpPr>
            <a:spLocks noGrp="1"/>
          </p:cNvSpPr>
          <p:nvPr>
            <p:ph type="sldNum" sz="quarter" idx="12"/>
          </p:nvPr>
        </p:nvSpPr>
        <p:spPr/>
        <p:txBody>
          <a:bodyPr/>
          <a:lstStyle/>
          <a:p>
            <a:r>
              <a:rPr lang="en-US" dirty="0" smtClean="0">
                <a:solidFill>
                  <a:schemeClr val="tx1"/>
                </a:solidFill>
              </a:rPr>
              <a:t>Benjamin Kurtz </a:t>
            </a:r>
            <a:fld id="{48F495ED-C610-40DC-B9BC-27D575897E3A}" type="slidenum">
              <a:rPr lang="en-US" smtClean="0">
                <a:solidFill>
                  <a:schemeClr val="tx1"/>
                </a:solidFill>
              </a:rPr>
              <a:t>6</a:t>
            </a:fld>
            <a:endParaRPr lang="en-US" dirty="0">
              <a:solidFill>
                <a:schemeClr val="tx1"/>
              </a:solidFill>
            </a:endParaRPr>
          </a:p>
        </p:txBody>
      </p:sp>
    </p:spTree>
    <p:extLst>
      <p:ext uri="{BB962C8B-B14F-4D97-AF65-F5344CB8AC3E}">
        <p14:creationId xmlns:p14="http://schemas.microsoft.com/office/powerpoint/2010/main" val="2384347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 sz="3600" dirty="0" smtClean="0">
                <a:latin typeface="Arial Black" panose="020B0A04020102020204" pitchFamily="34" charset="0"/>
                <a:sym typeface="Arial Black"/>
              </a:rPr>
              <a:t>Chassis/Fairing Design</a:t>
            </a:r>
            <a:endParaRPr lang="en-US" sz="3600" dirty="0">
              <a:latin typeface="Arial Black" panose="020B0A04020102020204" pitchFamily="34" charset="0"/>
            </a:endParaRPr>
          </a:p>
        </p:txBody>
      </p:sp>
      <p:sp>
        <p:nvSpPr>
          <p:cNvPr id="3" name="Content Placeholder 2"/>
          <p:cNvSpPr>
            <a:spLocks noGrp="1"/>
          </p:cNvSpPr>
          <p:nvPr>
            <p:ph idx="1"/>
          </p:nvPr>
        </p:nvSpPr>
        <p:spPr/>
        <p:txBody>
          <a:bodyPr>
            <a:noAutofit/>
          </a:bodyPr>
          <a:lstStyle/>
          <a:p>
            <a:pPr lvl="0"/>
            <a:r>
              <a:rPr lang="en" sz="2800" dirty="0" smtClean="0">
                <a:latin typeface="Arial" panose="020B0604020202020204" pitchFamily="34" charset="0"/>
                <a:cs typeface="Arial" panose="020B0604020202020204" pitchFamily="34" charset="0"/>
                <a:sym typeface="Arial"/>
              </a:rPr>
              <a:t>Chassis/Fairing Specific Needs</a:t>
            </a:r>
          </a:p>
          <a:p>
            <a:pPr lvl="1"/>
            <a:r>
              <a:rPr lang="en" sz="2400" dirty="0" smtClean="0">
                <a:latin typeface="Arial" panose="020B0604020202020204" pitchFamily="34" charset="0"/>
                <a:cs typeface="Arial" panose="020B0604020202020204" pitchFamily="34" charset="0"/>
                <a:sym typeface="Arial"/>
              </a:rPr>
              <a:t>Current chassis designs need to be reassessed in order to improve overall fleet fuel efficiency</a:t>
            </a:r>
          </a:p>
          <a:p>
            <a:pPr lvl="1"/>
            <a:r>
              <a:rPr lang="en" sz="2400" dirty="0" smtClean="0">
                <a:latin typeface="Arial" panose="020B0604020202020204" pitchFamily="34" charset="0"/>
                <a:cs typeface="Arial" panose="020B0604020202020204" pitchFamily="34" charset="0"/>
                <a:sym typeface="Arial"/>
              </a:rPr>
              <a:t>Vehicle chassis must contribute to/maintain the overall safety of the vehicle</a:t>
            </a:r>
          </a:p>
          <a:p>
            <a:pPr lvl="1"/>
            <a:r>
              <a:rPr lang="en" sz="2400" dirty="0" smtClean="0">
                <a:latin typeface="Arial" panose="020B0604020202020204" pitchFamily="34" charset="0"/>
                <a:cs typeface="Arial" panose="020B0604020202020204" pitchFamily="34" charset="0"/>
                <a:sym typeface="Arial"/>
              </a:rPr>
              <a:t>Chassis and fairing design must allow room to incorporate all safety, steering, and braking systems</a:t>
            </a:r>
          </a:p>
        </p:txBody>
      </p:sp>
      <p:sp>
        <p:nvSpPr>
          <p:cNvPr id="5" name="Slide Number Placeholder 4"/>
          <p:cNvSpPr>
            <a:spLocks noGrp="1"/>
          </p:cNvSpPr>
          <p:nvPr>
            <p:ph type="sldNum" sz="quarter" idx="12"/>
          </p:nvPr>
        </p:nvSpPr>
        <p:spPr/>
        <p:txBody>
          <a:bodyPr/>
          <a:lstStyle/>
          <a:p>
            <a:r>
              <a:rPr lang="en-US" dirty="0" smtClean="0">
                <a:solidFill>
                  <a:schemeClr val="tx1"/>
                </a:solidFill>
              </a:rPr>
              <a:t>Jericho </a:t>
            </a:r>
            <a:r>
              <a:rPr lang="en-US" dirty="0" err="1" smtClean="0">
                <a:solidFill>
                  <a:schemeClr val="tx1"/>
                </a:solidFill>
              </a:rPr>
              <a:t>Alves</a:t>
            </a:r>
            <a:r>
              <a:rPr lang="en-US" dirty="0" smtClean="0">
                <a:solidFill>
                  <a:schemeClr val="tx1"/>
                </a:solidFill>
              </a:rPr>
              <a:t> </a:t>
            </a:r>
            <a:fld id="{48F495ED-C610-40DC-B9BC-27D575897E3A}" type="slidenum">
              <a:rPr lang="en-US" smtClean="0">
                <a:solidFill>
                  <a:schemeClr val="tx1"/>
                </a:solidFill>
              </a:rPr>
              <a:t>7</a:t>
            </a:fld>
            <a:endParaRPr lang="en-US" dirty="0">
              <a:solidFill>
                <a:schemeClr val="tx1"/>
              </a:solidFill>
            </a:endParaRPr>
          </a:p>
        </p:txBody>
      </p:sp>
    </p:spTree>
    <p:extLst>
      <p:ext uri="{BB962C8B-B14F-4D97-AF65-F5344CB8AC3E}">
        <p14:creationId xmlns:p14="http://schemas.microsoft.com/office/powerpoint/2010/main" val="27370952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 sz="3600" dirty="0" smtClean="0">
                <a:latin typeface="Arial Black" panose="020B0A04020102020204" pitchFamily="34" charset="0"/>
                <a:sym typeface="Arial Black"/>
              </a:rPr>
              <a:t>Dimensional Constraints</a:t>
            </a:r>
            <a:endParaRPr lang="en-US" sz="3600" dirty="0">
              <a:latin typeface="Arial Black" panose="020B0A04020102020204" pitchFamily="34" charset="0"/>
            </a:endParaRPr>
          </a:p>
        </p:txBody>
      </p:sp>
      <p:sp>
        <p:nvSpPr>
          <p:cNvPr id="3" name="Content Placeholder 2"/>
          <p:cNvSpPr>
            <a:spLocks noGrp="1"/>
          </p:cNvSpPr>
          <p:nvPr>
            <p:ph idx="1"/>
          </p:nvPr>
        </p:nvSpPr>
        <p:spPr/>
        <p:txBody>
          <a:bodyPr>
            <a:normAutofit/>
          </a:bodyPr>
          <a:lstStyle/>
          <a:p>
            <a:r>
              <a:rPr lang="en" sz="2800" dirty="0" smtClean="0">
                <a:sym typeface="Arial"/>
              </a:rPr>
              <a:t>Length: 350cm Maximum</a:t>
            </a:r>
          </a:p>
          <a:p>
            <a:r>
              <a:rPr lang="en" sz="2800" dirty="0" smtClean="0">
                <a:sym typeface="Arial"/>
              </a:rPr>
              <a:t>Width: 130cm Maximum</a:t>
            </a:r>
          </a:p>
          <a:p>
            <a:r>
              <a:rPr lang="en" sz="2800" dirty="0" smtClean="0">
                <a:sym typeface="Arial"/>
              </a:rPr>
              <a:t>Height: 100cm Maximum</a:t>
            </a:r>
          </a:p>
          <a:p>
            <a:r>
              <a:rPr lang="en" sz="2800" dirty="0" smtClean="0">
                <a:sym typeface="Arial"/>
              </a:rPr>
              <a:t>Track Width: 50cm Minimum</a:t>
            </a:r>
          </a:p>
          <a:p>
            <a:r>
              <a:rPr lang="en" sz="2800" dirty="0" smtClean="0">
                <a:sym typeface="Arial"/>
              </a:rPr>
              <a:t>Wheelbase: 100cm Minimum</a:t>
            </a:r>
          </a:p>
          <a:p>
            <a:r>
              <a:rPr lang="en" sz="2800" dirty="0" smtClean="0">
                <a:sym typeface="Arial"/>
              </a:rPr>
              <a:t>Height/Width Ratio: 1.25 Maximum</a:t>
            </a:r>
          </a:p>
          <a:p>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r>
              <a:rPr lang="en-US" dirty="0" smtClean="0">
                <a:solidFill>
                  <a:schemeClr val="tx1"/>
                </a:solidFill>
              </a:rPr>
              <a:t>Jericho </a:t>
            </a:r>
            <a:r>
              <a:rPr lang="en-US" dirty="0" err="1" smtClean="0">
                <a:solidFill>
                  <a:schemeClr val="tx1"/>
                </a:solidFill>
              </a:rPr>
              <a:t>Alves</a:t>
            </a:r>
            <a:r>
              <a:rPr lang="en-US" dirty="0" smtClean="0">
                <a:solidFill>
                  <a:schemeClr val="tx1"/>
                </a:solidFill>
              </a:rPr>
              <a:t> </a:t>
            </a:r>
            <a:fld id="{48F495ED-C610-40DC-B9BC-27D575897E3A}" type="slidenum">
              <a:rPr lang="en-US" smtClean="0">
                <a:solidFill>
                  <a:schemeClr val="tx1"/>
                </a:solidFill>
              </a:rPr>
              <a:t>8</a:t>
            </a:fld>
            <a:endParaRPr lang="en-US" dirty="0">
              <a:solidFill>
                <a:schemeClr val="tx1"/>
              </a:solidFill>
            </a:endParaRPr>
          </a:p>
        </p:txBody>
      </p:sp>
    </p:spTree>
    <p:extLst>
      <p:ext uri="{BB962C8B-B14F-4D97-AF65-F5344CB8AC3E}">
        <p14:creationId xmlns:p14="http://schemas.microsoft.com/office/powerpoint/2010/main" val="692530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Black" panose="020B0A04020102020204" pitchFamily="34" charset="0"/>
              </a:rPr>
              <a:t>Chassis Constraints</a:t>
            </a:r>
            <a:endParaRPr lang="en-US" sz="3600" dirty="0">
              <a:latin typeface="Arial Black" panose="020B0A04020102020204" pitchFamily="34" charset="0"/>
            </a:endParaRPr>
          </a:p>
        </p:txBody>
      </p:sp>
      <p:sp>
        <p:nvSpPr>
          <p:cNvPr id="3" name="Content Placeholder 2"/>
          <p:cNvSpPr>
            <a:spLocks noGrp="1"/>
          </p:cNvSpPr>
          <p:nvPr>
            <p:ph idx="1"/>
          </p:nvPr>
        </p:nvSpPr>
        <p:spPr/>
        <p:txBody>
          <a:bodyPr>
            <a:normAutofit fontScale="92500" lnSpcReduction="10000"/>
          </a:bodyPr>
          <a:lstStyle/>
          <a:p>
            <a:pPr lvl="0"/>
            <a:r>
              <a:rPr lang="en" sz="3000" dirty="0" smtClean="0">
                <a:latin typeface="Arial" panose="020B0604020202020204" pitchFamily="34" charset="0"/>
                <a:cs typeface="Arial" panose="020B0604020202020204" pitchFamily="34" charset="0"/>
                <a:sym typeface="Arial"/>
              </a:rPr>
              <a:t>The chassis must incorporate a roll bar that extends 5cm above the drivers head, and past the width of the drivers shoulders with the driver in the standard driving position with the seatbelts fastened. The roll bar must be able to withstand a 700N load without deflecting.</a:t>
            </a:r>
          </a:p>
          <a:p>
            <a:endParaRPr lang="en" sz="3000" dirty="0" smtClean="0">
              <a:latin typeface="Arial" panose="020B0604020202020204" pitchFamily="34" charset="0"/>
              <a:cs typeface="Arial" panose="020B0604020202020204" pitchFamily="34" charset="0"/>
              <a:sym typeface="Arial"/>
            </a:endParaRPr>
          </a:p>
          <a:p>
            <a:pPr lvl="0"/>
            <a:r>
              <a:rPr lang="en" sz="3000" dirty="0" smtClean="0">
                <a:latin typeface="Arial" panose="020B0604020202020204" pitchFamily="34" charset="0"/>
                <a:cs typeface="Arial" panose="020B0604020202020204" pitchFamily="34" charset="0"/>
                <a:sym typeface="Arial"/>
              </a:rPr>
              <a:t>The vehicle must have a full floor that will prevent the driver from any contact with the ground at any point during normal operation</a:t>
            </a:r>
            <a:r>
              <a:rPr lang="en" sz="3000" dirty="0" smtClean="0">
                <a:latin typeface="Arial" panose="020B0604020202020204" pitchFamily="34" charset="0"/>
                <a:cs typeface="Arial" panose="020B0604020202020204" pitchFamily="34" charset="0"/>
                <a:sym typeface="Trebuchet MS"/>
              </a:rPr>
              <a:t>.</a:t>
            </a:r>
          </a:p>
          <a:p>
            <a:pPr marL="0" indent="0">
              <a:buNone/>
            </a:pPr>
            <a:endParaRPr lang="en" dirty="0">
              <a:sym typeface="Trebuchet MS"/>
            </a:endParaRPr>
          </a:p>
        </p:txBody>
      </p:sp>
      <p:sp>
        <p:nvSpPr>
          <p:cNvPr id="5" name="Slide Number Placeholder 4"/>
          <p:cNvSpPr>
            <a:spLocks noGrp="1"/>
          </p:cNvSpPr>
          <p:nvPr>
            <p:ph type="sldNum" sz="quarter" idx="12"/>
          </p:nvPr>
        </p:nvSpPr>
        <p:spPr/>
        <p:txBody>
          <a:bodyPr/>
          <a:lstStyle/>
          <a:p>
            <a:r>
              <a:rPr lang="en-US" dirty="0" smtClean="0">
                <a:solidFill>
                  <a:schemeClr val="tx1"/>
                </a:solidFill>
              </a:rPr>
              <a:t>Jericho </a:t>
            </a:r>
            <a:r>
              <a:rPr lang="en-US" dirty="0" err="1" smtClean="0">
                <a:solidFill>
                  <a:schemeClr val="tx1"/>
                </a:solidFill>
              </a:rPr>
              <a:t>Alves</a:t>
            </a:r>
            <a:r>
              <a:rPr lang="en-US" dirty="0" smtClean="0">
                <a:solidFill>
                  <a:schemeClr val="tx1"/>
                </a:solidFill>
              </a:rPr>
              <a:t> </a:t>
            </a:r>
            <a:fld id="{48F495ED-C610-40DC-B9BC-27D575897E3A}" type="slidenum">
              <a:rPr lang="en-US" smtClean="0">
                <a:solidFill>
                  <a:schemeClr val="tx1"/>
                </a:solidFill>
              </a:rPr>
              <a:t>9</a:t>
            </a:fld>
            <a:endParaRPr lang="en-US" dirty="0">
              <a:solidFill>
                <a:schemeClr val="tx1"/>
              </a:solidFill>
            </a:endParaRPr>
          </a:p>
        </p:txBody>
      </p:sp>
    </p:spTree>
    <p:extLst>
      <p:ext uri="{BB962C8B-B14F-4D97-AF65-F5344CB8AC3E}">
        <p14:creationId xmlns:p14="http://schemas.microsoft.com/office/powerpoint/2010/main" val="28819233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TotalTime>
  <Words>651</Words>
  <Application>Microsoft Office PowerPoint</Application>
  <PresentationFormat>On-screen Show (4:3)</PresentationFormat>
  <Paragraphs>133</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Problem Formulation and Poject Plan Shell Eco-marathon</vt:lpstr>
      <vt:lpstr>Overview</vt:lpstr>
      <vt:lpstr>Introduction</vt:lpstr>
      <vt:lpstr>Need / Goal</vt:lpstr>
      <vt:lpstr>Objectives</vt:lpstr>
      <vt:lpstr>Objectives</vt:lpstr>
      <vt:lpstr>Chassis/Fairing Design</vt:lpstr>
      <vt:lpstr>Dimensional Constraints</vt:lpstr>
      <vt:lpstr>Chassis Constraints</vt:lpstr>
      <vt:lpstr>Safety Constraints</vt:lpstr>
      <vt:lpstr>Driver Safety</vt:lpstr>
      <vt:lpstr>Vehicle Safety</vt:lpstr>
      <vt:lpstr>Steering Constraints</vt:lpstr>
      <vt:lpstr>Steering Constraints</vt:lpstr>
      <vt:lpstr>Project Planning</vt:lpstr>
      <vt:lpstr>Conclusion</vt:lpstr>
      <vt:lpstr>References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Formulation and Plan</dc:title>
  <dc:creator>Ben</dc:creator>
  <cp:lastModifiedBy>Ben</cp:lastModifiedBy>
  <cp:revision>23</cp:revision>
  <dcterms:created xsi:type="dcterms:W3CDTF">2013-10-07T17:42:37Z</dcterms:created>
  <dcterms:modified xsi:type="dcterms:W3CDTF">2013-10-30T05:35:56Z</dcterms:modified>
</cp:coreProperties>
</file>