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9776400" cy="31089600"/>
  <p:notesSz cx="44472225" cy="32100838"/>
  <p:kinsoku lang="ja-JP" invalStChars="、。，．・：；？！゛゜ヽヾゝゞ々ー’”）〕］｝〉》」』】°‰′″℃￠％ぁぃぅぇぉっゃゅょゎァィゥェォッャュョヮヵヶ!%),.:;?]}｡｣､･ｧｨｩｪｫｬｭｮｯｰﾞﾟ" invalEndChars="‘“（〔［｛〈《「『【￥＄$([\{｢￡"/>
  <p:defaultTextStyle>
    <a:defPPr>
      <a:defRPr lang="en-US"/>
    </a:defPPr>
    <a:lvl1pPr algn="just" rtl="0" eaLnBrk="0" fontAlgn="base" hangingPunct="0">
      <a:spcBef>
        <a:spcPct val="50000"/>
      </a:spcBef>
      <a:spcAft>
        <a:spcPct val="0"/>
      </a:spcAft>
      <a:defRPr sz="2800" kern="1200">
        <a:solidFill>
          <a:schemeClr val="tx1"/>
        </a:solidFill>
        <a:latin typeface="Helvetica" charset="0"/>
        <a:ea typeface="+mn-ea"/>
        <a:cs typeface="+mn-cs"/>
      </a:defRPr>
    </a:lvl1pPr>
    <a:lvl2pPr marL="457200" algn="just" rtl="0" eaLnBrk="0" fontAlgn="base" hangingPunct="0">
      <a:spcBef>
        <a:spcPct val="50000"/>
      </a:spcBef>
      <a:spcAft>
        <a:spcPct val="0"/>
      </a:spcAft>
      <a:defRPr sz="2800" kern="1200">
        <a:solidFill>
          <a:schemeClr val="tx1"/>
        </a:solidFill>
        <a:latin typeface="Helvetica" charset="0"/>
        <a:ea typeface="+mn-ea"/>
        <a:cs typeface="+mn-cs"/>
      </a:defRPr>
    </a:lvl2pPr>
    <a:lvl3pPr marL="914400" algn="just" rtl="0" eaLnBrk="0" fontAlgn="base" hangingPunct="0">
      <a:spcBef>
        <a:spcPct val="50000"/>
      </a:spcBef>
      <a:spcAft>
        <a:spcPct val="0"/>
      </a:spcAft>
      <a:defRPr sz="2800" kern="1200">
        <a:solidFill>
          <a:schemeClr val="tx1"/>
        </a:solidFill>
        <a:latin typeface="Helvetica" charset="0"/>
        <a:ea typeface="+mn-ea"/>
        <a:cs typeface="+mn-cs"/>
      </a:defRPr>
    </a:lvl3pPr>
    <a:lvl4pPr marL="1371600" algn="just" rtl="0" eaLnBrk="0" fontAlgn="base" hangingPunct="0">
      <a:spcBef>
        <a:spcPct val="50000"/>
      </a:spcBef>
      <a:spcAft>
        <a:spcPct val="0"/>
      </a:spcAft>
      <a:defRPr sz="2800" kern="1200">
        <a:solidFill>
          <a:schemeClr val="tx1"/>
        </a:solidFill>
        <a:latin typeface="Helvetica" charset="0"/>
        <a:ea typeface="+mn-ea"/>
        <a:cs typeface="+mn-cs"/>
      </a:defRPr>
    </a:lvl4pPr>
    <a:lvl5pPr marL="1828800" algn="just" rtl="0" eaLnBrk="0" fontAlgn="base" hangingPunct="0">
      <a:spcBef>
        <a:spcPct val="50000"/>
      </a:spcBef>
      <a:spcAft>
        <a:spcPct val="0"/>
      </a:spcAft>
      <a:defRPr sz="2800" kern="1200">
        <a:solidFill>
          <a:schemeClr val="tx1"/>
        </a:solidFill>
        <a:latin typeface="Helvetica" charset="0"/>
        <a:ea typeface="+mn-ea"/>
        <a:cs typeface="+mn-cs"/>
      </a:defRPr>
    </a:lvl5pPr>
    <a:lvl6pPr marL="2286000" algn="l" defTabSz="914400" rtl="0" eaLnBrk="1" latinLnBrk="0" hangingPunct="1">
      <a:defRPr sz="2800" kern="1200">
        <a:solidFill>
          <a:schemeClr val="tx1"/>
        </a:solidFill>
        <a:latin typeface="Helvetica" charset="0"/>
        <a:ea typeface="+mn-ea"/>
        <a:cs typeface="+mn-cs"/>
      </a:defRPr>
    </a:lvl6pPr>
    <a:lvl7pPr marL="2743200" algn="l" defTabSz="914400" rtl="0" eaLnBrk="1" latinLnBrk="0" hangingPunct="1">
      <a:defRPr sz="2800" kern="1200">
        <a:solidFill>
          <a:schemeClr val="tx1"/>
        </a:solidFill>
        <a:latin typeface="Helvetica" charset="0"/>
        <a:ea typeface="+mn-ea"/>
        <a:cs typeface="+mn-cs"/>
      </a:defRPr>
    </a:lvl7pPr>
    <a:lvl8pPr marL="3200400" algn="l" defTabSz="914400" rtl="0" eaLnBrk="1" latinLnBrk="0" hangingPunct="1">
      <a:defRPr sz="2800" kern="1200">
        <a:solidFill>
          <a:schemeClr val="tx1"/>
        </a:solidFill>
        <a:latin typeface="Helvetica" charset="0"/>
        <a:ea typeface="+mn-ea"/>
        <a:cs typeface="+mn-cs"/>
      </a:defRPr>
    </a:lvl8pPr>
    <a:lvl9pPr marL="3657600" algn="l" defTabSz="914400" rtl="0" eaLnBrk="1" latinLnBrk="0" hangingPunct="1">
      <a:defRPr sz="2800" kern="1200">
        <a:solidFill>
          <a:schemeClr val="tx1"/>
        </a:solidFill>
        <a:latin typeface="Helvetic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4137"/>
    <a:srgbClr val="4D7663"/>
    <a:srgbClr val="6EB298"/>
    <a:srgbClr val="D6A300"/>
    <a:srgbClr val="FAFD00"/>
    <a:srgbClr val="1500FE"/>
    <a:srgbClr val="FFFFFF"/>
    <a:srgbClr val="1F0AFE"/>
    <a:srgbClr val="1607BD"/>
    <a:srgbClr val="FEEE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830" autoAdjust="0"/>
    <p:restoredTop sz="96768" autoAdjust="0"/>
  </p:normalViewPr>
  <p:slideViewPr>
    <p:cSldViewPr>
      <p:cViewPr varScale="1">
        <p:scale>
          <a:sx n="22" d="100"/>
          <a:sy n="22" d="100"/>
        </p:scale>
        <p:origin x="-1736" y="-128"/>
      </p:cViewPr>
      <p:guideLst>
        <p:guide orient="horz" pos="9792"/>
        <p:guide pos="125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Book%20Pro:Users:Katie:Documents:NAU:Spring%20'13:Capstone%20II:Wind%20Turbine%20Test.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Book%20Pro:Users:Katie:Documents:NAU:Spring%20'13:Capstone%20II:Wind%20Turbine%20Te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143044619423"/>
          <c:y val="0.0363247863247863"/>
          <c:w val="0.555576232243169"/>
          <c:h val="0.800712362877717"/>
        </c:manualLayout>
      </c:layout>
      <c:scatterChart>
        <c:scatterStyle val="lineMarker"/>
        <c:varyColors val="0"/>
        <c:ser>
          <c:idx val="0"/>
          <c:order val="0"/>
          <c:spPr>
            <a:ln w="28575">
              <a:noFill/>
            </a:ln>
          </c:spPr>
          <c:marker>
            <c:symbol val="none"/>
          </c:marker>
          <c:trendline>
            <c:name>Measured Power</c:name>
            <c:spPr>
              <a:ln w="38100" cmpd="sng"/>
            </c:spPr>
            <c:trendlineType val="power"/>
            <c:dispRSqr val="0"/>
            <c:dispEq val="0"/>
          </c:trendline>
          <c:xVal>
            <c:numRef>
              <c:f>'4-6-13'!$B$3:$B$29</c:f>
              <c:numCache>
                <c:formatCode>0.00</c:formatCode>
                <c:ptCount val="27"/>
                <c:pt idx="0">
                  <c:v>4.47</c:v>
                </c:pt>
                <c:pt idx="1">
                  <c:v>4.023</c:v>
                </c:pt>
                <c:pt idx="2">
                  <c:v>4.47</c:v>
                </c:pt>
                <c:pt idx="3">
                  <c:v>4.47</c:v>
                </c:pt>
                <c:pt idx="4">
                  <c:v>2.235</c:v>
                </c:pt>
                <c:pt idx="5">
                  <c:v>3.129</c:v>
                </c:pt>
                <c:pt idx="6">
                  <c:v>3.129</c:v>
                </c:pt>
                <c:pt idx="7">
                  <c:v>2.235</c:v>
                </c:pt>
                <c:pt idx="8">
                  <c:v>2.235</c:v>
                </c:pt>
                <c:pt idx="9">
                  <c:v>3.576</c:v>
                </c:pt>
                <c:pt idx="10">
                  <c:v>3.576</c:v>
                </c:pt>
                <c:pt idx="11">
                  <c:v>3.576</c:v>
                </c:pt>
                <c:pt idx="12">
                  <c:v>4.023</c:v>
                </c:pt>
                <c:pt idx="13">
                  <c:v>5.811</c:v>
                </c:pt>
                <c:pt idx="14">
                  <c:v>6.258</c:v>
                </c:pt>
                <c:pt idx="15">
                  <c:v>5.811</c:v>
                </c:pt>
                <c:pt idx="16">
                  <c:v>6.258</c:v>
                </c:pt>
                <c:pt idx="17">
                  <c:v>6.705</c:v>
                </c:pt>
                <c:pt idx="18">
                  <c:v>8.046</c:v>
                </c:pt>
                <c:pt idx="19">
                  <c:v>3.576</c:v>
                </c:pt>
                <c:pt idx="20">
                  <c:v>3.576</c:v>
                </c:pt>
                <c:pt idx="21">
                  <c:v>3.576</c:v>
                </c:pt>
                <c:pt idx="22">
                  <c:v>3.576</c:v>
                </c:pt>
                <c:pt idx="23">
                  <c:v>3.576</c:v>
                </c:pt>
                <c:pt idx="24">
                  <c:v>3.576</c:v>
                </c:pt>
                <c:pt idx="25">
                  <c:v>3.576</c:v>
                </c:pt>
                <c:pt idx="26">
                  <c:v>3.576</c:v>
                </c:pt>
              </c:numCache>
            </c:numRef>
          </c:xVal>
          <c:yVal>
            <c:numRef>
              <c:f>'4-6-13'!$E$3:$E$29</c:f>
              <c:numCache>
                <c:formatCode>0.00</c:formatCode>
                <c:ptCount val="27"/>
                <c:pt idx="0">
                  <c:v>161.5</c:v>
                </c:pt>
                <c:pt idx="1">
                  <c:v>312.0</c:v>
                </c:pt>
                <c:pt idx="2">
                  <c:v>253.0</c:v>
                </c:pt>
                <c:pt idx="3">
                  <c:v>136.0</c:v>
                </c:pt>
                <c:pt idx="4">
                  <c:v>97.5</c:v>
                </c:pt>
                <c:pt idx="5">
                  <c:v>58.28</c:v>
                </c:pt>
                <c:pt idx="6">
                  <c:v>51.75</c:v>
                </c:pt>
                <c:pt idx="7">
                  <c:v>43.2</c:v>
                </c:pt>
                <c:pt idx="8">
                  <c:v>8.85</c:v>
                </c:pt>
                <c:pt idx="9">
                  <c:v>54.0</c:v>
                </c:pt>
                <c:pt idx="10">
                  <c:v>54.0</c:v>
                </c:pt>
                <c:pt idx="11">
                  <c:v>70.0</c:v>
                </c:pt>
                <c:pt idx="12">
                  <c:v>108.8</c:v>
                </c:pt>
                <c:pt idx="13">
                  <c:v>450.0</c:v>
                </c:pt>
                <c:pt idx="14">
                  <c:v>648.0</c:v>
                </c:pt>
                <c:pt idx="15">
                  <c:v>684.0</c:v>
                </c:pt>
                <c:pt idx="16">
                  <c:v>465.0</c:v>
                </c:pt>
                <c:pt idx="17">
                  <c:v>647.5</c:v>
                </c:pt>
                <c:pt idx="18">
                  <c:v>810.0</c:v>
                </c:pt>
                <c:pt idx="19">
                  <c:v>19.75</c:v>
                </c:pt>
                <c:pt idx="20">
                  <c:v>60.48</c:v>
                </c:pt>
                <c:pt idx="21">
                  <c:v>127.02</c:v>
                </c:pt>
                <c:pt idx="22">
                  <c:v>62.23</c:v>
                </c:pt>
                <c:pt idx="23">
                  <c:v>33.66</c:v>
                </c:pt>
                <c:pt idx="24">
                  <c:v>74.24</c:v>
                </c:pt>
                <c:pt idx="25">
                  <c:v>31.36</c:v>
                </c:pt>
                <c:pt idx="26">
                  <c:v>6.24</c:v>
                </c:pt>
              </c:numCache>
            </c:numRef>
          </c:yVal>
          <c:smooth val="0"/>
        </c:ser>
        <c:ser>
          <c:idx val="1"/>
          <c:order val="1"/>
          <c:tx>
            <c:v>Betz Limit</c:v>
          </c:tx>
          <c:spPr>
            <a:ln w="38100" cmpd="sng">
              <a:solidFill>
                <a:srgbClr val="008000"/>
              </a:solidFill>
            </a:ln>
          </c:spPr>
          <c:marker>
            <c:symbol val="none"/>
          </c:marker>
          <c:xVal>
            <c:numRef>
              <c:f>'4-6-13'!$B$33:$B$92</c:f>
              <c:numCache>
                <c:formatCode>0.00</c:formatCode>
                <c:ptCount val="60"/>
                <c:pt idx="0">
                  <c:v>2.235</c:v>
                </c:pt>
                <c:pt idx="1">
                  <c:v>2.334999999999999</c:v>
                </c:pt>
                <c:pt idx="2">
                  <c:v>2.435</c:v>
                </c:pt>
                <c:pt idx="3">
                  <c:v>2.535</c:v>
                </c:pt>
                <c:pt idx="4">
                  <c:v>2.635</c:v>
                </c:pt>
                <c:pt idx="5">
                  <c:v>2.735</c:v>
                </c:pt>
                <c:pt idx="6">
                  <c:v>2.834999999999999</c:v>
                </c:pt>
                <c:pt idx="7">
                  <c:v>2.935</c:v>
                </c:pt>
                <c:pt idx="8">
                  <c:v>3.035000000000001</c:v>
                </c:pt>
                <c:pt idx="9">
                  <c:v>3.135000000000001</c:v>
                </c:pt>
                <c:pt idx="10">
                  <c:v>3.235000000000001</c:v>
                </c:pt>
                <c:pt idx="11">
                  <c:v>3.335</c:v>
                </c:pt>
                <c:pt idx="12">
                  <c:v>3.435</c:v>
                </c:pt>
                <c:pt idx="13">
                  <c:v>3.535000000000001</c:v>
                </c:pt>
                <c:pt idx="14">
                  <c:v>3.635000000000001</c:v>
                </c:pt>
                <c:pt idx="15">
                  <c:v>3.735000000000001</c:v>
                </c:pt>
                <c:pt idx="16">
                  <c:v>3.835</c:v>
                </c:pt>
                <c:pt idx="17">
                  <c:v>3.935</c:v>
                </c:pt>
                <c:pt idx="18">
                  <c:v>4.035000000000001</c:v>
                </c:pt>
                <c:pt idx="19">
                  <c:v>4.135000000000001</c:v>
                </c:pt>
                <c:pt idx="20">
                  <c:v>4.235</c:v>
                </c:pt>
                <c:pt idx="21">
                  <c:v>4.335</c:v>
                </c:pt>
                <c:pt idx="22">
                  <c:v>4.435</c:v>
                </c:pt>
                <c:pt idx="23">
                  <c:v>4.534999999999998</c:v>
                </c:pt>
                <c:pt idx="24">
                  <c:v>4.634999999999998</c:v>
                </c:pt>
                <c:pt idx="25">
                  <c:v>4.734999999999998</c:v>
                </c:pt>
                <c:pt idx="26">
                  <c:v>4.834999999999997</c:v>
                </c:pt>
                <c:pt idx="27">
                  <c:v>4.934999999999998</c:v>
                </c:pt>
                <c:pt idx="28">
                  <c:v>5.034999999999997</c:v>
                </c:pt>
                <c:pt idx="29">
                  <c:v>5.134999999999996</c:v>
                </c:pt>
                <c:pt idx="30">
                  <c:v>5.234999999999997</c:v>
                </c:pt>
                <c:pt idx="31">
                  <c:v>5.334999999999995</c:v>
                </c:pt>
                <c:pt idx="32">
                  <c:v>5.434999999999996</c:v>
                </c:pt>
                <c:pt idx="33">
                  <c:v>5.534999999999996</c:v>
                </c:pt>
                <c:pt idx="34">
                  <c:v>5.634999999999994</c:v>
                </c:pt>
                <c:pt idx="35">
                  <c:v>5.734999999999995</c:v>
                </c:pt>
                <c:pt idx="36">
                  <c:v>5.834999999999995</c:v>
                </c:pt>
                <c:pt idx="37">
                  <c:v>5.934999999999994</c:v>
                </c:pt>
                <c:pt idx="38">
                  <c:v>6.034999999999994</c:v>
                </c:pt>
                <c:pt idx="39">
                  <c:v>6.134999999999994</c:v>
                </c:pt>
                <c:pt idx="40">
                  <c:v>6.234999999999992</c:v>
                </c:pt>
                <c:pt idx="41">
                  <c:v>6.334999999999992</c:v>
                </c:pt>
                <c:pt idx="42">
                  <c:v>6.434999999999992</c:v>
                </c:pt>
                <c:pt idx="43">
                  <c:v>6.534999999999991</c:v>
                </c:pt>
                <c:pt idx="44">
                  <c:v>6.634999999999991</c:v>
                </c:pt>
                <c:pt idx="45">
                  <c:v>6.73499999999999</c:v>
                </c:pt>
                <c:pt idx="46">
                  <c:v>6.83499999999999</c:v>
                </c:pt>
                <c:pt idx="47">
                  <c:v>6.934999999999991</c:v>
                </c:pt>
                <c:pt idx="48">
                  <c:v>7.034999999999989</c:v>
                </c:pt>
                <c:pt idx="49">
                  <c:v>7.134999999999989</c:v>
                </c:pt>
                <c:pt idx="50">
                  <c:v>7.23499999999999</c:v>
                </c:pt>
                <c:pt idx="51">
                  <c:v>7.334999999999988</c:v>
                </c:pt>
                <c:pt idx="52">
                  <c:v>7.434999999999989</c:v>
                </c:pt>
                <c:pt idx="53">
                  <c:v>7.534999999999989</c:v>
                </c:pt>
                <c:pt idx="54">
                  <c:v>7.634999999999987</c:v>
                </c:pt>
                <c:pt idx="55">
                  <c:v>7.734999999999988</c:v>
                </c:pt>
                <c:pt idx="56">
                  <c:v>7.834999999999987</c:v>
                </c:pt>
                <c:pt idx="57">
                  <c:v>7.934999999999987</c:v>
                </c:pt>
                <c:pt idx="58">
                  <c:v>8.034999999999987</c:v>
                </c:pt>
                <c:pt idx="59">
                  <c:v>8.046</c:v>
                </c:pt>
              </c:numCache>
            </c:numRef>
          </c:xVal>
          <c:yVal>
            <c:numRef>
              <c:f>'4-6-13'!$G$33:$G$92</c:f>
              <c:numCache>
                <c:formatCode>General</c:formatCode>
                <c:ptCount val="60"/>
                <c:pt idx="0">
                  <c:v>26.48771143203452</c:v>
                </c:pt>
                <c:pt idx="1">
                  <c:v>30.20455965872415</c:v>
                </c:pt>
                <c:pt idx="2">
                  <c:v>34.25379944656972</c:v>
                </c:pt>
                <c:pt idx="3">
                  <c:v>38.64966598020317</c:v>
                </c:pt>
                <c:pt idx="4">
                  <c:v>43.40639444425646</c:v>
                </c:pt>
                <c:pt idx="5">
                  <c:v>48.53822002336155</c:v>
                </c:pt>
                <c:pt idx="6">
                  <c:v>54.05937790215036</c:v>
                </c:pt>
                <c:pt idx="7">
                  <c:v>59.98410326525482</c:v>
                </c:pt>
                <c:pt idx="8">
                  <c:v>66.3266312973069</c:v>
                </c:pt>
                <c:pt idx="9">
                  <c:v>73.10119718293858</c:v>
                </c:pt>
                <c:pt idx="10">
                  <c:v>80.3220361067817</c:v>
                </c:pt>
                <c:pt idx="11">
                  <c:v>88.00338325346834</c:v>
                </c:pt>
                <c:pt idx="12">
                  <c:v>96.15947380763036</c:v>
                </c:pt>
                <c:pt idx="13">
                  <c:v>104.8045429538998</c:v>
                </c:pt>
                <c:pt idx="14">
                  <c:v>113.9528258769084</c:v>
                </c:pt>
                <c:pt idx="15">
                  <c:v>123.6185577612883</c:v>
                </c:pt>
                <c:pt idx="16">
                  <c:v>133.8159737916714</c:v>
                </c:pt>
                <c:pt idx="17">
                  <c:v>144.5593091526896</c:v>
                </c:pt>
                <c:pt idx="18">
                  <c:v>155.862799028975</c:v>
                </c:pt>
                <c:pt idx="19">
                  <c:v>167.7406786051592</c:v>
                </c:pt>
                <c:pt idx="20">
                  <c:v>180.2071830658744</c:v>
                </c:pt>
                <c:pt idx="21">
                  <c:v>193.2765475957525</c:v>
                </c:pt>
                <c:pt idx="22">
                  <c:v>206.9630073794256</c:v>
                </c:pt>
                <c:pt idx="23">
                  <c:v>221.2807976015254</c:v>
                </c:pt>
                <c:pt idx="24">
                  <c:v>236.244153446684</c:v>
                </c:pt>
                <c:pt idx="25">
                  <c:v>251.8673100995332</c:v>
                </c:pt>
                <c:pt idx="26">
                  <c:v>268.1645027447051</c:v>
                </c:pt>
                <c:pt idx="27">
                  <c:v>285.1499665668316</c:v>
                </c:pt>
                <c:pt idx="28">
                  <c:v>302.8379367505445</c:v>
                </c:pt>
                <c:pt idx="29">
                  <c:v>321.2426484804761</c:v>
                </c:pt>
                <c:pt idx="30">
                  <c:v>340.3783369412579</c:v>
                </c:pt>
                <c:pt idx="31">
                  <c:v>360.2592373175223</c:v>
                </c:pt>
                <c:pt idx="32">
                  <c:v>380.899584793901</c:v>
                </c:pt>
                <c:pt idx="33">
                  <c:v>402.3136145550259</c:v>
                </c:pt>
                <c:pt idx="34">
                  <c:v>424.515561785529</c:v>
                </c:pt>
                <c:pt idx="35">
                  <c:v>447.5196616700421</c:v>
                </c:pt>
                <c:pt idx="36">
                  <c:v>471.3401493931975</c:v>
                </c:pt>
                <c:pt idx="37">
                  <c:v>495.991260139627</c:v>
                </c:pt>
                <c:pt idx="38">
                  <c:v>521.487229093962</c:v>
                </c:pt>
                <c:pt idx="39">
                  <c:v>547.8422914408353</c:v>
                </c:pt>
                <c:pt idx="40">
                  <c:v>575.0706823648787</c:v>
                </c:pt>
                <c:pt idx="41">
                  <c:v>603.186637050724</c:v>
                </c:pt>
                <c:pt idx="42">
                  <c:v>632.2043906830027</c:v>
                </c:pt>
                <c:pt idx="43">
                  <c:v>662.138178446347</c:v>
                </c:pt>
                <c:pt idx="44">
                  <c:v>693.0022355253893</c:v>
                </c:pt>
                <c:pt idx="45">
                  <c:v>724.810797104761</c:v>
                </c:pt>
                <c:pt idx="46">
                  <c:v>757.5780983690946</c:v>
                </c:pt>
                <c:pt idx="47">
                  <c:v>791.3183745030215</c:v>
                </c:pt>
                <c:pt idx="48">
                  <c:v>826.0458606911735</c:v>
                </c:pt>
                <c:pt idx="49">
                  <c:v>861.7747921181836</c:v>
                </c:pt>
                <c:pt idx="50">
                  <c:v>898.5194039686826</c:v>
                </c:pt>
                <c:pt idx="51">
                  <c:v>936.293931427303</c:v>
                </c:pt>
                <c:pt idx="52">
                  <c:v>975.1126096786765</c:v>
                </c:pt>
                <c:pt idx="53">
                  <c:v>1014.989673907435</c:v>
                </c:pt>
                <c:pt idx="54">
                  <c:v>1055.939359298211</c:v>
                </c:pt>
                <c:pt idx="55">
                  <c:v>1097.975901035636</c:v>
                </c:pt>
                <c:pt idx="56">
                  <c:v>1141.113534304342</c:v>
                </c:pt>
                <c:pt idx="57">
                  <c:v>1185.366494288961</c:v>
                </c:pt>
                <c:pt idx="58">
                  <c:v>1230.749016174125</c:v>
                </c:pt>
                <c:pt idx="59">
                  <c:v>1235.810664573002</c:v>
                </c:pt>
              </c:numCache>
            </c:numRef>
          </c:yVal>
          <c:smooth val="1"/>
        </c:ser>
        <c:dLbls>
          <c:showLegendKey val="0"/>
          <c:showVal val="0"/>
          <c:showCatName val="0"/>
          <c:showSerName val="0"/>
          <c:showPercent val="0"/>
          <c:showBubbleSize val="0"/>
        </c:dLbls>
        <c:axId val="802478824"/>
        <c:axId val="802426232"/>
      </c:scatterChart>
      <c:valAx>
        <c:axId val="802478824"/>
        <c:scaling>
          <c:orientation val="minMax"/>
          <c:max val="9.0"/>
          <c:min val="2.0"/>
        </c:scaling>
        <c:delete val="0"/>
        <c:axPos val="b"/>
        <c:majorGridlines>
          <c:spPr>
            <a:ln>
              <a:solidFill>
                <a:sysClr val="windowText" lastClr="000000">
                  <a:tint val="75000"/>
                  <a:shade val="95000"/>
                  <a:satMod val="105000"/>
                  <a:alpha val="90000"/>
                </a:sysClr>
              </a:solidFill>
            </a:ln>
          </c:spPr>
        </c:majorGridlines>
        <c:title>
          <c:tx>
            <c:rich>
              <a:bodyPr/>
              <a:lstStyle/>
              <a:p>
                <a:pPr>
                  <a:defRPr/>
                </a:pPr>
                <a:r>
                  <a:rPr lang="en-US"/>
                  <a:t>Wind Speed [m/s]</a:t>
                </a:r>
              </a:p>
            </c:rich>
          </c:tx>
          <c:layout/>
          <c:overlay val="0"/>
        </c:title>
        <c:numFmt formatCode="0.0" sourceLinked="0"/>
        <c:majorTickMark val="out"/>
        <c:minorTickMark val="none"/>
        <c:tickLblPos val="nextTo"/>
        <c:crossAx val="802426232"/>
        <c:crosses val="autoZero"/>
        <c:crossBetween val="midCat"/>
        <c:majorUnit val="1.0"/>
      </c:valAx>
      <c:valAx>
        <c:axId val="802426232"/>
        <c:scaling>
          <c:orientation val="minMax"/>
          <c:max val="1200.0"/>
          <c:min val="0.0"/>
        </c:scaling>
        <c:delete val="0"/>
        <c:axPos val="l"/>
        <c:majorGridlines/>
        <c:title>
          <c:tx>
            <c:rich>
              <a:bodyPr/>
              <a:lstStyle/>
              <a:p>
                <a:pPr>
                  <a:defRPr/>
                </a:pPr>
                <a:r>
                  <a:rPr lang="en-US"/>
                  <a:t>Power [W]</a:t>
                </a:r>
              </a:p>
            </c:rich>
          </c:tx>
          <c:layout/>
          <c:overlay val="0"/>
        </c:title>
        <c:numFmt formatCode="0" sourceLinked="0"/>
        <c:majorTickMark val="out"/>
        <c:minorTickMark val="none"/>
        <c:tickLblPos val="nextTo"/>
        <c:crossAx val="802478824"/>
        <c:crosses val="autoZero"/>
        <c:crossBetween val="midCat"/>
        <c:majorUnit val="200.0"/>
      </c:valAx>
    </c:plotArea>
    <c:legend>
      <c:legendPos val="r"/>
      <c:legendEntry>
        <c:idx val="0"/>
        <c:delete val="1"/>
      </c:legendEntry>
      <c:layout>
        <c:manualLayout>
          <c:xMode val="edge"/>
          <c:yMode val="edge"/>
          <c:x val="0.709470034995625"/>
          <c:y val="0.43633538596137"/>
          <c:w val="0.287752187226597"/>
          <c:h val="0.118782219530251"/>
        </c:manualLayout>
      </c:layout>
      <c:overlay val="0"/>
    </c:legend>
    <c:plotVisOnly val="1"/>
    <c:dispBlanksAs val="gap"/>
    <c:showDLblsOverMax val="0"/>
  </c:chart>
  <c:txPr>
    <a:bodyPr/>
    <a:lstStyle/>
    <a:p>
      <a:pPr>
        <a:defRPr sz="2400">
          <a:latin typeface="Helvetica"/>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1"/>
          <c:order val="0"/>
          <c:spPr>
            <a:ln w="38100" cmpd="sng">
              <a:solidFill>
                <a:srgbClr val="000000"/>
              </a:solidFill>
            </a:ln>
          </c:spPr>
          <c:marker>
            <c:symbol val="none"/>
          </c:marker>
          <c:xVal>
            <c:numRef>
              <c:f>'4-6-13'!$B$33:$B$92</c:f>
              <c:numCache>
                <c:formatCode>0.00</c:formatCode>
                <c:ptCount val="60"/>
                <c:pt idx="0">
                  <c:v>2.235</c:v>
                </c:pt>
                <c:pt idx="1">
                  <c:v>2.334999999999999</c:v>
                </c:pt>
                <c:pt idx="2">
                  <c:v>2.435</c:v>
                </c:pt>
                <c:pt idx="3">
                  <c:v>2.535</c:v>
                </c:pt>
                <c:pt idx="4">
                  <c:v>2.635</c:v>
                </c:pt>
                <c:pt idx="5">
                  <c:v>2.735</c:v>
                </c:pt>
                <c:pt idx="6">
                  <c:v>2.834999999999999</c:v>
                </c:pt>
                <c:pt idx="7">
                  <c:v>2.935</c:v>
                </c:pt>
                <c:pt idx="8">
                  <c:v>3.035000000000001</c:v>
                </c:pt>
                <c:pt idx="9">
                  <c:v>3.135000000000001</c:v>
                </c:pt>
                <c:pt idx="10">
                  <c:v>3.235000000000001</c:v>
                </c:pt>
                <c:pt idx="11">
                  <c:v>3.335</c:v>
                </c:pt>
                <c:pt idx="12">
                  <c:v>3.435</c:v>
                </c:pt>
                <c:pt idx="13">
                  <c:v>3.535000000000001</c:v>
                </c:pt>
                <c:pt idx="14">
                  <c:v>3.635000000000001</c:v>
                </c:pt>
                <c:pt idx="15">
                  <c:v>3.735000000000001</c:v>
                </c:pt>
                <c:pt idx="16">
                  <c:v>3.835</c:v>
                </c:pt>
                <c:pt idx="17">
                  <c:v>3.935</c:v>
                </c:pt>
                <c:pt idx="18">
                  <c:v>4.035000000000001</c:v>
                </c:pt>
                <c:pt idx="19">
                  <c:v>4.135000000000001</c:v>
                </c:pt>
                <c:pt idx="20">
                  <c:v>4.235</c:v>
                </c:pt>
                <c:pt idx="21">
                  <c:v>4.335</c:v>
                </c:pt>
                <c:pt idx="22">
                  <c:v>4.435</c:v>
                </c:pt>
                <c:pt idx="23">
                  <c:v>4.534999999999998</c:v>
                </c:pt>
                <c:pt idx="24">
                  <c:v>4.634999999999998</c:v>
                </c:pt>
                <c:pt idx="25">
                  <c:v>4.734999999999998</c:v>
                </c:pt>
                <c:pt idx="26">
                  <c:v>4.834999999999997</c:v>
                </c:pt>
                <c:pt idx="27">
                  <c:v>4.934999999999998</c:v>
                </c:pt>
                <c:pt idx="28">
                  <c:v>5.034999999999997</c:v>
                </c:pt>
                <c:pt idx="29">
                  <c:v>5.134999999999996</c:v>
                </c:pt>
                <c:pt idx="30">
                  <c:v>5.234999999999997</c:v>
                </c:pt>
                <c:pt idx="31">
                  <c:v>5.334999999999995</c:v>
                </c:pt>
                <c:pt idx="32">
                  <c:v>5.434999999999996</c:v>
                </c:pt>
                <c:pt idx="33">
                  <c:v>5.534999999999996</c:v>
                </c:pt>
                <c:pt idx="34">
                  <c:v>5.634999999999994</c:v>
                </c:pt>
                <c:pt idx="35">
                  <c:v>5.734999999999995</c:v>
                </c:pt>
                <c:pt idx="36">
                  <c:v>5.834999999999995</c:v>
                </c:pt>
                <c:pt idx="37">
                  <c:v>5.934999999999994</c:v>
                </c:pt>
                <c:pt idx="38">
                  <c:v>6.034999999999994</c:v>
                </c:pt>
                <c:pt idx="39">
                  <c:v>6.134999999999994</c:v>
                </c:pt>
                <c:pt idx="40">
                  <c:v>6.234999999999992</c:v>
                </c:pt>
                <c:pt idx="41">
                  <c:v>6.334999999999992</c:v>
                </c:pt>
                <c:pt idx="42">
                  <c:v>6.434999999999992</c:v>
                </c:pt>
                <c:pt idx="43">
                  <c:v>6.534999999999991</c:v>
                </c:pt>
                <c:pt idx="44">
                  <c:v>6.634999999999991</c:v>
                </c:pt>
                <c:pt idx="45">
                  <c:v>6.73499999999999</c:v>
                </c:pt>
                <c:pt idx="46">
                  <c:v>6.83499999999999</c:v>
                </c:pt>
                <c:pt idx="47">
                  <c:v>6.934999999999991</c:v>
                </c:pt>
                <c:pt idx="48">
                  <c:v>7.034999999999989</c:v>
                </c:pt>
                <c:pt idx="49">
                  <c:v>7.134999999999989</c:v>
                </c:pt>
                <c:pt idx="50">
                  <c:v>7.23499999999999</c:v>
                </c:pt>
                <c:pt idx="51">
                  <c:v>7.334999999999988</c:v>
                </c:pt>
                <c:pt idx="52">
                  <c:v>7.434999999999989</c:v>
                </c:pt>
                <c:pt idx="53">
                  <c:v>7.534999999999989</c:v>
                </c:pt>
                <c:pt idx="54">
                  <c:v>7.634999999999987</c:v>
                </c:pt>
                <c:pt idx="55">
                  <c:v>7.734999999999988</c:v>
                </c:pt>
                <c:pt idx="56">
                  <c:v>7.834999999999987</c:v>
                </c:pt>
                <c:pt idx="57">
                  <c:v>7.934999999999987</c:v>
                </c:pt>
                <c:pt idx="58">
                  <c:v>8.034999999999987</c:v>
                </c:pt>
                <c:pt idx="59">
                  <c:v>8.046</c:v>
                </c:pt>
              </c:numCache>
            </c:numRef>
          </c:xVal>
          <c:yVal>
            <c:numRef>
              <c:f>'4-6-13'!$H$33:$H$92</c:f>
              <c:numCache>
                <c:formatCode>General</c:formatCode>
                <c:ptCount val="60"/>
                <c:pt idx="0">
                  <c:v>0.36460871373989</c:v>
                </c:pt>
                <c:pt idx="1">
                  <c:v>0.367192035744058</c:v>
                </c:pt>
                <c:pt idx="2">
                  <c:v>0.369684176147042</c:v>
                </c:pt>
                <c:pt idx="3">
                  <c:v>0.372091906773716</c:v>
                </c:pt>
                <c:pt idx="4">
                  <c:v>0.374421253035529</c:v>
                </c:pt>
                <c:pt idx="5">
                  <c:v>0.376677601041113</c:v>
                </c:pt>
                <c:pt idx="6">
                  <c:v>0.378865786028242</c:v>
                </c:pt>
                <c:pt idx="7">
                  <c:v>0.380990165911329</c:v>
                </c:pt>
                <c:pt idx="8">
                  <c:v>0.383054682866213</c:v>
                </c:pt>
                <c:pt idx="9">
                  <c:v>0.385062915223999</c:v>
                </c:pt>
                <c:pt idx="10">
                  <c:v>0.38701812145629</c:v>
                </c:pt>
                <c:pt idx="11">
                  <c:v>0.388923277661883</c:v>
                </c:pt>
                <c:pt idx="12">
                  <c:v>0.390781109679244</c:v>
                </c:pt>
                <c:pt idx="13">
                  <c:v>0.392594120727782</c:v>
                </c:pt>
                <c:pt idx="14">
                  <c:v>0.394364615308166</c:v>
                </c:pt>
                <c:pt idx="15">
                  <c:v>0.396094719956048</c:v>
                </c:pt>
                <c:pt idx="16">
                  <c:v>0.397786401335862</c:v>
                </c:pt>
                <c:pt idx="17">
                  <c:v>0.399441482075472</c:v>
                </c:pt>
                <c:pt idx="18">
                  <c:v>0.401061654673505</c:v>
                </c:pt>
                <c:pt idx="19">
                  <c:v>0.402648493755494</c:v>
                </c:pt>
                <c:pt idx="20">
                  <c:v>0.404203466909737</c:v>
                </c:pt>
                <c:pt idx="21">
                  <c:v>0.405727944296845</c:v>
                </c:pt>
                <c:pt idx="22">
                  <c:v>0.407223207196627</c:v>
                </c:pt>
                <c:pt idx="23">
                  <c:v>0.408690455630937</c:v>
                </c:pt>
                <c:pt idx="24">
                  <c:v>0.410130815180415</c:v>
                </c:pt>
                <c:pt idx="25">
                  <c:v>0.411545343095786</c:v>
                </c:pt>
                <c:pt idx="26">
                  <c:v>0.412935033789957</c:v>
                </c:pt>
                <c:pt idx="27">
                  <c:v>0.414300823785089</c:v>
                </c:pt>
                <c:pt idx="28">
                  <c:v>0.415643596178565</c:v>
                </c:pt>
                <c:pt idx="29">
                  <c:v>0.416964184683243</c:v>
                </c:pt>
                <c:pt idx="30">
                  <c:v>0.418263377289982</c:v>
                </c:pt>
                <c:pt idx="31">
                  <c:v>0.41954191959426</c:v>
                </c:pt>
                <c:pt idx="32">
                  <c:v>0.42080051782338</c:v>
                </c:pt>
                <c:pt idx="33">
                  <c:v>0.422039841596166</c:v>
                </c:pt>
                <c:pt idx="34">
                  <c:v>0.423260526443187</c:v>
                </c:pt>
                <c:pt idx="35">
                  <c:v>0.424463176112117</c:v>
                </c:pt>
                <c:pt idx="36">
                  <c:v>0.425648364679982</c:v>
                </c:pt>
                <c:pt idx="37">
                  <c:v>0.426816638491458</c:v>
                </c:pt>
                <c:pt idx="38">
                  <c:v>0.42796851794023</c:v>
                </c:pt>
                <c:pt idx="39">
                  <c:v>0.429104499108487</c:v>
                </c:pt>
                <c:pt idx="40">
                  <c:v>0.430225055277968</c:v>
                </c:pt>
                <c:pt idx="41">
                  <c:v>0.431330638324511</c:v>
                </c:pt>
                <c:pt idx="42">
                  <c:v>0.432421680006772</c:v>
                </c:pt>
                <c:pt idx="43">
                  <c:v>0.433498593158642</c:v>
                </c:pt>
                <c:pt idx="44">
                  <c:v>0.434561772793947</c:v>
                </c:pt>
                <c:pt idx="45">
                  <c:v>0.43561159713106</c:v>
                </c:pt>
                <c:pt idx="46">
                  <c:v>0.436648428544361</c:v>
                </c:pt>
                <c:pt idx="47">
                  <c:v>0.437672614448736</c:v>
                </c:pt>
                <c:pt idx="48">
                  <c:v>0.438684488122726</c:v>
                </c:pt>
                <c:pt idx="49">
                  <c:v>0.439684369475393</c:v>
                </c:pt>
                <c:pt idx="50">
                  <c:v>0.440672565761474</c:v>
                </c:pt>
                <c:pt idx="51">
                  <c:v>0.441649372248976</c:v>
                </c:pt>
                <c:pt idx="52">
                  <c:v>0.442615072842983</c:v>
                </c:pt>
                <c:pt idx="53">
                  <c:v>0.443569940669079</c:v>
                </c:pt>
                <c:pt idx="54">
                  <c:v>0.44451423861952</c:v>
                </c:pt>
                <c:pt idx="55">
                  <c:v>0.44544821986497</c:v>
                </c:pt>
                <c:pt idx="56">
                  <c:v>0.446372128334403</c:v>
                </c:pt>
                <c:pt idx="57">
                  <c:v>0.447286199165509</c:v>
                </c:pt>
                <c:pt idx="58">
                  <c:v>0.448190659127788</c:v>
                </c:pt>
                <c:pt idx="59">
                  <c:v>0.448289572448883</c:v>
                </c:pt>
              </c:numCache>
            </c:numRef>
          </c:yVal>
          <c:smooth val="1"/>
        </c:ser>
        <c:dLbls>
          <c:showLegendKey val="0"/>
          <c:showVal val="0"/>
          <c:showCatName val="0"/>
          <c:showSerName val="0"/>
          <c:showPercent val="0"/>
          <c:showBubbleSize val="0"/>
        </c:dLbls>
        <c:axId val="790259656"/>
        <c:axId val="790999176"/>
      </c:scatterChart>
      <c:valAx>
        <c:axId val="790259656"/>
        <c:scaling>
          <c:orientation val="minMax"/>
          <c:min val="2.0"/>
        </c:scaling>
        <c:delete val="0"/>
        <c:axPos val="b"/>
        <c:majorGridlines>
          <c:spPr>
            <a:ln>
              <a:solidFill>
                <a:sysClr val="windowText" lastClr="000000">
                  <a:tint val="75000"/>
                  <a:shade val="95000"/>
                  <a:satMod val="105000"/>
                  <a:alpha val="90000"/>
                </a:sysClr>
              </a:solidFill>
            </a:ln>
          </c:spPr>
        </c:majorGridlines>
        <c:title>
          <c:tx>
            <c:rich>
              <a:bodyPr/>
              <a:lstStyle/>
              <a:p>
                <a:pPr>
                  <a:defRPr/>
                </a:pPr>
                <a:r>
                  <a:rPr lang="en-US"/>
                  <a:t>Wind Speed [m/s]</a:t>
                </a:r>
              </a:p>
            </c:rich>
          </c:tx>
          <c:layout/>
          <c:overlay val="0"/>
        </c:title>
        <c:numFmt formatCode="0.0" sourceLinked="0"/>
        <c:majorTickMark val="out"/>
        <c:minorTickMark val="none"/>
        <c:tickLblPos val="nextTo"/>
        <c:crossAx val="790999176"/>
        <c:crosses val="autoZero"/>
        <c:crossBetween val="midCat"/>
      </c:valAx>
      <c:valAx>
        <c:axId val="790999176"/>
        <c:scaling>
          <c:orientation val="minMax"/>
          <c:min val="0.2"/>
        </c:scaling>
        <c:delete val="0"/>
        <c:axPos val="l"/>
        <c:majorGridlines/>
        <c:title>
          <c:tx>
            <c:rich>
              <a:bodyPr/>
              <a:lstStyle/>
              <a:p>
                <a:pPr>
                  <a:defRPr/>
                </a:pPr>
                <a:r>
                  <a:rPr lang="en-US"/>
                  <a:t>Coefficient of Performance</a:t>
                </a:r>
              </a:p>
            </c:rich>
          </c:tx>
          <c:layout/>
          <c:overlay val="0"/>
        </c:title>
        <c:numFmt formatCode="#,##0.0" sourceLinked="0"/>
        <c:majorTickMark val="out"/>
        <c:minorTickMark val="none"/>
        <c:tickLblPos val="nextTo"/>
        <c:crossAx val="790259656"/>
        <c:crosses val="autoZero"/>
        <c:crossBetween val="midCat"/>
        <c:majorUnit val="0.1"/>
      </c:valAx>
    </c:plotArea>
    <c:plotVisOnly val="1"/>
    <c:dispBlanksAs val="gap"/>
    <c:showDLblsOverMax val="0"/>
  </c:chart>
  <c:txPr>
    <a:bodyPr/>
    <a:lstStyle/>
    <a:p>
      <a:pPr>
        <a:defRPr sz="2400">
          <a:latin typeface="Helvetica"/>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1378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5929447" y="15247408"/>
            <a:ext cx="32613334" cy="14446358"/>
          </a:xfrm>
          <a:prstGeom prst="rect">
            <a:avLst/>
          </a:prstGeom>
          <a:noFill/>
          <a:ln w="12700">
            <a:noFill/>
            <a:miter lim="800000"/>
            <a:headEnd/>
            <a:tailEnd/>
          </a:ln>
          <a:effectLst/>
        </p:spPr>
        <p:txBody>
          <a:bodyPr vert="horz" wrap="square" lIns="405003" tIns="201152" rIns="405003" bIns="2011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5" name="Rectangle 3"/>
          <p:cNvSpPr>
            <a:spLocks noGrp="1" noRot="1" noChangeAspect="1" noChangeArrowheads="1" noTextEdit="1"/>
          </p:cNvSpPr>
          <p:nvPr>
            <p:ph type="sldImg" idx="2"/>
          </p:nvPr>
        </p:nvSpPr>
        <p:spPr bwMode="auto">
          <a:xfrm>
            <a:off x="13557250" y="1651000"/>
            <a:ext cx="17359313" cy="13568363"/>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566037783"/>
      </p:ext>
    </p:extLst>
  </p:cSld>
  <p:clrMap bg1="lt1" tx1="dk1" bg2="lt2" tx2="dk2" accent1="accent1" accent2="accent2" accent3="accent3" accent4="accent4" accent5="accent5" accent6="accent6" hlink="hlink" folHlink="folHlink"/>
  <p:notesStyle>
    <a:lvl1pPr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1pPr>
    <a:lvl2pPr marL="2339975"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2pPr>
    <a:lvl3pPr marL="4675188"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3pPr>
    <a:lvl4pPr marL="7015163"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4pPr>
    <a:lvl5pPr marL="9353550" algn="l" defTabSz="4675188" rtl="0" eaLnBrk="0" fontAlgn="base" hangingPunct="0">
      <a:spcBef>
        <a:spcPct val="30000"/>
      </a:spcBef>
      <a:spcAft>
        <a:spcPct val="0"/>
      </a:spcAft>
      <a:defRPr sz="60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noFill/>
          <a:ln w="9525"/>
        </p:spPr>
        <p:txBody>
          <a:bodyPr/>
          <a:lstStyle/>
          <a:p>
            <a:pPr defTabSz="3986580"/>
            <a:endParaRPr lang="en-US" dirty="0" smtClean="0"/>
          </a:p>
        </p:txBody>
      </p:sp>
      <p:sp>
        <p:nvSpPr>
          <p:cNvPr id="4099" name="Rectangle 3"/>
          <p:cNvSpPr>
            <a:spLocks noGrp="1" noRot="1" noChangeAspect="1" noChangeArrowheads="1" noTextEdit="1"/>
          </p:cNvSpPr>
          <p:nvPr>
            <p:ph type="sldImg"/>
          </p:nvPr>
        </p:nvSpPr>
        <p:spPr>
          <a:xfrm>
            <a:off x="13557250" y="1651000"/>
            <a:ext cx="17359313" cy="13568363"/>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83806" y="9658352"/>
            <a:ext cx="33808789" cy="6664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5966173" y="17618075"/>
            <a:ext cx="27844055" cy="79438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341837" y="2763838"/>
            <a:ext cx="8452197" cy="2487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82368" y="2763838"/>
            <a:ext cx="25221356" cy="2487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42059" y="19978690"/>
            <a:ext cx="33810229" cy="617378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42059" y="13177838"/>
            <a:ext cx="33810229" cy="68008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82367" y="8980488"/>
            <a:ext cx="16836777" cy="18654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957256" y="8980488"/>
            <a:ext cx="16836778" cy="18654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8245" y="1244600"/>
            <a:ext cx="35799911" cy="518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88245" y="6959602"/>
            <a:ext cx="17574816"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88245" y="9859963"/>
            <a:ext cx="17574816"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206148" y="6959602"/>
            <a:ext cx="17582009"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206148" y="9859963"/>
            <a:ext cx="17582009"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8245" y="1238252"/>
            <a:ext cx="13086159" cy="52673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552043" y="1238252"/>
            <a:ext cx="22236113" cy="26533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88245" y="6505575"/>
            <a:ext cx="13086159" cy="2126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6164" y="21763040"/>
            <a:ext cx="23866128" cy="25685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796164" y="2778127"/>
            <a:ext cx="23866128" cy="18653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796164" y="24331613"/>
            <a:ext cx="23866128" cy="3649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982368" y="2763838"/>
            <a:ext cx="33811666" cy="5181600"/>
          </a:xfrm>
          <a:prstGeom prst="rect">
            <a:avLst/>
          </a:prstGeom>
          <a:noFill/>
          <a:ln w="12700">
            <a:noFill/>
            <a:miter lim="800000"/>
            <a:headEnd/>
            <a:tailEnd/>
          </a:ln>
        </p:spPr>
        <p:txBody>
          <a:bodyPr vert="horz" wrap="square" lIns="441325" tIns="220662" rIns="441325" bIns="220662"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2982368" y="8980488"/>
            <a:ext cx="33811666" cy="18654712"/>
          </a:xfrm>
          <a:prstGeom prst="rect">
            <a:avLst/>
          </a:prstGeom>
          <a:noFill/>
          <a:ln w="12700">
            <a:noFill/>
            <a:miter lim="800000"/>
            <a:headEnd/>
            <a:tailEnd/>
          </a:ln>
        </p:spPr>
        <p:txBody>
          <a:bodyPr vert="horz" wrap="square" lIns="441325" tIns="220662" rIns="441325" bIns="220662" numCol="1" anchor="t" anchorCtr="0" compatLnSpc="1">
            <a:prstTxWarp prst="textNoShape">
              <a:avLst/>
            </a:prstTxWarp>
          </a:bodyPr>
          <a:lstStyle/>
          <a:p>
            <a:pPr lvl="0"/>
            <a:r>
              <a:rPr lang="en-US" smtClean="0"/>
              <a:t>Click to edit Master text styles		the next one		</a:t>
            </a:r>
          </a:p>
          <a:p>
            <a:pPr lvl="0"/>
            <a:r>
              <a:rPr lang="en-US" smtClean="0"/>
              <a:t>		m		m		m		m									</a:t>
            </a:r>
          </a:p>
          <a:p>
            <a:pPr lvl="0"/>
            <a:r>
              <a:rPr lang="en-US" smtClean="0"/>
              <a:t>									</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Times New Roman" pitchFamily="18" charset="0"/>
        </a:defRPr>
      </a:lvl2pPr>
      <a:lvl3pPr algn="ctr" defTabSz="4389438" rtl="0" eaLnBrk="0" fontAlgn="base" hangingPunct="0">
        <a:spcBef>
          <a:spcPct val="0"/>
        </a:spcBef>
        <a:spcAft>
          <a:spcPct val="0"/>
        </a:spcAft>
        <a:defRPr sz="21100">
          <a:solidFill>
            <a:schemeClr val="tx2"/>
          </a:solidFill>
          <a:latin typeface="Times New Roman" pitchFamily="18" charset="0"/>
        </a:defRPr>
      </a:lvl3pPr>
      <a:lvl4pPr algn="ctr" defTabSz="4389438" rtl="0" eaLnBrk="0" fontAlgn="base" hangingPunct="0">
        <a:spcBef>
          <a:spcPct val="0"/>
        </a:spcBef>
        <a:spcAft>
          <a:spcPct val="0"/>
        </a:spcAft>
        <a:defRPr sz="21100">
          <a:solidFill>
            <a:schemeClr val="tx2"/>
          </a:solidFill>
          <a:latin typeface="Times New Roman" pitchFamily="18" charset="0"/>
        </a:defRPr>
      </a:lvl4pPr>
      <a:lvl5pPr algn="ctr" defTabSz="4389438" rtl="0" eaLnBrk="0" fontAlgn="base" hangingPunct="0">
        <a:spcBef>
          <a:spcPct val="0"/>
        </a:spcBef>
        <a:spcAft>
          <a:spcPct val="0"/>
        </a:spcAft>
        <a:defRPr sz="21100">
          <a:solidFill>
            <a:schemeClr val="tx2"/>
          </a:solidFill>
          <a:latin typeface="Times New Roman" pitchFamily="18" charset="0"/>
        </a:defRPr>
      </a:lvl5pPr>
      <a:lvl6pPr marL="457200" algn="ctr" defTabSz="4389438" rtl="0" eaLnBrk="0" fontAlgn="base" hangingPunct="0">
        <a:spcBef>
          <a:spcPct val="0"/>
        </a:spcBef>
        <a:spcAft>
          <a:spcPct val="0"/>
        </a:spcAft>
        <a:defRPr sz="21100">
          <a:solidFill>
            <a:schemeClr val="tx2"/>
          </a:solidFill>
          <a:latin typeface="Times New Roman" pitchFamily="18" charset="0"/>
        </a:defRPr>
      </a:lvl6pPr>
      <a:lvl7pPr marL="914400" algn="ctr" defTabSz="4389438" rtl="0" eaLnBrk="0" fontAlgn="base" hangingPunct="0">
        <a:spcBef>
          <a:spcPct val="0"/>
        </a:spcBef>
        <a:spcAft>
          <a:spcPct val="0"/>
        </a:spcAft>
        <a:defRPr sz="21100">
          <a:solidFill>
            <a:schemeClr val="tx2"/>
          </a:solidFill>
          <a:latin typeface="Times New Roman" pitchFamily="18" charset="0"/>
        </a:defRPr>
      </a:lvl7pPr>
      <a:lvl8pPr marL="1371600" algn="ctr" defTabSz="4389438" rtl="0" eaLnBrk="0" fontAlgn="base" hangingPunct="0">
        <a:spcBef>
          <a:spcPct val="0"/>
        </a:spcBef>
        <a:spcAft>
          <a:spcPct val="0"/>
        </a:spcAft>
        <a:defRPr sz="21100">
          <a:solidFill>
            <a:schemeClr val="tx2"/>
          </a:solidFill>
          <a:latin typeface="Times New Roman" pitchFamily="18" charset="0"/>
        </a:defRPr>
      </a:lvl8pPr>
      <a:lvl9pPr marL="1828800" algn="ctr" defTabSz="4389438" rtl="0" eaLnBrk="0" fontAlgn="base" hangingPunct="0">
        <a:spcBef>
          <a:spcPct val="0"/>
        </a:spcBef>
        <a:spcAft>
          <a:spcPct val="0"/>
        </a:spcAft>
        <a:defRPr sz="21100">
          <a:solidFill>
            <a:schemeClr val="tx2"/>
          </a:solidFill>
          <a:latin typeface="Times New Roman" pitchFamily="18" charset="0"/>
        </a:defRPr>
      </a:lvl9pPr>
    </p:titleStyle>
    <p:bodyStyle>
      <a:lvl1pPr marL="1646238" indent="-1646238" algn="l" defTabSz="4389438" rtl="0" eaLnBrk="0" fontAlgn="base" hangingPunct="0">
        <a:spcBef>
          <a:spcPct val="20000"/>
        </a:spcBef>
        <a:spcAft>
          <a:spcPct val="0"/>
        </a:spcAft>
        <a:defRPr sz="5400">
          <a:solidFill>
            <a:schemeClr val="tx1"/>
          </a:solidFill>
          <a:latin typeface="+mn-lt"/>
          <a:ea typeface="+mn-ea"/>
          <a:cs typeface="+mn-cs"/>
        </a:defRPr>
      </a:lvl1pPr>
      <a:lvl2pPr marL="3565525" indent="-1371600" algn="l" defTabSz="4389438" rtl="0" eaLnBrk="0" fontAlgn="base" hangingPunct="0">
        <a:spcBef>
          <a:spcPct val="20000"/>
        </a:spcBef>
        <a:spcAft>
          <a:spcPct val="0"/>
        </a:spcAft>
        <a:buSzPct val="100000"/>
        <a:buChar char="–"/>
        <a:defRPr sz="13400">
          <a:solidFill>
            <a:schemeClr val="tx1"/>
          </a:solidFill>
          <a:latin typeface="+mn-lt"/>
        </a:defRPr>
      </a:lvl2pPr>
      <a:lvl3pPr marL="5486400" indent="-1096963" algn="l" defTabSz="4389438" rtl="0" eaLnBrk="0" fontAlgn="base" hangingPunct="0">
        <a:spcBef>
          <a:spcPct val="20000"/>
        </a:spcBef>
        <a:spcAft>
          <a:spcPct val="0"/>
        </a:spcAft>
        <a:buSzPct val="100000"/>
        <a:buChar char="•"/>
        <a:defRPr sz="11500">
          <a:solidFill>
            <a:schemeClr val="tx1"/>
          </a:solidFill>
          <a:latin typeface="+mn-lt"/>
        </a:defRPr>
      </a:lvl3pPr>
      <a:lvl4pPr marL="7680325" indent="-1096963" algn="l" defTabSz="4389438" rtl="0" eaLnBrk="0" fontAlgn="base" hangingPunct="0">
        <a:spcBef>
          <a:spcPct val="20000"/>
        </a:spcBef>
        <a:spcAft>
          <a:spcPct val="0"/>
        </a:spcAft>
        <a:buSzPct val="100000"/>
        <a:buChar char="–"/>
        <a:defRPr sz="9600">
          <a:solidFill>
            <a:schemeClr val="tx1"/>
          </a:solidFill>
          <a:latin typeface="+mn-lt"/>
        </a:defRPr>
      </a:lvl4pPr>
      <a:lvl5pPr marL="9875838" indent="-1096963" algn="l" defTabSz="4389438" rtl="0" eaLnBrk="0" fontAlgn="base" hangingPunct="0">
        <a:spcBef>
          <a:spcPct val="20000"/>
        </a:spcBef>
        <a:spcAft>
          <a:spcPct val="0"/>
        </a:spcAft>
        <a:buSzPct val="100000"/>
        <a:buChar char="•"/>
        <a:defRPr sz="9600">
          <a:solidFill>
            <a:schemeClr val="tx1"/>
          </a:solidFill>
          <a:latin typeface="+mn-lt"/>
        </a:defRPr>
      </a:lvl5pPr>
      <a:lvl6pPr marL="10333038" indent="-1096963" algn="l" defTabSz="4389438" rtl="0" eaLnBrk="0" fontAlgn="base" hangingPunct="0">
        <a:spcBef>
          <a:spcPct val="20000"/>
        </a:spcBef>
        <a:spcAft>
          <a:spcPct val="0"/>
        </a:spcAft>
        <a:buSzPct val="100000"/>
        <a:buChar char="•"/>
        <a:defRPr sz="9600">
          <a:solidFill>
            <a:schemeClr val="tx1"/>
          </a:solidFill>
          <a:latin typeface="+mn-lt"/>
        </a:defRPr>
      </a:lvl6pPr>
      <a:lvl7pPr marL="10790238" indent="-1096963" algn="l" defTabSz="4389438" rtl="0" eaLnBrk="0" fontAlgn="base" hangingPunct="0">
        <a:spcBef>
          <a:spcPct val="20000"/>
        </a:spcBef>
        <a:spcAft>
          <a:spcPct val="0"/>
        </a:spcAft>
        <a:buSzPct val="100000"/>
        <a:buChar char="•"/>
        <a:defRPr sz="9600">
          <a:solidFill>
            <a:schemeClr val="tx1"/>
          </a:solidFill>
          <a:latin typeface="+mn-lt"/>
        </a:defRPr>
      </a:lvl7pPr>
      <a:lvl8pPr marL="11247438" indent="-1096963" algn="l" defTabSz="4389438" rtl="0" eaLnBrk="0" fontAlgn="base" hangingPunct="0">
        <a:spcBef>
          <a:spcPct val="20000"/>
        </a:spcBef>
        <a:spcAft>
          <a:spcPct val="0"/>
        </a:spcAft>
        <a:buSzPct val="100000"/>
        <a:buChar char="•"/>
        <a:defRPr sz="9600">
          <a:solidFill>
            <a:schemeClr val="tx1"/>
          </a:solidFill>
          <a:latin typeface="+mn-lt"/>
        </a:defRPr>
      </a:lvl8pPr>
      <a:lvl9pPr marL="11704638" indent="-1096963" algn="l" defTabSz="4389438" rtl="0" eaLnBrk="0" fontAlgn="base" hangingPunct="0">
        <a:spcBef>
          <a:spcPct val="20000"/>
        </a:spcBef>
        <a:spcAft>
          <a:spcPct val="0"/>
        </a:spcAft>
        <a:buSzPct val="100000"/>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chart" Target="../charts/chart1.xml"/><Relationship Id="rId6" Type="http://schemas.openxmlformats.org/officeDocument/2006/relationships/chart" Target="../charts/chart2.xml"/><Relationship Id="rId7"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4" name="Rectangle 64"/>
          <p:cNvSpPr>
            <a:spLocks noChangeArrowheads="1"/>
          </p:cNvSpPr>
          <p:nvPr/>
        </p:nvSpPr>
        <p:spPr bwMode="auto">
          <a:xfrm>
            <a:off x="505866" y="7268176"/>
            <a:ext cx="9189720" cy="8276624"/>
          </a:xfrm>
          <a:prstGeom prst="rect">
            <a:avLst/>
          </a:prstGeom>
          <a:noFill/>
          <a:ln w="12700">
            <a:noFill/>
            <a:miter lim="800000"/>
            <a:headEnd/>
            <a:tailEnd/>
          </a:ln>
        </p:spPr>
        <p:txBody>
          <a:bodyPr wrap="square" lIns="90488" tIns="44450" rIns="90488" bIns="44450">
            <a:spAutoFit/>
          </a:bodyPr>
          <a:lstStyle/>
          <a:p>
            <a:r>
              <a:rPr lang="en-US" dirty="0"/>
              <a:t>The goal of this project is to provide inexpensive electricity to citizens of third world countries who have limited access to electricity. </a:t>
            </a:r>
            <a:r>
              <a:rPr lang="en-US" dirty="0" smtClean="0"/>
              <a:t> The </a:t>
            </a:r>
            <a:r>
              <a:rPr lang="en-US" dirty="0"/>
              <a:t>scope of this goal is to design an inexpensive, portable wind turbine system to harness wind energy and supply enough </a:t>
            </a:r>
            <a:r>
              <a:rPr lang="en-US" dirty="0" smtClean="0"/>
              <a:t>electricity to </a:t>
            </a:r>
            <a:r>
              <a:rPr lang="en-US" dirty="0"/>
              <a:t>power a light and a fan (approximately </a:t>
            </a:r>
            <a:r>
              <a:rPr lang="en-US" dirty="0" smtClean="0"/>
              <a:t>100 W </a:t>
            </a:r>
            <a:r>
              <a:rPr lang="en-US" dirty="0"/>
              <a:t>combined) for </a:t>
            </a:r>
            <a:r>
              <a:rPr lang="en-US" dirty="0" smtClean="0"/>
              <a:t>five hours per day.  The </a:t>
            </a:r>
            <a:r>
              <a:rPr lang="en-US" dirty="0"/>
              <a:t>wind turbine system </a:t>
            </a:r>
            <a:r>
              <a:rPr lang="en-US" dirty="0" smtClean="0"/>
              <a:t>includes </a:t>
            </a:r>
            <a:r>
              <a:rPr lang="en-US" dirty="0"/>
              <a:t>both a wind turbine to generate </a:t>
            </a:r>
            <a:r>
              <a:rPr lang="en-US" dirty="0" smtClean="0"/>
              <a:t>electricity </a:t>
            </a:r>
            <a:r>
              <a:rPr lang="en-US" dirty="0"/>
              <a:t>and a means of storing the electricity </a:t>
            </a:r>
            <a:r>
              <a:rPr lang="en-US" dirty="0" smtClean="0"/>
              <a:t>generated.  The </a:t>
            </a:r>
            <a:r>
              <a:rPr lang="en-US" dirty="0"/>
              <a:t>final design </a:t>
            </a:r>
            <a:r>
              <a:rPr lang="en-US" dirty="0" smtClean="0"/>
              <a:t>is </a:t>
            </a:r>
            <a:r>
              <a:rPr lang="en-US" dirty="0"/>
              <a:t>made from recycled and scrapped materials, including blades cut from PVC piping, a shaft from an evaporative cooler, a recycled generator, scrap lumber and sheet metal, and a car battery to store electricity. </a:t>
            </a:r>
            <a:r>
              <a:rPr lang="en-US" dirty="0" smtClean="0"/>
              <a:t> The </a:t>
            </a:r>
            <a:r>
              <a:rPr lang="en-US" dirty="0"/>
              <a:t>turbine </a:t>
            </a:r>
            <a:r>
              <a:rPr lang="en-US" dirty="0" smtClean="0"/>
              <a:t>is </a:t>
            </a:r>
            <a:r>
              <a:rPr lang="en-US" dirty="0"/>
              <a:t>five feet in diameter, and is designed to be mounted either on the roof or side of a house, or on a wooden post sunk into the ground</a:t>
            </a:r>
            <a:r>
              <a:rPr lang="en-US" dirty="0" smtClean="0"/>
              <a:t>.  </a:t>
            </a:r>
            <a:r>
              <a:rPr lang="en-US" dirty="0"/>
              <a:t>The prototype </a:t>
            </a:r>
            <a:r>
              <a:rPr lang="en-US" dirty="0" smtClean="0"/>
              <a:t>serves </a:t>
            </a:r>
            <a:r>
              <a:rPr lang="en-US" dirty="0"/>
              <a:t>as an example to show individuals in remote locations how to create their own wind turbines, based on </a:t>
            </a:r>
            <a:r>
              <a:rPr lang="en-US" dirty="0" smtClean="0"/>
              <a:t>materials </a:t>
            </a:r>
            <a:r>
              <a:rPr lang="en-US" dirty="0"/>
              <a:t>they can salvage</a:t>
            </a:r>
            <a:r>
              <a:rPr lang="en-US" dirty="0" smtClean="0"/>
              <a:t>.</a:t>
            </a:r>
          </a:p>
        </p:txBody>
      </p:sp>
      <p:sp>
        <p:nvSpPr>
          <p:cNvPr id="1028" name="Rectangle 3"/>
          <p:cNvSpPr>
            <a:spLocks noGrp="1" noChangeArrowheads="1"/>
          </p:cNvSpPr>
          <p:nvPr>
            <p:ph type="title"/>
          </p:nvPr>
        </p:nvSpPr>
        <p:spPr>
          <a:xfrm>
            <a:off x="3796457" y="431800"/>
            <a:ext cx="35446543" cy="2446338"/>
          </a:xfrm>
          <a:gradFill flip="none" rotWithShape="1">
            <a:gsLst>
              <a:gs pos="0">
                <a:srgbClr val="4D7663"/>
              </a:gs>
              <a:gs pos="100000">
                <a:srgbClr val="6EB298"/>
              </a:gs>
            </a:gsLst>
            <a:lin ang="16200000" scaled="0"/>
            <a:tileRect/>
          </a:gradFill>
          <a:ln>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lIns="0" rIns="0"/>
          <a:lstStyle/>
          <a:p>
            <a:r>
              <a:rPr lang="en-US" sz="9600" b="1" dirty="0" smtClean="0">
                <a:solidFill>
                  <a:schemeClr val="bg1"/>
                </a:solidFill>
                <a:latin typeface="Helvetica" charset="0"/>
              </a:rPr>
              <a:t>Harnessing Wind </a:t>
            </a:r>
            <a:r>
              <a:rPr lang="en-US" sz="9600" b="1" dirty="0">
                <a:solidFill>
                  <a:schemeClr val="bg1"/>
                </a:solidFill>
                <a:latin typeface="Helvetica" charset="0"/>
              </a:rPr>
              <a:t>Energy with Recyclable Materials</a:t>
            </a:r>
            <a:endParaRPr lang="en-US" sz="9600" b="1" dirty="0" smtClean="0">
              <a:solidFill>
                <a:schemeClr val="bg1"/>
              </a:solidFill>
              <a:latin typeface="Helvetica" charset="0"/>
            </a:endParaRPr>
          </a:p>
        </p:txBody>
      </p:sp>
      <p:sp>
        <p:nvSpPr>
          <p:cNvPr id="1029" name="Rectangle 4"/>
          <p:cNvSpPr>
            <a:spLocks noChangeArrowheads="1"/>
          </p:cNvSpPr>
          <p:nvPr/>
        </p:nvSpPr>
        <p:spPr bwMode="auto">
          <a:xfrm>
            <a:off x="3796457" y="3124200"/>
            <a:ext cx="35446543" cy="1265238"/>
          </a:xfrm>
          <a:prstGeom prst="rect">
            <a:avLst/>
          </a:prstGeom>
          <a:noFill/>
          <a:ln w="12700">
            <a:solidFill>
              <a:schemeClr val="accent6">
                <a:lumMod val="50000"/>
              </a:schemeClr>
            </a:solidFill>
            <a:miter lim="800000"/>
            <a:headEnd/>
            <a:tailEnd/>
          </a:ln>
        </p:spPr>
        <p:txBody>
          <a:bodyPr lIns="441325" tIns="220662" rIns="441325" bIns="220662" anchor="ctr"/>
          <a:lstStyle/>
          <a:p>
            <a:pPr algn="ctr" defTabSz="4389438">
              <a:spcBef>
                <a:spcPct val="0"/>
              </a:spcBef>
              <a:tabLst>
                <a:tab pos="13487400" algn="l"/>
              </a:tabLst>
            </a:pPr>
            <a:r>
              <a:rPr lang="en-US" sz="8800" b="1" dirty="0" smtClean="0"/>
              <a:t>Katie Carroll, Margo </a:t>
            </a:r>
            <a:r>
              <a:rPr lang="en-US" sz="8800" b="1" dirty="0" err="1" smtClean="0"/>
              <a:t>Dufek</a:t>
            </a:r>
            <a:r>
              <a:rPr lang="en-US" sz="8800" b="1" dirty="0" smtClean="0"/>
              <a:t>, Andrew McCarthy, Leanne Willey</a:t>
            </a:r>
            <a:endParaRPr lang="en-US" sz="8800" b="1" baseline="28000" dirty="0"/>
          </a:p>
        </p:txBody>
      </p:sp>
      <p:sp>
        <p:nvSpPr>
          <p:cNvPr id="1032" name="Rectangle 8"/>
          <p:cNvSpPr>
            <a:spLocks noChangeArrowheads="1"/>
          </p:cNvSpPr>
          <p:nvPr/>
        </p:nvSpPr>
        <p:spPr bwMode="auto">
          <a:xfrm>
            <a:off x="3796457" y="4648200"/>
            <a:ext cx="35446543" cy="1295400"/>
          </a:xfrm>
          <a:prstGeom prst="rect">
            <a:avLst/>
          </a:prstGeom>
          <a:ln>
            <a:solidFill>
              <a:schemeClr val="accent6">
                <a:lumMod val="50000"/>
              </a:schemeClr>
            </a:solidFill>
            <a:headEnd/>
            <a:tailEnd/>
          </a:ln>
        </p:spPr>
        <p:style>
          <a:lnRef idx="2">
            <a:schemeClr val="accent6"/>
          </a:lnRef>
          <a:fillRef idx="1">
            <a:schemeClr val="lt1"/>
          </a:fillRef>
          <a:effectRef idx="0">
            <a:schemeClr val="accent6"/>
          </a:effectRef>
          <a:fontRef idx="minor">
            <a:schemeClr val="dk1"/>
          </a:fontRef>
        </p:style>
        <p:txBody>
          <a:bodyPr lIns="441325" tIns="220662" rIns="441325" bIns="220662" anchor="ctr"/>
          <a:lstStyle/>
          <a:p>
            <a:pPr algn="ctr" defTabSz="4389438">
              <a:spcBef>
                <a:spcPct val="0"/>
              </a:spcBef>
            </a:pPr>
            <a:r>
              <a:rPr lang="en-US" sz="5400" b="1" dirty="0">
                <a:solidFill>
                  <a:schemeClr val="bg2"/>
                </a:solidFill>
              </a:rPr>
              <a:t>Department of </a:t>
            </a:r>
            <a:r>
              <a:rPr lang="en-US" sz="5400" b="1" dirty="0" smtClean="0">
                <a:solidFill>
                  <a:schemeClr val="bg2"/>
                </a:solidFill>
              </a:rPr>
              <a:t>Mechanical Engineering, </a:t>
            </a:r>
            <a:r>
              <a:rPr lang="en-US" sz="5400" b="1" dirty="0">
                <a:solidFill>
                  <a:schemeClr val="bg2"/>
                </a:solidFill>
              </a:rPr>
              <a:t>Northern Arizona </a:t>
            </a:r>
            <a:r>
              <a:rPr lang="en-US" sz="5400" b="1" dirty="0" smtClean="0">
                <a:solidFill>
                  <a:schemeClr val="bg2"/>
                </a:solidFill>
              </a:rPr>
              <a:t>University</a:t>
            </a:r>
            <a:endParaRPr lang="en-US" sz="5400" b="1" baseline="28000" dirty="0">
              <a:solidFill>
                <a:schemeClr val="hlink"/>
              </a:solidFill>
            </a:endParaRPr>
          </a:p>
        </p:txBody>
      </p:sp>
      <p:sp>
        <p:nvSpPr>
          <p:cNvPr id="1035" name="Rectangle 20"/>
          <p:cNvSpPr>
            <a:spLocks noChangeArrowheads="1"/>
          </p:cNvSpPr>
          <p:nvPr/>
        </p:nvSpPr>
        <p:spPr bwMode="auto">
          <a:xfrm>
            <a:off x="509462" y="15854933"/>
            <a:ext cx="9191774" cy="781050"/>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Requirements &amp; Constraints</a:t>
            </a:r>
          </a:p>
        </p:txBody>
      </p:sp>
      <p:sp>
        <p:nvSpPr>
          <p:cNvPr id="1039" name="Rectangle 24"/>
          <p:cNvSpPr>
            <a:spLocks noChangeArrowheads="1"/>
          </p:cNvSpPr>
          <p:nvPr/>
        </p:nvSpPr>
        <p:spPr bwMode="auto">
          <a:xfrm>
            <a:off x="20133964" y="6248400"/>
            <a:ext cx="9184068" cy="781050"/>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Results</a:t>
            </a:r>
          </a:p>
        </p:txBody>
      </p:sp>
      <p:sp>
        <p:nvSpPr>
          <p:cNvPr id="1042" name="Rectangle 27"/>
          <p:cNvSpPr>
            <a:spLocks noChangeArrowheads="1"/>
          </p:cNvSpPr>
          <p:nvPr/>
        </p:nvSpPr>
        <p:spPr bwMode="auto">
          <a:xfrm>
            <a:off x="457199" y="21869524"/>
            <a:ext cx="9184068" cy="779462"/>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Testing Procedure</a:t>
            </a:r>
          </a:p>
        </p:txBody>
      </p:sp>
      <p:sp>
        <p:nvSpPr>
          <p:cNvPr id="1043" name="Rectangle 28"/>
          <p:cNvSpPr>
            <a:spLocks noChangeArrowheads="1"/>
          </p:cNvSpPr>
          <p:nvPr/>
        </p:nvSpPr>
        <p:spPr bwMode="auto">
          <a:xfrm>
            <a:off x="30172023" y="27203400"/>
            <a:ext cx="9165779" cy="781050"/>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Acknowledgments</a:t>
            </a:r>
          </a:p>
        </p:txBody>
      </p:sp>
      <p:sp>
        <p:nvSpPr>
          <p:cNvPr id="1055" name="Rectangle 42"/>
          <p:cNvSpPr>
            <a:spLocks noChangeArrowheads="1"/>
          </p:cNvSpPr>
          <p:nvPr/>
        </p:nvSpPr>
        <p:spPr bwMode="auto">
          <a:xfrm>
            <a:off x="10321328" y="21717000"/>
            <a:ext cx="9189720" cy="8492067"/>
          </a:xfrm>
          <a:prstGeom prst="rect">
            <a:avLst/>
          </a:prstGeom>
          <a:noFill/>
          <a:ln w="12700">
            <a:noFill/>
            <a:miter lim="800000"/>
            <a:headEnd/>
            <a:tailEnd/>
          </a:ln>
        </p:spPr>
        <p:txBody>
          <a:bodyPr wrap="square" lIns="90488" tIns="44450" rIns="90488" bIns="44450">
            <a:spAutoFit/>
          </a:bodyPr>
          <a:lstStyle/>
          <a:p>
            <a:r>
              <a:rPr lang="en-US" dirty="0" smtClean="0"/>
              <a:t>The prototype stands 8’ tall, and has six 2.5’ long blades.  The turbine hub can rotate approximately 180º to face into the wind.</a:t>
            </a:r>
          </a:p>
          <a:p>
            <a:r>
              <a:rPr lang="en-US" dirty="0" smtClean="0"/>
              <a:t>The turbine blades are cut from 6” diameter PVC pipes, and are shaped to roughly approximate an airfoil.  PVC was chosen because it is lightweight, durable, and commonly available. </a:t>
            </a:r>
          </a:p>
          <a:p>
            <a:r>
              <a:rPr lang="en-US" dirty="0" smtClean="0"/>
              <a:t>The blades are attached to the generator through a pulley system, providing a 4:1 gear ratio.  This causes the generator to spin four times faster than the blades, allowing the turbine to generate electricity with lower wind speeds. </a:t>
            </a:r>
          </a:p>
          <a:p>
            <a:r>
              <a:rPr lang="en-US" dirty="0" smtClean="0"/>
              <a:t>A weather vane and a caster wheel allow the turbine to rotate as the wind direction changes, increasing efficiency.  As the wind changes direction, the normal force exerted on the weather vane causes the hub to rotate around the caster wheel, mounted between the hub and the post, until the turbine faces into the wind.</a:t>
            </a:r>
          </a:p>
        </p:txBody>
      </p:sp>
      <p:sp>
        <p:nvSpPr>
          <p:cNvPr id="1059" name="Rectangle 46"/>
          <p:cNvSpPr>
            <a:spLocks noChangeArrowheads="1"/>
          </p:cNvSpPr>
          <p:nvPr/>
        </p:nvSpPr>
        <p:spPr bwMode="auto">
          <a:xfrm>
            <a:off x="29946600" y="6248400"/>
            <a:ext cx="9184068" cy="779462"/>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Materials</a:t>
            </a:r>
          </a:p>
        </p:txBody>
      </p:sp>
      <p:sp>
        <p:nvSpPr>
          <p:cNvPr id="1075" name="Rectangle 65"/>
          <p:cNvSpPr>
            <a:spLocks noChangeArrowheads="1"/>
          </p:cNvSpPr>
          <p:nvPr/>
        </p:nvSpPr>
        <p:spPr bwMode="auto">
          <a:xfrm>
            <a:off x="505866" y="16982163"/>
            <a:ext cx="9189822" cy="4506361"/>
          </a:xfrm>
          <a:prstGeom prst="rect">
            <a:avLst/>
          </a:prstGeom>
          <a:noFill/>
          <a:ln w="12700">
            <a:noFill/>
            <a:miter lim="800000"/>
            <a:headEnd/>
            <a:tailEnd/>
          </a:ln>
        </p:spPr>
        <p:txBody>
          <a:bodyPr lIns="90488" tIns="44450" rIns="90488" bIns="44450">
            <a:spAutoFit/>
          </a:bodyPr>
          <a:lstStyle/>
          <a:p>
            <a:pPr>
              <a:spcBef>
                <a:spcPts val="1080"/>
              </a:spcBef>
            </a:pPr>
            <a:r>
              <a:rPr lang="en-US" b="1" dirty="0" smtClean="0">
                <a:solidFill>
                  <a:schemeClr val="accent6">
                    <a:lumMod val="50000"/>
                  </a:schemeClr>
                </a:solidFill>
              </a:rPr>
              <a:t>Requirements: </a:t>
            </a:r>
          </a:p>
          <a:p>
            <a:pPr marL="457200" indent="-457200">
              <a:spcBef>
                <a:spcPts val="1080"/>
              </a:spcBef>
              <a:buFont typeface="Arial"/>
              <a:buChar char="•"/>
            </a:pPr>
            <a:r>
              <a:rPr lang="en-US" dirty="0" smtClean="0"/>
              <a:t>Generate &amp; store 0.5 </a:t>
            </a:r>
            <a:r>
              <a:rPr lang="en-US" dirty="0"/>
              <a:t>kWh of </a:t>
            </a:r>
            <a:r>
              <a:rPr lang="en-US" dirty="0" smtClean="0"/>
              <a:t>energy per day. </a:t>
            </a:r>
          </a:p>
          <a:p>
            <a:pPr marL="457200" indent="-457200">
              <a:spcBef>
                <a:spcPts val="1080"/>
              </a:spcBef>
              <a:buFont typeface="Arial"/>
              <a:buChar char="•"/>
            </a:pPr>
            <a:r>
              <a:rPr lang="en-US" dirty="0" smtClean="0"/>
              <a:t>Able to withstand </a:t>
            </a:r>
            <a:r>
              <a:rPr lang="en-US" dirty="0"/>
              <a:t>high wind </a:t>
            </a:r>
            <a:r>
              <a:rPr lang="en-US" dirty="0" smtClean="0"/>
              <a:t>speeds.</a:t>
            </a:r>
          </a:p>
          <a:p>
            <a:pPr marL="457200" indent="-457200">
              <a:spcBef>
                <a:spcPts val="1080"/>
              </a:spcBef>
              <a:buFont typeface="Arial"/>
              <a:buChar char="•"/>
            </a:pPr>
            <a:r>
              <a:rPr lang="en-US" dirty="0"/>
              <a:t>Easy to </a:t>
            </a:r>
            <a:r>
              <a:rPr lang="en-US" dirty="0" smtClean="0"/>
              <a:t>assemble.</a:t>
            </a:r>
          </a:p>
          <a:p>
            <a:pPr marL="457200" indent="-457200">
              <a:spcBef>
                <a:spcPts val="1080"/>
              </a:spcBef>
              <a:buFont typeface="Arial"/>
              <a:buChar char="•"/>
            </a:pPr>
            <a:r>
              <a:rPr lang="en-US" dirty="0" smtClean="0"/>
              <a:t>Portable – can be transported to remote locations. </a:t>
            </a:r>
            <a:endParaRPr lang="en-US" b="1" dirty="0" smtClean="0">
              <a:solidFill>
                <a:srgbClr val="1500FE"/>
              </a:solidFill>
            </a:endParaRPr>
          </a:p>
          <a:p>
            <a:pPr>
              <a:spcBef>
                <a:spcPts val="1080"/>
              </a:spcBef>
            </a:pPr>
            <a:r>
              <a:rPr lang="en-US" b="1" dirty="0">
                <a:solidFill>
                  <a:schemeClr val="accent6">
                    <a:lumMod val="50000"/>
                  </a:schemeClr>
                </a:solidFill>
              </a:rPr>
              <a:t>Constraints: </a:t>
            </a:r>
          </a:p>
          <a:p>
            <a:pPr marL="457200" lvl="0" indent="-457200">
              <a:spcBef>
                <a:spcPts val="1080"/>
              </a:spcBef>
              <a:buFont typeface="Arial"/>
              <a:buChar char="•"/>
            </a:pPr>
            <a:r>
              <a:rPr lang="en-US" dirty="0" smtClean="0"/>
              <a:t>Maximum total </a:t>
            </a:r>
            <a:r>
              <a:rPr lang="en-US" dirty="0"/>
              <a:t>weight </a:t>
            </a:r>
            <a:r>
              <a:rPr lang="en-US" dirty="0" smtClean="0"/>
              <a:t>of 100 lbs.</a:t>
            </a:r>
          </a:p>
          <a:p>
            <a:pPr marL="457200" lvl="0" indent="-457200">
              <a:spcBef>
                <a:spcPts val="1080"/>
              </a:spcBef>
              <a:buFont typeface="Arial"/>
              <a:buChar char="•"/>
            </a:pPr>
            <a:r>
              <a:rPr lang="en-US" dirty="0"/>
              <a:t>B</a:t>
            </a:r>
            <a:r>
              <a:rPr lang="en-US" dirty="0" smtClean="0"/>
              <a:t>udget of $</a:t>
            </a:r>
            <a:r>
              <a:rPr lang="en-US" dirty="0"/>
              <a:t>50. </a:t>
            </a:r>
          </a:p>
        </p:txBody>
      </p:sp>
      <p:pic>
        <p:nvPicPr>
          <p:cNvPr id="52" name="Picture 51" descr="NAU_PrimV_CEFNS_2C.png"/>
          <p:cNvPicPr>
            <a:picLocks noChangeAspect="1"/>
          </p:cNvPicPr>
          <p:nvPr/>
        </p:nvPicPr>
        <p:blipFill>
          <a:blip r:embed="rId3" cstate="print"/>
          <a:stretch>
            <a:fillRect/>
          </a:stretch>
        </p:blipFill>
        <p:spPr>
          <a:xfrm>
            <a:off x="494533" y="304800"/>
            <a:ext cx="3163067" cy="5715000"/>
          </a:xfrm>
          <a:prstGeom prst="rect">
            <a:avLst/>
          </a:prstGeom>
        </p:spPr>
      </p:pic>
      <p:sp>
        <p:nvSpPr>
          <p:cNvPr id="53" name="Rectangle 24"/>
          <p:cNvSpPr>
            <a:spLocks noChangeArrowheads="1"/>
          </p:cNvSpPr>
          <p:nvPr/>
        </p:nvSpPr>
        <p:spPr bwMode="auto">
          <a:xfrm>
            <a:off x="10321328" y="6248400"/>
            <a:ext cx="9184068" cy="781050"/>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Final Design</a:t>
            </a:r>
          </a:p>
        </p:txBody>
      </p:sp>
      <p:sp>
        <p:nvSpPr>
          <p:cNvPr id="56" name="Rectangle 38"/>
          <p:cNvSpPr>
            <a:spLocks noChangeArrowheads="1"/>
          </p:cNvSpPr>
          <p:nvPr/>
        </p:nvSpPr>
        <p:spPr bwMode="auto">
          <a:xfrm>
            <a:off x="10321328" y="7315200"/>
            <a:ext cx="9189720" cy="520655"/>
          </a:xfrm>
          <a:prstGeom prst="rect">
            <a:avLst/>
          </a:prstGeom>
          <a:noFill/>
          <a:ln w="12700">
            <a:noFill/>
            <a:miter lim="800000"/>
            <a:headEnd/>
            <a:tailEnd/>
          </a:ln>
        </p:spPr>
        <p:txBody>
          <a:bodyPr wrap="square" lIns="90488" tIns="44450" rIns="90488" bIns="44450">
            <a:spAutoFit/>
          </a:bodyPr>
          <a:lstStyle/>
          <a:p>
            <a:r>
              <a:rPr lang="en-US" dirty="0" smtClean="0"/>
              <a:t>Figure 1 shows a picture of the final prototype:</a:t>
            </a:r>
          </a:p>
        </p:txBody>
      </p:sp>
      <p:sp>
        <p:nvSpPr>
          <p:cNvPr id="60" name="TextBox 59"/>
          <p:cNvSpPr txBox="1"/>
          <p:nvPr/>
        </p:nvSpPr>
        <p:spPr>
          <a:xfrm>
            <a:off x="20193000" y="7239000"/>
            <a:ext cx="9171432" cy="3323987"/>
          </a:xfrm>
          <a:prstGeom prst="rect">
            <a:avLst/>
          </a:prstGeom>
          <a:noFill/>
        </p:spPr>
        <p:txBody>
          <a:bodyPr wrap="square" rtlCol="0">
            <a:spAutoFit/>
          </a:bodyPr>
          <a:lstStyle/>
          <a:p>
            <a:r>
              <a:rPr lang="en-US" dirty="0" smtClean="0"/>
              <a:t>The test results were analyzed using linear regression to account for errors in the measurement process.</a:t>
            </a:r>
          </a:p>
          <a:p>
            <a:r>
              <a:rPr lang="en-US" dirty="0" smtClean="0"/>
              <a:t>Figure 2 shows both the measured power output from the turbine and the theoretical maximum power output (Betz limit) plotted versus wind speed.  As expected, the measured output is less than the theoretical output, but </a:t>
            </a:r>
            <a:r>
              <a:rPr lang="en-US" smtClean="0"/>
              <a:t>both curves </a:t>
            </a:r>
            <a:r>
              <a:rPr lang="en-US" dirty="0" smtClean="0"/>
              <a:t>have the same overall shape. </a:t>
            </a:r>
          </a:p>
        </p:txBody>
      </p:sp>
      <p:sp>
        <p:nvSpPr>
          <p:cNvPr id="61" name="TextBox 60"/>
          <p:cNvSpPr txBox="1"/>
          <p:nvPr/>
        </p:nvSpPr>
        <p:spPr>
          <a:xfrm>
            <a:off x="13050713" y="20955000"/>
            <a:ext cx="3725299" cy="461665"/>
          </a:xfrm>
          <a:prstGeom prst="rect">
            <a:avLst/>
          </a:prstGeom>
          <a:noFill/>
        </p:spPr>
        <p:txBody>
          <a:bodyPr wrap="none" rtlCol="0">
            <a:spAutoFit/>
          </a:bodyPr>
          <a:lstStyle/>
          <a:p>
            <a:pPr algn="ctr"/>
            <a:r>
              <a:rPr lang="en-US" sz="2400" b="1" dirty="0" smtClean="0"/>
              <a:t>Figure 1:</a:t>
            </a:r>
            <a:r>
              <a:rPr lang="en-US" sz="2400" dirty="0" smtClean="0"/>
              <a:t>  Final Prototype</a:t>
            </a:r>
            <a:endParaRPr lang="en-US" sz="2400" dirty="0"/>
          </a:p>
        </p:txBody>
      </p:sp>
      <p:sp>
        <p:nvSpPr>
          <p:cNvPr id="62" name="TextBox 61"/>
          <p:cNvSpPr txBox="1"/>
          <p:nvPr/>
        </p:nvSpPr>
        <p:spPr>
          <a:xfrm>
            <a:off x="20191455" y="28799135"/>
            <a:ext cx="9189720" cy="461665"/>
          </a:xfrm>
          <a:prstGeom prst="rect">
            <a:avLst/>
          </a:prstGeom>
          <a:noFill/>
        </p:spPr>
        <p:txBody>
          <a:bodyPr wrap="square" rtlCol="0">
            <a:spAutoFit/>
          </a:bodyPr>
          <a:lstStyle/>
          <a:p>
            <a:pPr algn="ctr"/>
            <a:r>
              <a:rPr lang="en-US" sz="2400" b="1" dirty="0" smtClean="0"/>
              <a:t>Figure 3:</a:t>
            </a:r>
            <a:r>
              <a:rPr lang="en-US" sz="2400" dirty="0" smtClean="0"/>
              <a:t>  Coefficient of Performance vs. Wind Speed</a:t>
            </a:r>
          </a:p>
        </p:txBody>
      </p:sp>
      <p:sp>
        <p:nvSpPr>
          <p:cNvPr id="65" name="TextBox 64"/>
          <p:cNvSpPr txBox="1"/>
          <p:nvPr/>
        </p:nvSpPr>
        <p:spPr>
          <a:xfrm>
            <a:off x="30057672" y="7239000"/>
            <a:ext cx="9166410" cy="954107"/>
          </a:xfrm>
          <a:prstGeom prst="rect">
            <a:avLst/>
          </a:prstGeom>
          <a:noFill/>
        </p:spPr>
        <p:txBody>
          <a:bodyPr wrap="square" rtlCol="0">
            <a:spAutoFit/>
          </a:bodyPr>
          <a:lstStyle/>
          <a:p>
            <a:pPr>
              <a:spcBef>
                <a:spcPts val="0"/>
              </a:spcBef>
            </a:pPr>
            <a:r>
              <a:rPr lang="en-US" dirty="0" smtClean="0"/>
              <a:t>Table 1 lists the components used to construct the prototype and their associated costs. </a:t>
            </a:r>
          </a:p>
        </p:txBody>
      </p:sp>
      <p:sp>
        <p:nvSpPr>
          <p:cNvPr id="48" name="TextBox 47"/>
          <p:cNvSpPr txBox="1"/>
          <p:nvPr/>
        </p:nvSpPr>
        <p:spPr>
          <a:xfrm>
            <a:off x="452005" y="30047624"/>
            <a:ext cx="3738995" cy="584776"/>
          </a:xfrm>
          <a:prstGeom prst="rect">
            <a:avLst/>
          </a:prstGeom>
          <a:solidFill>
            <a:srgbClr val="6EB298"/>
          </a:solidFill>
          <a:ln w="12700">
            <a:solidFill>
              <a:schemeClr val="tx1"/>
            </a:solidFill>
          </a:ln>
        </p:spPr>
        <p:txBody>
          <a:bodyPr wrap="square" rtlCol="0">
            <a:spAutoFit/>
          </a:bodyPr>
          <a:lstStyle/>
          <a:p>
            <a:pPr algn="l"/>
            <a:r>
              <a:rPr lang="en-US" sz="3200" dirty="0" smtClean="0"/>
              <a:t>Engineering Design</a:t>
            </a:r>
            <a:endParaRPr lang="en-US" sz="3200" dirty="0"/>
          </a:p>
        </p:txBody>
      </p:sp>
      <p:sp>
        <p:nvSpPr>
          <p:cNvPr id="67" name="Rectangle 28"/>
          <p:cNvSpPr>
            <a:spLocks noChangeArrowheads="1"/>
          </p:cNvSpPr>
          <p:nvPr/>
        </p:nvSpPr>
        <p:spPr bwMode="auto">
          <a:xfrm>
            <a:off x="30172023" y="21835069"/>
            <a:ext cx="9165779" cy="781050"/>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a:solidFill>
                  <a:schemeClr val="bg1"/>
                </a:solidFill>
              </a:rPr>
              <a:t>References</a:t>
            </a:r>
          </a:p>
        </p:txBody>
      </p:sp>
      <p:sp>
        <p:nvSpPr>
          <p:cNvPr id="70" name="TextBox 69"/>
          <p:cNvSpPr txBox="1"/>
          <p:nvPr/>
        </p:nvSpPr>
        <p:spPr>
          <a:xfrm>
            <a:off x="30177581" y="28346400"/>
            <a:ext cx="9184481" cy="1415772"/>
          </a:xfrm>
          <a:prstGeom prst="rect">
            <a:avLst/>
          </a:prstGeom>
          <a:noFill/>
        </p:spPr>
        <p:txBody>
          <a:bodyPr wrap="square" rtlCol="0">
            <a:spAutoFit/>
          </a:bodyPr>
          <a:lstStyle/>
          <a:p>
            <a:pPr>
              <a:spcBef>
                <a:spcPts val="0"/>
              </a:spcBef>
              <a:spcAft>
                <a:spcPts val="600"/>
              </a:spcAft>
            </a:pPr>
            <a:r>
              <a:rPr lang="en-US" dirty="0" smtClean="0"/>
              <a:t>Northern Arizona University</a:t>
            </a:r>
          </a:p>
          <a:p>
            <a:pPr>
              <a:spcBef>
                <a:spcPts val="0"/>
              </a:spcBef>
              <a:spcAft>
                <a:spcPts val="600"/>
              </a:spcAft>
            </a:pPr>
            <a:r>
              <a:rPr lang="en-US" sz="2400" dirty="0" smtClean="0"/>
              <a:t> 	- Dr</a:t>
            </a:r>
            <a:r>
              <a:rPr lang="en-US" sz="2400" dirty="0"/>
              <a:t>. Srinivas Kosaraju</a:t>
            </a:r>
            <a:endParaRPr lang="en-US" sz="2400" dirty="0" smtClean="0"/>
          </a:p>
          <a:p>
            <a:pPr>
              <a:spcBef>
                <a:spcPts val="0"/>
              </a:spcBef>
              <a:spcAft>
                <a:spcPts val="600"/>
              </a:spcAft>
            </a:pPr>
            <a:r>
              <a:rPr lang="en-US" sz="2400" dirty="0"/>
              <a:t>	</a:t>
            </a:r>
            <a:r>
              <a:rPr lang="en-US" sz="2400" dirty="0" smtClean="0"/>
              <a:t>- Professor David Willy</a:t>
            </a:r>
          </a:p>
        </p:txBody>
      </p:sp>
      <p:sp>
        <p:nvSpPr>
          <p:cNvPr id="71" name="TextBox 70"/>
          <p:cNvSpPr txBox="1"/>
          <p:nvPr/>
        </p:nvSpPr>
        <p:spPr>
          <a:xfrm>
            <a:off x="30171303" y="22844720"/>
            <a:ext cx="9167218" cy="4206280"/>
          </a:xfrm>
          <a:prstGeom prst="rect">
            <a:avLst/>
          </a:prstGeom>
          <a:noFill/>
        </p:spPr>
        <p:txBody>
          <a:bodyPr wrap="square" rtlCol="0">
            <a:spAutoFit/>
          </a:bodyPr>
          <a:lstStyle/>
          <a:p>
            <a:r>
              <a:rPr lang="en-US" sz="1600" dirty="0"/>
              <a:t>Dr. </a:t>
            </a:r>
            <a:r>
              <a:rPr lang="en-US" sz="1600" dirty="0" err="1"/>
              <a:t>Srinivas</a:t>
            </a:r>
            <a:r>
              <a:rPr lang="en-US" sz="1600" dirty="0"/>
              <a:t> </a:t>
            </a:r>
            <a:r>
              <a:rPr lang="en-US" sz="1600" dirty="0" err="1"/>
              <a:t>Kosaraju</a:t>
            </a:r>
            <a:r>
              <a:rPr lang="en-US" sz="1600" dirty="0"/>
              <a:t>, Northern Arizona University.</a:t>
            </a:r>
          </a:p>
          <a:p>
            <a:r>
              <a:rPr lang="en-US" sz="1600" dirty="0"/>
              <a:t>Jones, B. 2009. A Brief Wind Power Tutorial. http://</a:t>
            </a:r>
            <a:r>
              <a:rPr lang="en-US" sz="1600" dirty="0" err="1"/>
              <a:t>ecorenovator.org</a:t>
            </a:r>
            <a:r>
              <a:rPr lang="en-US" sz="1600" dirty="0"/>
              <a:t>/wind-power-tutorial.</a:t>
            </a:r>
          </a:p>
          <a:p>
            <a:r>
              <a:rPr lang="en-US" sz="1600" dirty="0"/>
              <a:t>Knight, B. 2012. DIY Wind Turbine Project. http://</a:t>
            </a:r>
            <a:r>
              <a:rPr lang="en-US" sz="1600" dirty="0" err="1"/>
              <a:t>greenterrafirma.com</a:t>
            </a:r>
            <a:r>
              <a:rPr lang="en-US" sz="1600" dirty="0"/>
              <a:t>/</a:t>
            </a:r>
            <a:r>
              <a:rPr lang="en-US" sz="1600" dirty="0" err="1"/>
              <a:t>DIY_Wind_Turbine.html</a:t>
            </a:r>
            <a:r>
              <a:rPr lang="en-US" sz="1600" dirty="0"/>
              <a:t>.</a:t>
            </a:r>
          </a:p>
          <a:p>
            <a:r>
              <a:rPr lang="en-US" sz="1600" dirty="0"/>
              <a:t>Professor David Willy, Northern Arizona University.</a:t>
            </a:r>
          </a:p>
          <a:p>
            <a:r>
              <a:rPr lang="en-US" sz="1600" dirty="0"/>
              <a:t>PVC Pipe Size Dimensions, Identification &amp; Pressure Ratings. 2012. http://</a:t>
            </a:r>
            <a:r>
              <a:rPr lang="en-US" sz="1600" dirty="0" err="1"/>
              <a:t>flexpvc.com</a:t>
            </a:r>
            <a:r>
              <a:rPr lang="en-US" sz="1600" dirty="0"/>
              <a:t>/</a:t>
            </a:r>
            <a:r>
              <a:rPr lang="en-US" sz="1600" dirty="0" err="1"/>
              <a:t>PVCPipeSize.shtml</a:t>
            </a:r>
            <a:r>
              <a:rPr lang="en-US" sz="1600" dirty="0"/>
              <a:t>.</a:t>
            </a:r>
          </a:p>
          <a:p>
            <a:r>
              <a:rPr lang="en-US" sz="1600" dirty="0"/>
              <a:t>Sizing Your Wind Turbine Tail. 2010. http://</a:t>
            </a:r>
            <a:r>
              <a:rPr lang="en-US" sz="1600" dirty="0" err="1"/>
              <a:t>www.windynation.com</a:t>
            </a:r>
            <a:r>
              <a:rPr lang="en-US" sz="1600" dirty="0"/>
              <a:t>/articles/</a:t>
            </a:r>
            <a:r>
              <a:rPr lang="en-US" sz="1600" dirty="0" err="1"/>
              <a:t>windturbine</a:t>
            </a:r>
            <a:r>
              <a:rPr lang="en-US" sz="1600" dirty="0"/>
              <a:t>-tail-fin/sizing-your-wind-turbine-tail.</a:t>
            </a:r>
          </a:p>
          <a:p>
            <a:r>
              <a:rPr lang="en-US" sz="1600" dirty="0"/>
              <a:t>Sprague, J., Huff, S., Solomon, K., &amp; </a:t>
            </a:r>
            <a:r>
              <a:rPr lang="en-US" sz="1600" dirty="0" err="1"/>
              <a:t>Waggy</a:t>
            </a:r>
            <a:r>
              <a:rPr lang="en-US" sz="1600" dirty="0"/>
              <a:t>, M. Research and Development of Small Wind Turbine Blades. http://</a:t>
            </a:r>
            <a:r>
              <a:rPr lang="en-US" sz="1600" dirty="0" err="1"/>
              <a:t>researchgroups.msu.edu</a:t>
            </a:r>
            <a:r>
              <a:rPr lang="en-US" sz="1600" dirty="0"/>
              <a:t>/system/files/content/</a:t>
            </a:r>
            <a:r>
              <a:rPr lang="en-US" sz="1600" dirty="0" err="1"/>
              <a:t>DevelopmentofSmallWindTurbineBlades.pdf</a:t>
            </a:r>
            <a:r>
              <a:rPr lang="en-US" sz="1600" dirty="0"/>
              <a:t>. </a:t>
            </a:r>
          </a:p>
          <a:p>
            <a:r>
              <a:rPr lang="en-US" sz="1600" dirty="0" err="1"/>
              <a:t>Twidell</a:t>
            </a:r>
            <a:r>
              <a:rPr lang="en-US" sz="1600" dirty="0"/>
              <a:t>, J, &amp; Anthony D. W.  2006. Renewable Energy Resources. (2nd ed.; London: E &amp; FN </a:t>
            </a:r>
            <a:r>
              <a:rPr lang="en-US" sz="1600" dirty="0" err="1"/>
              <a:t>Spon</a:t>
            </a:r>
            <a:r>
              <a:rPr lang="en-US" sz="1600" dirty="0"/>
              <a:t>)</a:t>
            </a:r>
          </a:p>
          <a:p>
            <a:pPr>
              <a:spcBef>
                <a:spcPts val="400"/>
              </a:spcBef>
            </a:pPr>
            <a:endParaRPr lang="en-US" sz="1600" dirty="0" smtClean="0"/>
          </a:p>
        </p:txBody>
      </p:sp>
      <p:sp>
        <p:nvSpPr>
          <p:cNvPr id="76" name="Rectangle 24"/>
          <p:cNvSpPr>
            <a:spLocks noChangeArrowheads="1"/>
          </p:cNvSpPr>
          <p:nvPr/>
        </p:nvSpPr>
        <p:spPr bwMode="auto">
          <a:xfrm>
            <a:off x="508692" y="6248400"/>
            <a:ext cx="9184068" cy="781050"/>
          </a:xfrm>
          <a:prstGeom prst="rect">
            <a:avLst/>
          </a:prstGeom>
          <a:solidFill>
            <a:srgbClr val="294137"/>
          </a:solidFill>
          <a:ln w="12700">
            <a:solidFill>
              <a:schemeClr val="tx1"/>
            </a:solidFill>
            <a:miter lim="800000"/>
            <a:headEnd/>
            <a:tailEnd/>
          </a:ln>
        </p:spPr>
        <p:txBody>
          <a:bodyPr wrap="none" lIns="90488" tIns="44450" rIns="90488" bIns="44450" anchor="ctr"/>
          <a:lstStyle/>
          <a:p>
            <a:pPr algn="ctr">
              <a:spcBef>
                <a:spcPct val="0"/>
              </a:spcBef>
            </a:pPr>
            <a:r>
              <a:rPr lang="en-US" sz="4800" b="1" dirty="0" smtClean="0">
                <a:solidFill>
                  <a:schemeClr val="bg1"/>
                </a:solidFill>
              </a:rPr>
              <a:t>Abstract</a:t>
            </a:r>
          </a:p>
        </p:txBody>
      </p:sp>
      <p:pic>
        <p:nvPicPr>
          <p:cNvPr id="75" name="Picture 74" descr="NAU_PrimV_CEFNS_2C.png"/>
          <p:cNvPicPr>
            <a:picLocks noChangeAspect="1"/>
          </p:cNvPicPr>
          <p:nvPr/>
        </p:nvPicPr>
        <p:blipFill rotWithShape="1">
          <a:blip r:embed="rId4" cstate="print"/>
          <a:srcRect b="25000"/>
          <a:stretch/>
        </p:blipFill>
        <p:spPr>
          <a:xfrm>
            <a:off x="36576000" y="28117801"/>
            <a:ext cx="2230052" cy="2743200"/>
          </a:xfrm>
          <a:prstGeom prst="rect">
            <a:avLst/>
          </a:prstGeom>
        </p:spPr>
      </p:pic>
      <p:sp>
        <p:nvSpPr>
          <p:cNvPr id="77" name="Rectangle 42"/>
          <p:cNvSpPr>
            <a:spLocks noChangeArrowheads="1"/>
          </p:cNvSpPr>
          <p:nvPr/>
        </p:nvSpPr>
        <p:spPr bwMode="auto">
          <a:xfrm>
            <a:off x="457199" y="23012524"/>
            <a:ext cx="9181628" cy="6553076"/>
          </a:xfrm>
          <a:prstGeom prst="rect">
            <a:avLst/>
          </a:prstGeom>
          <a:noFill/>
          <a:ln w="12700">
            <a:noFill/>
            <a:miter lim="800000"/>
            <a:headEnd/>
            <a:tailEnd/>
          </a:ln>
        </p:spPr>
        <p:txBody>
          <a:bodyPr wrap="square" lIns="90488" tIns="44450" rIns="90488" bIns="44450">
            <a:spAutoFit/>
          </a:bodyPr>
          <a:lstStyle/>
          <a:p>
            <a:r>
              <a:rPr lang="en-US" dirty="0" smtClean="0"/>
              <a:t>To test the power output of the turbine, the prototype was fastened in the back of a truck and driven at various speeds while the voltage and current output was recorded using two </a:t>
            </a:r>
            <a:r>
              <a:rPr lang="en-US" dirty="0" err="1" smtClean="0"/>
              <a:t>multimeters</a:t>
            </a:r>
            <a:r>
              <a:rPr lang="en-US" dirty="0" smtClean="0"/>
              <a:t>. </a:t>
            </a:r>
          </a:p>
          <a:p>
            <a:r>
              <a:rPr lang="en-US" dirty="0" smtClean="0"/>
              <a:t>The power output was then calculated as:</a:t>
            </a:r>
          </a:p>
          <a:p>
            <a:r>
              <a:rPr lang="en-US" dirty="0" smtClean="0"/>
              <a:t>	Power = voltage x current</a:t>
            </a:r>
          </a:p>
          <a:p>
            <a:r>
              <a:rPr lang="en-US" dirty="0" smtClean="0"/>
              <a:t>The measured power output was compared to the theoretical maximum output, called the Betz limit, to determine the efficiency of the turbine.</a:t>
            </a:r>
          </a:p>
          <a:p>
            <a:r>
              <a:rPr lang="en-US" dirty="0" smtClean="0"/>
              <a:t>The test was limited to wind speeds below 8 m/s (18 MPH), because the generator reached its maximum power output. However, if a larger generator were used, the output could be tested at higher wind speeds. </a:t>
            </a:r>
          </a:p>
        </p:txBody>
      </p:sp>
      <p:sp>
        <p:nvSpPr>
          <p:cNvPr id="83" name="TextBox 82"/>
          <p:cNvSpPr txBox="1"/>
          <p:nvPr/>
        </p:nvSpPr>
        <p:spPr>
          <a:xfrm>
            <a:off x="21894417" y="18740735"/>
            <a:ext cx="5778144" cy="461665"/>
          </a:xfrm>
          <a:prstGeom prst="rect">
            <a:avLst/>
          </a:prstGeom>
          <a:noFill/>
        </p:spPr>
        <p:txBody>
          <a:bodyPr wrap="none" rtlCol="0">
            <a:spAutoFit/>
          </a:bodyPr>
          <a:lstStyle/>
          <a:p>
            <a:pPr algn="ctr"/>
            <a:r>
              <a:rPr lang="en-US" sz="2400" b="1" dirty="0" smtClean="0"/>
              <a:t>Figure 2:</a:t>
            </a:r>
            <a:r>
              <a:rPr lang="en-US" sz="2400" dirty="0" smtClean="0"/>
              <a:t>  Power Output vs. Wind Speed</a:t>
            </a:r>
            <a:endParaRPr lang="en-US" sz="2400" dirty="0"/>
          </a:p>
        </p:txBody>
      </p:sp>
      <p:graphicFrame>
        <p:nvGraphicFramePr>
          <p:cNvPr id="84" name="Chart 83"/>
          <p:cNvGraphicFramePr>
            <a:graphicFrameLocks/>
          </p:cNvGraphicFramePr>
          <p:nvPr>
            <p:extLst>
              <p:ext uri="{D42A27DB-BD31-4B8C-83A1-F6EECF244321}">
                <p14:modId xmlns:p14="http://schemas.microsoft.com/office/powerpoint/2010/main" val="3356728880"/>
              </p:ext>
            </p:extLst>
          </p:nvPr>
        </p:nvGraphicFramePr>
        <p:xfrm>
          <a:off x="20193000" y="11201400"/>
          <a:ext cx="9183719" cy="7543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5" name="Chart 84"/>
          <p:cNvGraphicFramePr>
            <a:graphicFrameLocks/>
          </p:cNvGraphicFramePr>
          <p:nvPr>
            <p:extLst>
              <p:ext uri="{D42A27DB-BD31-4B8C-83A1-F6EECF244321}">
                <p14:modId xmlns:p14="http://schemas.microsoft.com/office/powerpoint/2010/main" val="1219175101"/>
              </p:ext>
            </p:extLst>
          </p:nvPr>
        </p:nvGraphicFramePr>
        <p:xfrm>
          <a:off x="20040600" y="22398334"/>
          <a:ext cx="9189720" cy="6176666"/>
        </p:xfrm>
        <a:graphic>
          <a:graphicData uri="http://schemas.openxmlformats.org/drawingml/2006/chart">
            <c:chart xmlns:c="http://schemas.openxmlformats.org/drawingml/2006/chart" xmlns:r="http://schemas.openxmlformats.org/officeDocument/2006/relationships" r:id="rId6"/>
          </a:graphicData>
        </a:graphic>
      </p:graphicFrame>
      <p:pic>
        <p:nvPicPr>
          <p:cNvPr id="5" name="Picture 4" descr="Turbine iso.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21328" y="7924799"/>
            <a:ext cx="9189720" cy="12860547"/>
          </a:xfrm>
          <a:prstGeom prst="rect">
            <a:avLst/>
          </a:prstGeom>
        </p:spPr>
      </p:pic>
      <p:sp>
        <p:nvSpPr>
          <p:cNvPr id="86" name="TextBox 85"/>
          <p:cNvSpPr txBox="1"/>
          <p:nvPr/>
        </p:nvSpPr>
        <p:spPr>
          <a:xfrm>
            <a:off x="20116800" y="19622631"/>
            <a:ext cx="9171432" cy="2246769"/>
          </a:xfrm>
          <a:prstGeom prst="rect">
            <a:avLst/>
          </a:prstGeom>
          <a:noFill/>
        </p:spPr>
        <p:txBody>
          <a:bodyPr wrap="square" rtlCol="0">
            <a:spAutoFit/>
          </a:bodyPr>
          <a:lstStyle/>
          <a:p>
            <a:r>
              <a:rPr lang="en-US" dirty="0" smtClean="0"/>
              <a:t>Figure 3 shows the efficiency of the turbine plotted versus wind speed.  The efficiency ranges from 35% to 45% as the wind speed varies, which is equivalent to the efficiency of commercial two blade wind turbines.  In comparison, the maximum efficiency (Betz limit) is 59%.</a:t>
            </a:r>
          </a:p>
        </p:txBody>
      </p:sp>
      <p:graphicFrame>
        <p:nvGraphicFramePr>
          <p:cNvPr id="10" name="Table 9"/>
          <p:cNvGraphicFramePr>
            <a:graphicFrameLocks noGrp="1"/>
          </p:cNvGraphicFramePr>
          <p:nvPr>
            <p:extLst>
              <p:ext uri="{D42A27DB-BD31-4B8C-83A1-F6EECF244321}">
                <p14:modId xmlns:p14="http://schemas.microsoft.com/office/powerpoint/2010/main" val="1446127815"/>
              </p:ext>
            </p:extLst>
          </p:nvPr>
        </p:nvGraphicFramePr>
        <p:xfrm>
          <a:off x="30080082" y="8458200"/>
          <a:ext cx="9144000" cy="9652000"/>
        </p:xfrm>
        <a:graphic>
          <a:graphicData uri="http://schemas.openxmlformats.org/drawingml/2006/table">
            <a:tbl>
              <a:tblPr/>
              <a:tblGrid>
                <a:gridCol w="6618878"/>
                <a:gridCol w="2525122"/>
              </a:tblGrid>
              <a:tr h="508000">
                <a:tc gridSpan="2">
                  <a:txBody>
                    <a:bodyPr/>
                    <a:lstStyle/>
                    <a:p>
                      <a:pPr algn="ctr" fontAlgn="b"/>
                      <a:r>
                        <a:rPr lang="en-US" sz="2400" b="1" i="0" u="none" strike="noStrike" dirty="0">
                          <a:solidFill>
                            <a:srgbClr val="FFFFFF"/>
                          </a:solidFill>
                          <a:effectLst/>
                          <a:latin typeface="Helvetica"/>
                        </a:rPr>
                        <a:t>Table 1 – Bill of Materials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294137"/>
                    </a:solidFill>
                  </a:tcPr>
                </a:tc>
                <a:tc hMerge="1">
                  <a:txBody>
                    <a:bodyPr/>
                    <a:lstStyle/>
                    <a:p>
                      <a:endParaRPr lang="en-US"/>
                    </a:p>
                  </a:txBody>
                  <a:tcPr/>
                </a:tc>
              </a:tr>
              <a:tr h="508000">
                <a:tc>
                  <a:txBody>
                    <a:bodyPr/>
                    <a:lstStyle/>
                    <a:p>
                      <a:pPr algn="ctr" fontAlgn="b"/>
                      <a:r>
                        <a:rPr lang="en-US" sz="2400" b="1" i="0" u="none" strike="noStrike" dirty="0">
                          <a:solidFill>
                            <a:srgbClr val="000000"/>
                          </a:solidFill>
                          <a:effectLst/>
                          <a:latin typeface="Helvetica"/>
                        </a:rPr>
                        <a:t>Component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Helvetica"/>
                        </a:rPr>
                        <a:t>Cost</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Generator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$64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Battery</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$35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Pulleys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$27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Bearings &amp; Shaft Collars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$25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smtClean="0">
                          <a:solidFill>
                            <a:srgbClr val="000000"/>
                          </a:solidFill>
                          <a:effectLst/>
                          <a:latin typeface="Helvetica"/>
                        </a:rPr>
                        <a:t>Steel Bowl</a:t>
                      </a:r>
                      <a:r>
                        <a:rPr lang="en-US" sz="2400" b="0" i="0" u="none" strike="noStrike" baseline="0" dirty="0" smtClean="0">
                          <a:solidFill>
                            <a:srgbClr val="000000"/>
                          </a:solidFill>
                          <a:effectLst/>
                          <a:latin typeface="Helvetica"/>
                        </a:rPr>
                        <a:t> for </a:t>
                      </a:r>
                      <a:r>
                        <a:rPr lang="en-US" sz="2400" b="0" i="0" u="none" strike="noStrike" dirty="0" smtClean="0">
                          <a:solidFill>
                            <a:srgbClr val="000000"/>
                          </a:solidFill>
                          <a:effectLst/>
                          <a:latin typeface="Helvetica"/>
                        </a:rPr>
                        <a:t>Nose </a:t>
                      </a:r>
                      <a:r>
                        <a:rPr lang="en-US" sz="2400" b="0" i="0" u="none" strike="noStrike" dirty="0">
                          <a:solidFill>
                            <a:srgbClr val="000000"/>
                          </a:solidFill>
                          <a:effectLst/>
                          <a:latin typeface="Helvetica"/>
                        </a:rPr>
                        <a:t>Cap</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$16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Shaft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Helvetica"/>
                        </a:rPr>
                        <a:t>$10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Epoxy</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Helvetica"/>
                        </a:rPr>
                        <a:t>$9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Electrical wiring components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$5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V-Belt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$4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Caster Wheel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PVC Pipe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Wood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Metal Posts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Sheet Metal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a:solidFill>
                            <a:srgbClr val="000000"/>
                          </a:solidFill>
                          <a:effectLst/>
                          <a:latin typeface="Helvetica"/>
                        </a:rPr>
                        <a:t>Car Tire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508000">
                <a:tc>
                  <a:txBody>
                    <a:bodyPr/>
                    <a:lstStyle/>
                    <a:p>
                      <a:pPr algn="ctr" fontAlgn="b"/>
                      <a:r>
                        <a:rPr lang="en-US" sz="2400" b="0" i="0" u="none" strike="noStrike" dirty="0">
                          <a:solidFill>
                            <a:srgbClr val="000000"/>
                          </a:solidFill>
                          <a:effectLst/>
                          <a:latin typeface="Helvetica"/>
                        </a:rPr>
                        <a:t>Solder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Helvetica"/>
                        </a:rPr>
                        <a:t>Scrapped</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ctr" fontAlgn="b"/>
                      <a:r>
                        <a:rPr lang="en-US" sz="2400" b="1" i="0" u="none" strike="noStrike" dirty="0">
                          <a:solidFill>
                            <a:srgbClr val="000000"/>
                          </a:solidFill>
                          <a:effectLst/>
                          <a:latin typeface="Helvetica"/>
                        </a:rPr>
                        <a:t>Total Cost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Helvetica"/>
                        </a:rPr>
                        <a:t>$195 </a:t>
                      </a:r>
                    </a:p>
                  </a:txBody>
                  <a:tcPr marL="12700" marR="12700" marT="12700" marB="0" anchor="ctr">
                    <a:lnL w="6350" cap="flat" cmpd="sng" algn="ctr">
                      <a:solidFill>
                        <a:srgbClr val="BFBFB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7" name="TextBox 86"/>
          <p:cNvSpPr txBox="1"/>
          <p:nvPr/>
        </p:nvSpPr>
        <p:spPr>
          <a:xfrm>
            <a:off x="30055697" y="18364200"/>
            <a:ext cx="9168385" cy="3108544"/>
          </a:xfrm>
          <a:prstGeom prst="rect">
            <a:avLst/>
          </a:prstGeom>
          <a:noFill/>
        </p:spPr>
        <p:txBody>
          <a:bodyPr wrap="square" rtlCol="0">
            <a:spAutoFit/>
          </a:bodyPr>
          <a:lstStyle/>
          <a:p>
            <a:pPr>
              <a:spcBef>
                <a:spcPts val="0"/>
              </a:spcBef>
            </a:pPr>
            <a:r>
              <a:rPr lang="en-US" dirty="0" smtClean="0"/>
              <a:t>As shown in Table 1, the total cost to construct the prototype was $195, which exceeded our budget of $50.  The most expensive components were the generator and battery.  These components proved difficult to find salvaged. Other components, including the pulleys, bearings, shaft, and shaft collars were purchased to save time, but could reasonably be found in junkyards.</a:t>
            </a:r>
          </a:p>
        </p:txBody>
      </p:sp>
    </p:spTree>
  </p:cSld>
  <p:clrMapOvr>
    <a:masterClrMapping/>
  </p:clrMapOvr>
  <p:transition xmlns:p14="http://schemas.microsoft.com/office/powerpoint/2010/main"/>
</p:sld>
</file>

<file path=ppt/theme/theme1.xml><?xml version="1.0" encoding="utf-8"?>
<a:theme xmlns:a="http://schemas.openxmlformats.org/drawingml/2006/main" name="Poster template in powerpoint">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oster template in powerpoi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0" fontAlgn="base" latinLnBrk="0" hangingPunct="0">
          <a:lnSpc>
            <a:spcPct val="100000"/>
          </a:lnSpc>
          <a:spcBef>
            <a:spcPct val="50000"/>
          </a:spcBef>
          <a:spcAft>
            <a:spcPct val="0"/>
          </a:spcAft>
          <a:buClrTx/>
          <a:buSzTx/>
          <a:buFontTx/>
          <a:buNone/>
          <a:tabLst/>
          <a:defRPr kumimoji="0" lang="en-US" sz="2800" b="0"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0" fontAlgn="base" latinLnBrk="0" hangingPunct="0">
          <a:lnSpc>
            <a:spcPct val="100000"/>
          </a:lnSpc>
          <a:spcBef>
            <a:spcPct val="50000"/>
          </a:spcBef>
          <a:spcAft>
            <a:spcPct val="0"/>
          </a:spcAft>
          <a:buClrTx/>
          <a:buSzTx/>
          <a:buFontTx/>
          <a:buNone/>
          <a:tabLst/>
          <a:defRPr kumimoji="0" lang="en-US" sz="2800" b="0" i="0" u="none" strike="noStrike" cap="none" normalizeH="0" baseline="0" smtClean="0">
            <a:ln>
              <a:noFill/>
            </a:ln>
            <a:solidFill>
              <a:schemeClr val="tx1"/>
            </a:solidFill>
            <a:effectLst/>
            <a:latin typeface="Helvetica" charset="0"/>
          </a:defRPr>
        </a:defPPr>
      </a:lstStyle>
    </a:lnDef>
  </a:objectDefaults>
  <a:extraClrSchemeLst>
    <a:extraClrScheme>
      <a:clrScheme name="Poster template in powerpoi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ster template in 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ster template in powerpoi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ster template in powerpoi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ster template in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ster template in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ster template in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oster template in powerpoi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Pages>1</Pages>
  <Words>1004</Words>
  <Application>Microsoft Macintosh PowerPoint</Application>
  <PresentationFormat>Custom</PresentationFormat>
  <Paragraphs>91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 template in powerpoint</vt:lpstr>
      <vt:lpstr>Harnessing Wind Energy with Recyclable Materials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2010-01-28T20:52:16Z</dcterms:created>
  <dcterms:modified xsi:type="dcterms:W3CDTF">2013-04-17T10:11:55Z</dcterms:modified>
</cp:coreProperties>
</file>