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7" r:id="rId3"/>
    <p:sldId id="260" r:id="rId4"/>
    <p:sldId id="259" r:id="rId5"/>
    <p:sldId id="271" r:id="rId6"/>
    <p:sldId id="283" r:id="rId7"/>
    <p:sldId id="284" r:id="rId8"/>
    <p:sldId id="270" r:id="rId9"/>
    <p:sldId id="275" r:id="rId10"/>
    <p:sldId id="276" r:id="rId11"/>
    <p:sldId id="277" r:id="rId12"/>
    <p:sldId id="278" r:id="rId13"/>
    <p:sldId id="279" r:id="rId14"/>
    <p:sldId id="280" r:id="rId15"/>
    <p:sldId id="262" r:id="rId16"/>
    <p:sldId id="267" r:id="rId17"/>
    <p:sldId id="265" r:id="rId18"/>
    <p:sldId id="282" r:id="rId19"/>
    <p:sldId id="281" r:id="rId20"/>
    <p:sldId id="272" r:id="rId21"/>
    <p:sldId id="273" r:id="rId22"/>
    <p:sldId id="28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0" y="-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AD98DE-1323-4526-8C12-0F8547E1A994}" type="doc">
      <dgm:prSet loTypeId="urn:microsoft.com/office/officeart/2005/8/layout/hProcess9" loCatId="process" qsTypeId="urn:microsoft.com/office/officeart/2009/2/quickstyle/3d8" qsCatId="3D" csTypeId="urn:microsoft.com/office/officeart/2005/8/colors/accent1_2" csCatId="accent1" phldr="1"/>
      <dgm:spPr/>
    </dgm:pt>
    <dgm:pt modelId="{1AAF9024-DFB6-431B-B939-A6EA548B8882}">
      <dgm:prSet phldrT="[Text]"/>
      <dgm:spPr/>
      <dgm:t>
        <a:bodyPr/>
        <a:lstStyle/>
        <a:p>
          <a:r>
            <a:rPr lang="en-US" dirty="0" smtClean="0"/>
            <a:t>Choreographed assembly</a:t>
          </a:r>
          <a:endParaRPr lang="en-US" dirty="0"/>
        </a:p>
      </dgm:t>
    </dgm:pt>
    <dgm:pt modelId="{E1952874-7558-4A0B-8E74-93E3EB686E9A}" type="parTrans" cxnId="{73C98B17-864D-4E40-BA06-9A3978F9BACA}">
      <dgm:prSet/>
      <dgm:spPr/>
      <dgm:t>
        <a:bodyPr/>
        <a:lstStyle/>
        <a:p>
          <a:endParaRPr lang="en-US"/>
        </a:p>
      </dgm:t>
    </dgm:pt>
    <dgm:pt modelId="{AFE30818-036E-49BD-A458-DDFD91734DDE}" type="sibTrans" cxnId="{73C98B17-864D-4E40-BA06-9A3978F9BACA}">
      <dgm:prSet/>
      <dgm:spPr/>
      <dgm:t>
        <a:bodyPr/>
        <a:lstStyle/>
        <a:p>
          <a:endParaRPr lang="en-US"/>
        </a:p>
      </dgm:t>
    </dgm:pt>
    <dgm:pt modelId="{D216DF02-C2AD-448B-BAA3-E0D72E054628}">
      <dgm:prSet phldrT="[Text]"/>
      <dgm:spPr/>
      <dgm:t>
        <a:bodyPr/>
        <a:lstStyle/>
        <a:p>
          <a:r>
            <a:rPr lang="en-US" dirty="0" smtClean="0"/>
            <a:t>Disassembly and Transportation</a:t>
          </a:r>
          <a:endParaRPr lang="en-US" dirty="0"/>
        </a:p>
      </dgm:t>
    </dgm:pt>
    <dgm:pt modelId="{41936763-D9C1-4CB7-9F4C-120ED3814DE8}" type="parTrans" cxnId="{19551A11-1214-49F0-A949-A61D14BA87D1}">
      <dgm:prSet/>
      <dgm:spPr/>
      <dgm:t>
        <a:bodyPr/>
        <a:lstStyle/>
        <a:p>
          <a:endParaRPr lang="en-US"/>
        </a:p>
      </dgm:t>
    </dgm:pt>
    <dgm:pt modelId="{7CF7E097-26D7-4D74-9BC3-BDCAF00A6454}" type="sibTrans" cxnId="{19551A11-1214-49F0-A949-A61D14BA87D1}">
      <dgm:prSet/>
      <dgm:spPr/>
      <dgm:t>
        <a:bodyPr/>
        <a:lstStyle/>
        <a:p>
          <a:endParaRPr lang="en-US"/>
        </a:p>
      </dgm:t>
    </dgm:pt>
    <dgm:pt modelId="{F2605137-DBB8-4466-A281-7D7B9C04451B}">
      <dgm:prSet phldrT="[Text]"/>
      <dgm:spPr/>
      <dgm:t>
        <a:bodyPr/>
        <a:lstStyle/>
        <a:p>
          <a:r>
            <a:rPr lang="en-US" dirty="0" smtClean="0"/>
            <a:t>On-site installation</a:t>
          </a:r>
          <a:endParaRPr lang="en-US" dirty="0"/>
        </a:p>
      </dgm:t>
    </dgm:pt>
    <dgm:pt modelId="{02ECFCEC-B1A2-4331-8A4E-B25EFB998150}" type="parTrans" cxnId="{FA255DB6-BD07-4E5E-96B4-D4B0001360F2}">
      <dgm:prSet/>
      <dgm:spPr/>
      <dgm:t>
        <a:bodyPr/>
        <a:lstStyle/>
        <a:p>
          <a:endParaRPr lang="en-US"/>
        </a:p>
      </dgm:t>
    </dgm:pt>
    <dgm:pt modelId="{7362FB29-1EC0-4F2D-B1CC-35F6F98416F7}" type="sibTrans" cxnId="{FA255DB6-BD07-4E5E-96B4-D4B0001360F2}">
      <dgm:prSet/>
      <dgm:spPr/>
      <dgm:t>
        <a:bodyPr/>
        <a:lstStyle/>
        <a:p>
          <a:endParaRPr lang="en-US"/>
        </a:p>
      </dgm:t>
    </dgm:pt>
    <dgm:pt modelId="{F75678F2-6F40-4E4F-BE07-D4CC57AB4354}" type="pres">
      <dgm:prSet presAssocID="{47AD98DE-1323-4526-8C12-0F8547E1A994}" presName="CompostProcess" presStyleCnt="0">
        <dgm:presLayoutVars>
          <dgm:dir/>
          <dgm:resizeHandles val="exact"/>
        </dgm:presLayoutVars>
      </dgm:prSet>
      <dgm:spPr/>
    </dgm:pt>
    <dgm:pt modelId="{8EF850AD-2B36-40FC-9E98-F047DAD43EA4}" type="pres">
      <dgm:prSet presAssocID="{47AD98DE-1323-4526-8C12-0F8547E1A994}" presName="arrow" presStyleLbl="bgShp" presStyleIdx="0" presStyleCnt="1"/>
      <dgm:spPr/>
    </dgm:pt>
    <dgm:pt modelId="{B7DDECB0-47DD-4917-918D-449425969F0E}" type="pres">
      <dgm:prSet presAssocID="{47AD98DE-1323-4526-8C12-0F8547E1A994}" presName="linearProcess" presStyleCnt="0"/>
      <dgm:spPr/>
    </dgm:pt>
    <dgm:pt modelId="{EEB11F19-155F-41C1-9551-BEA945789BE3}" type="pres">
      <dgm:prSet presAssocID="{1AAF9024-DFB6-431B-B939-A6EA548B888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2D650B-B1DE-4A42-9DF0-7C2FBAFD47E8}" type="pres">
      <dgm:prSet presAssocID="{AFE30818-036E-49BD-A458-DDFD91734DDE}" presName="sibTrans" presStyleCnt="0"/>
      <dgm:spPr/>
    </dgm:pt>
    <dgm:pt modelId="{A5B3F7D4-62BC-4646-B3DB-387108A63ED0}" type="pres">
      <dgm:prSet presAssocID="{D216DF02-C2AD-448B-BAA3-E0D72E05462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A3F796-82B1-4EEC-965D-B61C12EFB1A9}" type="pres">
      <dgm:prSet presAssocID="{7CF7E097-26D7-4D74-9BC3-BDCAF00A6454}" presName="sibTrans" presStyleCnt="0"/>
      <dgm:spPr/>
    </dgm:pt>
    <dgm:pt modelId="{FD6CF337-B34D-41FC-B4F2-3054A5BC2080}" type="pres">
      <dgm:prSet presAssocID="{F2605137-DBB8-4466-A281-7D7B9C04451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C69BFB-14FD-467E-824E-785AC109C217}" type="presOf" srcId="{47AD98DE-1323-4526-8C12-0F8547E1A994}" destId="{F75678F2-6F40-4E4F-BE07-D4CC57AB4354}" srcOrd="0" destOrd="0" presId="urn:microsoft.com/office/officeart/2005/8/layout/hProcess9"/>
    <dgm:cxn modelId="{FA255DB6-BD07-4E5E-96B4-D4B0001360F2}" srcId="{47AD98DE-1323-4526-8C12-0F8547E1A994}" destId="{F2605137-DBB8-4466-A281-7D7B9C04451B}" srcOrd="2" destOrd="0" parTransId="{02ECFCEC-B1A2-4331-8A4E-B25EFB998150}" sibTransId="{7362FB29-1EC0-4F2D-B1CC-35F6F98416F7}"/>
    <dgm:cxn modelId="{48C4BBB1-D5D7-472F-A147-B2D07CAE310C}" type="presOf" srcId="{F2605137-DBB8-4466-A281-7D7B9C04451B}" destId="{FD6CF337-B34D-41FC-B4F2-3054A5BC2080}" srcOrd="0" destOrd="0" presId="urn:microsoft.com/office/officeart/2005/8/layout/hProcess9"/>
    <dgm:cxn modelId="{38286461-718C-437E-8D11-7104315C53E0}" type="presOf" srcId="{D216DF02-C2AD-448B-BAA3-E0D72E054628}" destId="{A5B3F7D4-62BC-4646-B3DB-387108A63ED0}" srcOrd="0" destOrd="0" presId="urn:microsoft.com/office/officeart/2005/8/layout/hProcess9"/>
    <dgm:cxn modelId="{19551A11-1214-49F0-A949-A61D14BA87D1}" srcId="{47AD98DE-1323-4526-8C12-0F8547E1A994}" destId="{D216DF02-C2AD-448B-BAA3-E0D72E054628}" srcOrd="1" destOrd="0" parTransId="{41936763-D9C1-4CB7-9F4C-120ED3814DE8}" sibTransId="{7CF7E097-26D7-4D74-9BC3-BDCAF00A6454}"/>
    <dgm:cxn modelId="{73C98B17-864D-4E40-BA06-9A3978F9BACA}" srcId="{47AD98DE-1323-4526-8C12-0F8547E1A994}" destId="{1AAF9024-DFB6-431B-B939-A6EA548B8882}" srcOrd="0" destOrd="0" parTransId="{E1952874-7558-4A0B-8E74-93E3EB686E9A}" sibTransId="{AFE30818-036E-49BD-A458-DDFD91734DDE}"/>
    <dgm:cxn modelId="{8B9BC2C8-DC2E-4CDA-88B9-06C9F9878DE1}" type="presOf" srcId="{1AAF9024-DFB6-431B-B939-A6EA548B8882}" destId="{EEB11F19-155F-41C1-9551-BEA945789BE3}" srcOrd="0" destOrd="0" presId="urn:microsoft.com/office/officeart/2005/8/layout/hProcess9"/>
    <dgm:cxn modelId="{EACB6BA1-3602-45F9-99F1-A5377DF9F0C6}" type="presParOf" srcId="{F75678F2-6F40-4E4F-BE07-D4CC57AB4354}" destId="{8EF850AD-2B36-40FC-9E98-F047DAD43EA4}" srcOrd="0" destOrd="0" presId="urn:microsoft.com/office/officeart/2005/8/layout/hProcess9"/>
    <dgm:cxn modelId="{5C11EBAF-E8C6-4072-9C4B-CA4EEBC80DEF}" type="presParOf" srcId="{F75678F2-6F40-4E4F-BE07-D4CC57AB4354}" destId="{B7DDECB0-47DD-4917-918D-449425969F0E}" srcOrd="1" destOrd="0" presId="urn:microsoft.com/office/officeart/2005/8/layout/hProcess9"/>
    <dgm:cxn modelId="{6F411D15-38C0-4B73-AB64-7C5E5948EC7C}" type="presParOf" srcId="{B7DDECB0-47DD-4917-918D-449425969F0E}" destId="{EEB11F19-155F-41C1-9551-BEA945789BE3}" srcOrd="0" destOrd="0" presId="urn:microsoft.com/office/officeart/2005/8/layout/hProcess9"/>
    <dgm:cxn modelId="{FC177A32-FF05-4119-A178-23D92858FAA2}" type="presParOf" srcId="{B7DDECB0-47DD-4917-918D-449425969F0E}" destId="{1C2D650B-B1DE-4A42-9DF0-7C2FBAFD47E8}" srcOrd="1" destOrd="0" presId="urn:microsoft.com/office/officeart/2005/8/layout/hProcess9"/>
    <dgm:cxn modelId="{92AED7E1-80B8-40C0-9FF1-6800B5B4B0DE}" type="presParOf" srcId="{B7DDECB0-47DD-4917-918D-449425969F0E}" destId="{A5B3F7D4-62BC-4646-B3DB-387108A63ED0}" srcOrd="2" destOrd="0" presId="urn:microsoft.com/office/officeart/2005/8/layout/hProcess9"/>
    <dgm:cxn modelId="{B0F4F483-577C-4EF4-9282-E06BDAD40DE2}" type="presParOf" srcId="{B7DDECB0-47DD-4917-918D-449425969F0E}" destId="{79A3F796-82B1-4EEC-965D-B61C12EFB1A9}" srcOrd="3" destOrd="0" presId="urn:microsoft.com/office/officeart/2005/8/layout/hProcess9"/>
    <dgm:cxn modelId="{BEBB32FD-291D-441C-A96E-A258F2AF7A9A}" type="presParOf" srcId="{B7DDECB0-47DD-4917-918D-449425969F0E}" destId="{FD6CF337-B34D-41FC-B4F2-3054A5BC208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F850AD-2B36-40FC-9E98-F047DAD43EA4}">
      <dsp:nvSpPr>
        <dsp:cNvPr id="0" name=""/>
        <dsp:cNvSpPr/>
      </dsp:nvSpPr>
      <dsp:spPr>
        <a:xfrm>
          <a:off x="577214" y="0"/>
          <a:ext cx="6541770" cy="3937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B11F19-155F-41C1-9551-BEA945789BE3}">
      <dsp:nvSpPr>
        <dsp:cNvPr id="0" name=""/>
        <dsp:cNvSpPr/>
      </dsp:nvSpPr>
      <dsp:spPr>
        <a:xfrm>
          <a:off x="8267" y="1181100"/>
          <a:ext cx="2477214" cy="157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glow rad="700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Choreographed assembly</a:t>
          </a:r>
          <a:endParaRPr lang="en-US" sz="2400" kern="1200" dirty="0"/>
        </a:p>
      </dsp:txBody>
      <dsp:txXfrm>
        <a:off x="8267" y="1181100"/>
        <a:ext cx="2477214" cy="1574800"/>
      </dsp:txXfrm>
    </dsp:sp>
    <dsp:sp modelId="{A5B3F7D4-62BC-4646-B3DB-387108A63ED0}">
      <dsp:nvSpPr>
        <dsp:cNvPr id="0" name=""/>
        <dsp:cNvSpPr/>
      </dsp:nvSpPr>
      <dsp:spPr>
        <a:xfrm>
          <a:off x="2609492" y="1181100"/>
          <a:ext cx="2477214" cy="157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glow rad="700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Disassembly and Transportation</a:t>
          </a:r>
          <a:endParaRPr lang="en-US" sz="2400" kern="1200" dirty="0"/>
        </a:p>
      </dsp:txBody>
      <dsp:txXfrm>
        <a:off x="2609492" y="1181100"/>
        <a:ext cx="2477214" cy="1574800"/>
      </dsp:txXfrm>
    </dsp:sp>
    <dsp:sp modelId="{FD6CF337-B34D-41FC-B4F2-3054A5BC2080}">
      <dsp:nvSpPr>
        <dsp:cNvPr id="0" name=""/>
        <dsp:cNvSpPr/>
      </dsp:nvSpPr>
      <dsp:spPr>
        <a:xfrm>
          <a:off x="5210718" y="1181100"/>
          <a:ext cx="2477214" cy="157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glow rad="700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On-site installation</a:t>
          </a:r>
          <a:endParaRPr lang="en-US" sz="2400" kern="1200" dirty="0"/>
        </a:p>
      </dsp:txBody>
      <dsp:txXfrm>
        <a:off x="5210718" y="1181100"/>
        <a:ext cx="2477214" cy="157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B9129-13A6-48FE-867F-308311EA07C7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BC7C1-2F6E-4E40-990F-ADC731552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2309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4EF2C-90C2-4FC7-8827-1DABD2864503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001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ABB-0E92-40D5-A11C-CED7F33E2784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693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908B-BED5-471F-996D-E8CE1610BE3A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8149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AE31-339F-48D3-B6F9-B25BFCA15C79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8098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D61-5BF5-4552-B1E9-C47E76BF31D7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906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BCBE-6879-4640-B878-897754AAA182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02376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9DDD4-04F2-48CE-B700-2103E5164880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9425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A4084-2ADB-4A1D-810A-53C672609258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1784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3CDE-7D03-48EA-9F3F-2B3A90C12736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342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2B20-EA1B-4FF5-89EE-D0956E62332A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6465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CAAB-4E5C-440E-A12E-13CB474C5E80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335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0A1DE-B17F-4A02-88CE-516831C0366F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43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0478350-86C9-47D9-9F53-757418DF5A47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25426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F12FE-2774-4B7A-931F-5693082C56E7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28600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00B3-2245-4C78-AE41-8BF5E325D40B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587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987B-75E8-4F82-9358-535BB989EFA5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28297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C519-CE42-4D12-BEDE-1FA89A4FA9A6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555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5BF0-E9A1-469A-9BF2-2C3E9C0CB8C0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1492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D20-046D-4FAE-A2A6-22B8B6EEF21E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315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8DA9-2E10-4254-86B3-B5654D704BDF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074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FD5F8-5912-49A1-81EE-A5ED9D4E7824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640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143BF03-6F14-4A92-B1F9-00B28BBC8E23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305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018628D-2666-4E07-AAA0-B863AC13F92C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62970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7A4A05-5927-4443-8AFD-EA013A87732A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8764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egg.com/Product/Product.aspx?Item=N82E16824638075" TargetMode="External"/><Relationship Id="rId7" Type="http://schemas.openxmlformats.org/officeDocument/2006/relationships/hyperlink" Target="http://www.newegg.com/Product/Product.aspx?Item=N82E16832416550" TargetMode="External"/><Relationship Id="rId2" Type="http://schemas.openxmlformats.org/officeDocument/2006/relationships/hyperlink" Target="http://www.newegg.com/Product/Product.aspx?Item=N82E168561011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ewegg.com/Product/Product.aspx?Item=N82E16820227510" TargetMode="External"/><Relationship Id="rId5" Type="http://schemas.openxmlformats.org/officeDocument/2006/relationships/hyperlink" Target="http://www.newegg.com/Product/Product.aspx?Item=N82E16820231314" TargetMode="External"/><Relationship Id="rId4" Type="http://schemas.openxmlformats.org/officeDocument/2006/relationships/hyperlink" Target="http://www.newegg.com/Product/Product.aspx?Item=N82E16819116409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sapowersolutions.com/pages/Briggs-16kW-20kW-Generator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981199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Copperplate Gothic Bold" pitchFamily="34" charset="0"/>
              </a:rPr>
              <a:t>Combined Heat and Power System</a:t>
            </a:r>
            <a:endParaRPr lang="en-US" sz="4800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80048" cy="4114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Copperplate Gothic Bold" pitchFamily="34" charset="0"/>
              </a:rPr>
              <a:t>			Ryan Christie</a:t>
            </a:r>
          </a:p>
          <a:p>
            <a:pPr algn="ctr"/>
            <a:r>
              <a:rPr lang="en-US" dirty="0" smtClean="0">
                <a:latin typeface="Copperplate Gothic Bold" pitchFamily="34" charset="0"/>
              </a:rPr>
              <a:t>			Nathan Duray</a:t>
            </a:r>
          </a:p>
          <a:p>
            <a:pPr algn="ctr"/>
            <a:r>
              <a:rPr lang="en-US" dirty="0" smtClean="0">
                <a:latin typeface="Copperplate Gothic Bold" pitchFamily="34" charset="0"/>
              </a:rPr>
              <a:t>			Cory Donavon</a:t>
            </a:r>
          </a:p>
          <a:p>
            <a:pPr lvl="0" algn="ctr">
              <a:buClr>
                <a:srgbClr val="6EA0B0"/>
              </a:buClr>
            </a:pPr>
            <a:r>
              <a:rPr lang="en-US" dirty="0" smtClean="0">
                <a:solidFill>
                  <a:prstClr val="white"/>
                </a:solidFill>
                <a:latin typeface="Copperplate Gothic Bold" pitchFamily="34" charset="0"/>
              </a:rPr>
              <a:t>			Joseph Mudd</a:t>
            </a:r>
            <a:endParaRPr lang="en-US" dirty="0" smtClean="0">
              <a:latin typeface="Copperplate Gothic Bold" pitchFamily="34" charset="0"/>
            </a:endParaRPr>
          </a:p>
          <a:p>
            <a:pPr algn="ctr"/>
            <a:r>
              <a:rPr lang="en-US" dirty="0" smtClean="0">
                <a:latin typeface="Copperplate Gothic Bold" pitchFamily="34" charset="0"/>
              </a:rPr>
              <a:t>			Jason Dikes</a:t>
            </a:r>
          </a:p>
          <a:p>
            <a:pPr algn="ctr"/>
            <a:r>
              <a:rPr lang="en-US" dirty="0" smtClean="0">
                <a:latin typeface="Copperplate Gothic Bold" pitchFamily="34" charset="0"/>
              </a:rPr>
              <a:t>			Ronald Stepanek</a:t>
            </a:r>
          </a:p>
          <a:p>
            <a:pPr algn="ctr"/>
            <a:endParaRPr lang="en-US" sz="2400" dirty="0">
              <a:latin typeface="Copperplate Gothic Bold" pitchFamily="34" charset="0"/>
            </a:endParaRPr>
          </a:p>
          <a:p>
            <a:pPr algn="ctr"/>
            <a:r>
              <a:rPr lang="en-US" sz="2800" dirty="0" smtClean="0">
                <a:latin typeface="Copperplate Gothic Bold" pitchFamily="34" charset="0"/>
              </a:rPr>
              <a:t>Supreme Manufacturing</a:t>
            </a:r>
          </a:p>
          <a:p>
            <a:pPr algn="ctr"/>
            <a:endParaRPr lang="en-US" sz="2400" dirty="0" smtClean="0">
              <a:latin typeface="Copperplate Gothic Bold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62200" y="2133600"/>
            <a:ext cx="1911100" cy="3176022"/>
          </a:xfrm>
          <a:prstGeom prst="rect">
            <a:avLst/>
          </a:prstGeom>
          <a:effectLst>
            <a:glow rad="38100">
              <a:schemeClr val="tx1">
                <a:alpha val="10000"/>
              </a:schemeClr>
            </a:glow>
          </a:effec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891B-3D0F-4B0C-B341-BF0F20BD5157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087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467600" cy="5668963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</a:pPr>
            <a:r>
              <a:rPr lang="en-US" dirty="0" smtClean="0">
                <a:latin typeface="Copperplate Gothic Bold" pitchFamily="34" charset="0"/>
              </a:rPr>
              <a:t>Direct Heat Use</a:t>
            </a:r>
          </a:p>
          <a:p>
            <a:pPr lvl="1">
              <a:lnSpc>
                <a:spcPct val="170000"/>
              </a:lnSpc>
            </a:pPr>
            <a:r>
              <a:rPr lang="en-US" dirty="0" smtClean="0">
                <a:latin typeface="Copperplate Gothic Bold" pitchFamily="34" charset="0"/>
              </a:rPr>
              <a:t>Pros</a:t>
            </a:r>
          </a:p>
          <a:p>
            <a:pPr lvl="2">
              <a:lnSpc>
                <a:spcPct val="170000"/>
              </a:lnSpc>
            </a:pPr>
            <a:r>
              <a:rPr lang="en-US" dirty="0" smtClean="0">
                <a:latin typeface="Copperplate Gothic Bold" pitchFamily="34" charset="0"/>
              </a:rPr>
              <a:t>Reduced overall energy usage</a:t>
            </a:r>
          </a:p>
          <a:p>
            <a:pPr lvl="2">
              <a:lnSpc>
                <a:spcPct val="170000"/>
              </a:lnSpc>
            </a:pPr>
            <a:r>
              <a:rPr lang="en-US" dirty="0" smtClean="0">
                <a:latin typeface="Copperplate Gothic Bold" pitchFamily="34" charset="0"/>
              </a:rPr>
              <a:t>Increased overall efficiency </a:t>
            </a:r>
          </a:p>
          <a:p>
            <a:pPr lvl="2">
              <a:lnSpc>
                <a:spcPct val="170000"/>
              </a:lnSpc>
            </a:pPr>
            <a:r>
              <a:rPr lang="en-US" dirty="0" smtClean="0">
                <a:latin typeface="Copperplate Gothic Bold" pitchFamily="34" charset="0"/>
              </a:rPr>
              <a:t>Simple</a:t>
            </a:r>
          </a:p>
          <a:p>
            <a:pPr lvl="1">
              <a:lnSpc>
                <a:spcPct val="170000"/>
              </a:lnSpc>
            </a:pPr>
            <a:r>
              <a:rPr lang="en-US" dirty="0" smtClean="0">
                <a:latin typeface="Copperplate Gothic Bold" pitchFamily="34" charset="0"/>
              </a:rPr>
              <a:t>Cons</a:t>
            </a:r>
          </a:p>
          <a:p>
            <a:pPr lvl="2">
              <a:lnSpc>
                <a:spcPct val="170000"/>
              </a:lnSpc>
            </a:pPr>
            <a:r>
              <a:rPr lang="en-US" dirty="0" smtClean="0">
                <a:latin typeface="Copperplate Gothic Bold" pitchFamily="34" charset="0"/>
              </a:rPr>
              <a:t>Heat loss through transport of exhaust gases </a:t>
            </a:r>
            <a:endParaRPr lang="en-US" dirty="0">
              <a:latin typeface="Copperplate Gothic Bold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4D4B-EDA9-41D5-9CEE-D4F01D16E978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10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68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opperplate Gothic Bold" pitchFamily="34" charset="0"/>
              </a:rPr>
              <a:t>Scaled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Designed to function with 18kW Briggs and Stratton generator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Smaller generator</a:t>
            </a:r>
          </a:p>
          <a:p>
            <a:pPr lvl="2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Can get closer to ovens </a:t>
            </a:r>
          </a:p>
          <a:p>
            <a:pPr lvl="3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Minimizes heat loss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051F-243E-4A12-8ACE-266D51705D78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11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425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opperplate Gothic Bold" pitchFamily="34" charset="0"/>
              </a:rPr>
              <a:t>Heat Exchanger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err="1" smtClean="0">
                <a:latin typeface="Copperplate Gothic Bold" pitchFamily="34" charset="0"/>
              </a:rPr>
              <a:t>Counterflow</a:t>
            </a:r>
            <a:r>
              <a:rPr lang="en-US" dirty="0" smtClean="0">
                <a:latin typeface="Copperplate Gothic Bold" pitchFamily="34" charset="0"/>
              </a:rPr>
              <a:t> Concentric Heat Exchanger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latin typeface="Copperplate Gothic Bold" pitchFamily="34" charset="0"/>
              </a:rPr>
              <a:t>High heat exchange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latin typeface="Copperplate Gothic Bold" pitchFamily="34" charset="0"/>
              </a:rPr>
              <a:t>High output temperature to ovens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latin typeface="Copperplate Gothic Bold" pitchFamily="34" charset="0"/>
              </a:rPr>
              <a:t>Minimal exhaust restriction (backpressure)</a:t>
            </a:r>
            <a:endParaRPr lang="en-US" sz="24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5798" y="4724400"/>
            <a:ext cx="3876675" cy="17526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2BD8-2D06-438C-A289-FE4D88888BA1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456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opperplate Gothic Bold" pitchFamily="34" charset="0"/>
              </a:rPr>
              <a:t>Heat Exchanger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pperplate Gothic Bold" pitchFamily="34" charset="0"/>
              </a:rPr>
              <a:t>Insulated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Copperplate Gothic Bold" pitchFamily="34" charset="0"/>
              </a:rPr>
              <a:t>Fiberglass insulation </a:t>
            </a:r>
          </a:p>
          <a:p>
            <a:pPr>
              <a:spcAft>
                <a:spcPts val="600"/>
              </a:spcAft>
            </a:pPr>
            <a:r>
              <a:rPr lang="en-US" sz="2600" dirty="0" smtClean="0">
                <a:latin typeface="Copperplate Gothic Bold" pitchFamily="34" charset="0"/>
              </a:rPr>
              <a:t>Bolt on to generator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>
                <a:latin typeface="Copperplate Gothic Bold" pitchFamily="34" charset="0"/>
              </a:rPr>
              <a:t>Replace exhaust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Copperplate Gothic Bold" pitchFamily="34" charset="0"/>
              </a:rPr>
              <a:t>Tie into oven’s intake or add a tie-in port </a:t>
            </a:r>
          </a:p>
          <a:p>
            <a:pPr marL="36576" indent="0">
              <a:buNone/>
            </a:pPr>
            <a:endParaRPr lang="en-US" sz="2600" dirty="0" smtClean="0">
              <a:latin typeface="Copperplate Gothic Bold" pitchFamily="34" charset="0"/>
            </a:endParaRPr>
          </a:p>
          <a:p>
            <a:endParaRPr lang="en-US" sz="2600" dirty="0">
              <a:latin typeface="Copperplate Gothic Bold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684" t="34947" r="7008" b="20209"/>
          <a:stretch/>
        </p:blipFill>
        <p:spPr>
          <a:xfrm>
            <a:off x="4306932" y="4267200"/>
            <a:ext cx="4098736" cy="23622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865B-EF72-49E0-B0B2-E9E257DA6404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13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616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 algn="ctr">
              <a:buNone/>
            </a:pPr>
            <a:endParaRPr lang="en-US" sz="4800" b="1" cap="all" dirty="0" smtClean="0">
              <a:ln w="5000" cmpd="sng">
                <a:solidFill>
                  <a:srgbClr val="6EA0B0">
                    <a:tint val="80000"/>
                    <a:shade val="99000"/>
                    <a:satMod val="500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  <a:latin typeface="Copperplate Gothic Bold" pitchFamily="34" charset="0"/>
            </a:endParaRPr>
          </a:p>
          <a:p>
            <a:pPr marL="36576" indent="0" algn="ctr">
              <a:buNone/>
            </a:pPr>
            <a:r>
              <a:rPr lang="en-US" sz="48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Control </a:t>
            </a:r>
            <a:r>
              <a:rPr lang="en-US" sz="4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System</a:t>
            </a:r>
            <a:endParaRPr lang="en-US" sz="4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4617-7DFA-4A5D-83B4-90CC8B8D0AB4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14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925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Cost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1782-A256-4B03-AE3A-16D6C5744D5F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15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91757212"/>
              </p:ext>
            </p:extLst>
          </p:nvPr>
        </p:nvGraphicFramePr>
        <p:xfrm>
          <a:off x="1066800" y="1219200"/>
          <a:ext cx="6324600" cy="4953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300"/>
                <a:gridCol w="3162300"/>
              </a:tblGrid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Component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Price ($)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Barebone Computer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Touch Screen (GUI)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255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CPU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50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RAM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40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Hard Drive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50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Operating System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100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Data Acquisition 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400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Motors, Actuators, Servos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500</a:t>
                      </a:r>
                      <a:endParaRPr lang="en-US" sz="1400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Total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1595</a:t>
                      </a:r>
                      <a:endParaRPr lang="en-US" sz="1400" b="1" dirty="0"/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 smtClean="0"/>
                        <a:t>MATLAB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 smtClean="0"/>
                        <a:t>2150</a:t>
                      </a:r>
                      <a:endParaRPr lang="en-US" sz="14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685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Configuration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ACBCB-37D8-4817-99D0-665AD03DA449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16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7467600" cy="487680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Aft>
                <a:spcPts val="600"/>
              </a:spcAft>
              <a:buClr>
                <a:srgbClr val="6EA0B0"/>
              </a:buClr>
            </a:pPr>
            <a:r>
              <a:rPr lang="en-US" dirty="0" smtClean="0">
                <a:solidFill>
                  <a:prstClr val="white"/>
                </a:solidFill>
                <a:latin typeface="Copperplate Gothic Bold" pitchFamily="34" charset="0"/>
              </a:rPr>
              <a:t>Temperature Control</a:t>
            </a:r>
          </a:p>
          <a:p>
            <a:pPr lvl="1">
              <a:lnSpc>
                <a:spcPct val="150000"/>
              </a:lnSpc>
              <a:spcAft>
                <a:spcPts val="600"/>
              </a:spcAft>
              <a:buClr>
                <a:srgbClr val="6EA0B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prstClr val="white"/>
                </a:solidFill>
                <a:latin typeface="Copperplate Gothic Bold" pitchFamily="34" charset="0"/>
              </a:rPr>
              <a:t>Oven and Heat recovery system</a:t>
            </a:r>
          </a:p>
          <a:p>
            <a:pPr lvl="0">
              <a:lnSpc>
                <a:spcPct val="150000"/>
              </a:lnSpc>
              <a:spcAft>
                <a:spcPts val="600"/>
              </a:spcAft>
              <a:buClr>
                <a:srgbClr val="6EA0B0"/>
              </a:buClr>
            </a:pPr>
            <a:r>
              <a:rPr lang="en-US" dirty="0" smtClean="0">
                <a:solidFill>
                  <a:prstClr val="white"/>
                </a:solidFill>
                <a:latin typeface="Copperplate Gothic Bold" pitchFamily="34" charset="0"/>
              </a:rPr>
              <a:t>Heat exchanger throttling</a:t>
            </a:r>
          </a:p>
          <a:p>
            <a:pPr lvl="1">
              <a:lnSpc>
                <a:spcPct val="150000"/>
              </a:lnSpc>
              <a:spcAft>
                <a:spcPts val="600"/>
              </a:spcAft>
              <a:buClr>
                <a:srgbClr val="6EA0B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prstClr val="white"/>
                </a:solidFill>
                <a:latin typeface="Copperplate Gothic Bold" pitchFamily="34" charset="0"/>
              </a:rPr>
              <a:t>Cross flow exchange</a:t>
            </a:r>
          </a:p>
          <a:p>
            <a:pPr lvl="0">
              <a:spcAft>
                <a:spcPts val="600"/>
              </a:spcAft>
              <a:buClr>
                <a:srgbClr val="6EA0B0"/>
              </a:buClr>
            </a:pPr>
            <a:endParaRPr lang="en-US" dirty="0">
              <a:solidFill>
                <a:prstClr val="white"/>
              </a:solidFill>
              <a:latin typeface="Copperplate Gothic Bold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10000"/>
            <a:ext cx="2680138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4605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467600" cy="5745163"/>
          </a:xfrm>
        </p:spPr>
        <p:txBody>
          <a:bodyPr/>
          <a:lstStyle/>
          <a:p>
            <a:pPr lvl="0">
              <a:lnSpc>
                <a:spcPct val="150000"/>
              </a:lnSpc>
              <a:spcAft>
                <a:spcPts val="600"/>
              </a:spcAft>
              <a:buClr>
                <a:srgbClr val="6EA0B0"/>
              </a:buClr>
            </a:pPr>
            <a:r>
              <a:rPr lang="en-US" sz="2800" dirty="0">
                <a:solidFill>
                  <a:prstClr val="white"/>
                </a:solidFill>
                <a:latin typeface="Copperplate Gothic Bold" pitchFamily="34" charset="0"/>
              </a:rPr>
              <a:t>Connection to grid</a:t>
            </a:r>
          </a:p>
          <a:p>
            <a:pPr lvl="1">
              <a:lnSpc>
                <a:spcPct val="150000"/>
              </a:lnSpc>
              <a:spcAft>
                <a:spcPts val="600"/>
              </a:spcAft>
              <a:buClr>
                <a:srgbClr val="6EA0B0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prstClr val="white"/>
                </a:solidFill>
                <a:latin typeface="Copperplate Gothic Bold" pitchFamily="34" charset="0"/>
              </a:rPr>
              <a:t>Communicating with </a:t>
            </a:r>
            <a:r>
              <a:rPr lang="en-US" sz="2000" dirty="0" smtClean="0">
                <a:solidFill>
                  <a:prstClr val="white"/>
                </a:solidFill>
                <a:latin typeface="Copperplate Gothic Bold" pitchFamily="34" charset="0"/>
              </a:rPr>
              <a:t>utilities</a:t>
            </a:r>
          </a:p>
          <a:p>
            <a:pPr marL="448056" lvl="1" indent="0">
              <a:lnSpc>
                <a:spcPct val="150000"/>
              </a:lnSpc>
              <a:spcAft>
                <a:spcPts val="600"/>
              </a:spcAft>
              <a:buClr>
                <a:srgbClr val="6EA0B0"/>
              </a:buClr>
              <a:buNone/>
            </a:pPr>
            <a:endParaRPr lang="en-US" sz="2000" dirty="0">
              <a:solidFill>
                <a:prstClr val="white"/>
              </a:solidFill>
              <a:latin typeface="Copperplate Gothic Bold" pitchFamily="34" charset="0"/>
            </a:endParaRPr>
          </a:p>
          <a:p>
            <a:pPr lvl="0">
              <a:lnSpc>
                <a:spcPct val="150000"/>
              </a:lnSpc>
              <a:spcAft>
                <a:spcPts val="600"/>
              </a:spcAft>
              <a:buClr>
                <a:srgbClr val="6EA0B0"/>
              </a:buClr>
            </a:pPr>
            <a:r>
              <a:rPr lang="en-US" sz="2800" dirty="0">
                <a:solidFill>
                  <a:prstClr val="white"/>
                </a:solidFill>
                <a:latin typeface="Copperplate Gothic Bold" pitchFamily="34" charset="0"/>
              </a:rPr>
              <a:t>Installation </a:t>
            </a:r>
            <a:r>
              <a:rPr lang="en-US" sz="2800" dirty="0" smtClean="0">
                <a:solidFill>
                  <a:prstClr val="white"/>
                </a:solidFill>
                <a:latin typeface="Copperplate Gothic Bold" pitchFamily="34" charset="0"/>
              </a:rPr>
              <a:t>process</a:t>
            </a:r>
            <a:endParaRPr lang="en-US" sz="2000" dirty="0">
              <a:solidFill>
                <a:prstClr val="white"/>
              </a:solidFill>
              <a:latin typeface="Copperplate Gothic Bold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0A1DE-B17F-4A02-88CE-516831C0366F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17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2205206832"/>
              </p:ext>
            </p:extLst>
          </p:nvPr>
        </p:nvGraphicFramePr>
        <p:xfrm>
          <a:off x="990600" y="2667000"/>
          <a:ext cx="7696200" cy="393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8312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Timeline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0A1DE-B17F-4A02-88CE-516831C0366F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18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564" y="1600200"/>
            <a:ext cx="8661087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9300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7467600" cy="1143000"/>
          </a:xfrm>
        </p:spPr>
        <p:txBody>
          <a:bodyPr/>
          <a:lstStyle/>
          <a:p>
            <a:pPr algn="ctr"/>
            <a:r>
              <a:rPr lang="en-US" sz="48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Questions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31FE-7606-4BF2-B847-6C7D8ECD086E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19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144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Project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5259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8000" dirty="0" smtClean="0">
                <a:solidFill>
                  <a:prstClr val="white"/>
                </a:solidFill>
                <a:latin typeface="Copperplate Gothic Bold" pitchFamily="34" charset="0"/>
              </a:rPr>
              <a:t>Problem Statement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8000" dirty="0" smtClean="0">
                <a:solidFill>
                  <a:prstClr val="white"/>
                </a:solidFill>
                <a:latin typeface="Copperplate Gothic Bold" pitchFamily="34" charset="0"/>
              </a:rPr>
              <a:t>Power Production – Budget Analysis and Generator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8000" dirty="0" smtClean="0">
                <a:solidFill>
                  <a:prstClr val="white"/>
                </a:solidFill>
                <a:latin typeface="Copperplate Gothic Bold" pitchFamily="34" charset="0"/>
              </a:rPr>
              <a:t>Heat Recovery System – Proposed designs and current design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8000" dirty="0" smtClean="0">
                <a:solidFill>
                  <a:prstClr val="white"/>
                </a:solidFill>
                <a:latin typeface="Copperplate Gothic Bold" pitchFamily="34" charset="0"/>
              </a:rPr>
              <a:t>Control System – Revised Cost Analysis and configuration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8000" dirty="0" smtClean="0">
                <a:solidFill>
                  <a:prstClr val="white"/>
                </a:solidFill>
                <a:latin typeface="Copperplate Gothic Bold" pitchFamily="34" charset="0"/>
              </a:rPr>
              <a:t>Gantt Chart</a:t>
            </a:r>
          </a:p>
          <a:p>
            <a:pPr>
              <a:buFont typeface="Wingdings" pitchFamily="2" charset="2"/>
              <a:buChar char="Ø"/>
            </a:pPr>
            <a:endParaRPr lang="en-US" sz="2300" dirty="0" smtClean="0">
              <a:solidFill>
                <a:prstClr val="white"/>
              </a:solidFill>
              <a:latin typeface="Copperplate Gothic Bold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0FE2-A554-45DA-B14B-DE8922EF2C9D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204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6783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600" dirty="0" smtClean="0">
                <a:latin typeface="Copperplate Gothic Bold" pitchFamily="34" charset="0"/>
              </a:rPr>
              <a:t>Barebone Computer Picture and Price </a:t>
            </a:r>
            <a:r>
              <a:rPr lang="en-US" sz="1600" dirty="0">
                <a:latin typeface="Copperplate Gothic Bold" pitchFamily="34" charset="0"/>
              </a:rPr>
              <a:t>– </a:t>
            </a:r>
            <a:r>
              <a:rPr lang="en-US" sz="1600" dirty="0">
                <a:latin typeface="Copperplate Gothic Bold" pitchFamily="34" charset="0"/>
                <a:hlinkClick r:id="rId2"/>
              </a:rPr>
              <a:t>http://</a:t>
            </a:r>
            <a:r>
              <a:rPr lang="en-US" sz="1600" dirty="0" smtClean="0">
                <a:latin typeface="Copperplate Gothic Bold" pitchFamily="34" charset="0"/>
                <a:hlinkClick r:id="rId2"/>
              </a:rPr>
              <a:t>www.newegg.com/Product/Product.aspx?Item=N82E16856101124</a:t>
            </a:r>
            <a:endParaRPr lang="en-US" sz="1600" dirty="0" smtClean="0">
              <a:latin typeface="Copperplate Gothic Bold" pitchFamily="34" charset="0"/>
            </a:endParaRP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opperplate Gothic Bold" pitchFamily="34" charset="0"/>
              </a:rPr>
              <a:t>Touch Screen Picture and Price </a:t>
            </a:r>
            <a:r>
              <a:rPr lang="en-US" sz="1600" dirty="0">
                <a:latin typeface="Copperplate Gothic Bold" pitchFamily="34" charset="0"/>
              </a:rPr>
              <a:t>– </a:t>
            </a:r>
            <a:r>
              <a:rPr lang="en-US" sz="1600" dirty="0">
                <a:latin typeface="Copperplate Gothic Bold" pitchFamily="34" charset="0"/>
                <a:hlinkClick r:id="rId3"/>
              </a:rPr>
              <a:t>http://</a:t>
            </a:r>
            <a:r>
              <a:rPr lang="en-US" sz="1600" dirty="0" smtClean="0">
                <a:latin typeface="Copperplate Gothic Bold" pitchFamily="34" charset="0"/>
                <a:hlinkClick r:id="rId3"/>
              </a:rPr>
              <a:t>www.newegg.com/Product/Product.aspx?Item=N82E16824638075</a:t>
            </a:r>
            <a:endParaRPr lang="en-US" sz="1600" dirty="0" smtClean="0">
              <a:latin typeface="Copperplate Gothic Bold" pitchFamily="34" charset="0"/>
            </a:endParaRP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opperplate Gothic Bold" pitchFamily="34" charset="0"/>
              </a:rPr>
              <a:t>CPU Picture and Price </a:t>
            </a:r>
            <a:r>
              <a:rPr lang="en-US" sz="1600" dirty="0">
                <a:latin typeface="Copperplate Gothic Bold" pitchFamily="34" charset="0"/>
              </a:rPr>
              <a:t>– </a:t>
            </a:r>
            <a:r>
              <a:rPr lang="en-US" sz="1600" dirty="0">
                <a:latin typeface="Copperplate Gothic Bold" pitchFamily="34" charset="0"/>
                <a:hlinkClick r:id="rId4"/>
              </a:rPr>
              <a:t>http://</a:t>
            </a:r>
            <a:r>
              <a:rPr lang="en-US" sz="1600" dirty="0" smtClean="0">
                <a:latin typeface="Copperplate Gothic Bold" pitchFamily="34" charset="0"/>
                <a:hlinkClick r:id="rId4"/>
              </a:rPr>
              <a:t>www.newegg.com/Product/Product.aspx?Item=N82E16819116409</a:t>
            </a:r>
            <a:endParaRPr lang="en-US" sz="1600" dirty="0" smtClean="0">
              <a:latin typeface="Copperplate Gothic Bold" pitchFamily="34" charset="0"/>
            </a:endParaRP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opperplate Gothic Bold" pitchFamily="34" charset="0"/>
              </a:rPr>
              <a:t>RAM Picture and Price </a:t>
            </a:r>
            <a:r>
              <a:rPr lang="en-US" sz="1600" dirty="0">
                <a:latin typeface="Copperplate Gothic Bold" pitchFamily="34" charset="0"/>
              </a:rPr>
              <a:t>– </a:t>
            </a:r>
            <a:r>
              <a:rPr lang="en-US" sz="1600" dirty="0">
                <a:latin typeface="Copperplate Gothic Bold" pitchFamily="34" charset="0"/>
                <a:hlinkClick r:id="rId5"/>
              </a:rPr>
              <a:t>http://</a:t>
            </a:r>
            <a:r>
              <a:rPr lang="en-US" sz="1600" dirty="0" smtClean="0">
                <a:latin typeface="Copperplate Gothic Bold" pitchFamily="34" charset="0"/>
                <a:hlinkClick r:id="rId5"/>
              </a:rPr>
              <a:t>www.newegg.com/Product/Product.aspx?Item=N82E16820231314</a:t>
            </a:r>
            <a:endParaRPr lang="en-US" sz="1600" dirty="0" smtClean="0">
              <a:latin typeface="Copperplate Gothic Bold" pitchFamily="34" charset="0"/>
            </a:endParaRP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opperplate Gothic Bold" pitchFamily="34" charset="0"/>
              </a:rPr>
              <a:t>Hard Drive Picture and Price </a:t>
            </a:r>
            <a:r>
              <a:rPr lang="en-US" sz="1600" dirty="0">
                <a:latin typeface="Copperplate Gothic Bold" pitchFamily="34" charset="0"/>
              </a:rPr>
              <a:t>– </a:t>
            </a:r>
            <a:r>
              <a:rPr lang="en-US" sz="1600" dirty="0">
                <a:latin typeface="Copperplate Gothic Bold" pitchFamily="34" charset="0"/>
                <a:hlinkClick r:id="rId6"/>
              </a:rPr>
              <a:t>http://</a:t>
            </a:r>
            <a:r>
              <a:rPr lang="en-US" sz="1600" dirty="0" smtClean="0">
                <a:latin typeface="Copperplate Gothic Bold" pitchFamily="34" charset="0"/>
                <a:hlinkClick r:id="rId6"/>
              </a:rPr>
              <a:t>www.newegg.com/Product/Product.aspx?Item=N82E16820227510</a:t>
            </a:r>
            <a:endParaRPr lang="en-US" sz="1600" dirty="0" smtClean="0">
              <a:latin typeface="Copperplate Gothic Bold" pitchFamily="34" charset="0"/>
            </a:endParaRP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opperplate Gothic Bold" pitchFamily="34" charset="0"/>
              </a:rPr>
              <a:t>Operating System Picture and Price </a:t>
            </a:r>
            <a:r>
              <a:rPr lang="en-US" sz="1600" dirty="0">
                <a:latin typeface="Copperplate Gothic Bold" pitchFamily="34" charset="0"/>
              </a:rPr>
              <a:t>– </a:t>
            </a:r>
            <a:r>
              <a:rPr lang="en-US" sz="1600" dirty="0">
                <a:latin typeface="Copperplate Gothic Bold" pitchFamily="34" charset="0"/>
                <a:hlinkClick r:id="rId7"/>
              </a:rPr>
              <a:t>http://</a:t>
            </a:r>
            <a:r>
              <a:rPr lang="en-US" sz="1600" dirty="0" smtClean="0">
                <a:latin typeface="Copperplate Gothic Bold" pitchFamily="34" charset="0"/>
                <a:hlinkClick r:id="rId7"/>
              </a:rPr>
              <a:t>www.newegg.com/Product/Product.aspx?Item=N82E16832416550</a:t>
            </a:r>
            <a:endParaRPr lang="en-US" sz="1600" dirty="0" smtClean="0">
              <a:latin typeface="Copperplate Gothic Bold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 smtClean="0">
              <a:latin typeface="Copperplate Gothic Bold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 smtClean="0">
              <a:latin typeface="Copperplate Gothic Bold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latin typeface="Copperplate Gothic Bold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0783-5CBB-4AB5-8F46-AA1242D834F3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20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549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Generator specs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www.bsapowersolutions.com/pages/Briggs-16kW-20kW-Generator.php</a:t>
            </a:r>
            <a:endParaRPr lang="en-US" dirty="0" smtClean="0"/>
          </a:p>
          <a:p>
            <a:pPr marL="36576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0A1DE-B17F-4A02-88CE-516831C0366F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21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401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" indent="0" algn="ctr">
              <a:lnSpc>
                <a:spcPct val="150000"/>
              </a:lnSpc>
              <a:buNone/>
            </a:pPr>
            <a:r>
              <a:rPr lang="en-US" sz="3200" dirty="0" smtClean="0">
                <a:latin typeface="Copperplate Gothic Bold" pitchFamily="34" charset="0"/>
              </a:rPr>
              <a:t>Supreme Manufacturing is dissatisfied with the cost, reliability, and overall efficiency of their current power supply.</a:t>
            </a:r>
            <a:endParaRPr lang="en-US" sz="3200" dirty="0">
              <a:latin typeface="Copperplate Gothic Bold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4592B-3169-4BEB-8479-B6D081A44BC7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3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72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7467600" cy="1143000"/>
          </a:xfrm>
        </p:spPr>
        <p:txBody>
          <a:bodyPr/>
          <a:lstStyle/>
          <a:p>
            <a:pPr algn="ctr"/>
            <a:r>
              <a:rPr lang="en-US" sz="44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Power Production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6C33-C8B2-4FA8-864C-AEE3F762EA8D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4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112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1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budget analysis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60440875"/>
              </p:ext>
            </p:extLst>
          </p:nvPr>
        </p:nvGraphicFramePr>
        <p:xfrm>
          <a:off x="304800" y="4419600"/>
          <a:ext cx="7772402" cy="1907605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1942847"/>
                <a:gridCol w="1942847"/>
                <a:gridCol w="1942847"/>
                <a:gridCol w="1943861"/>
              </a:tblGrid>
              <a:tr h="2725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 2 years of operation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 years of operation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 years of operation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50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fuel price of $7/1000cuft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-$4,455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-$4,385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-$4,271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50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fuel price of $5/1000cuft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-$2,590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$273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$5,047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50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fuel price of $3/1000cuft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-$727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$4,933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$14,366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E667-65BD-4BB5-A406-951304A549F8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5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949104" y="3884711"/>
            <a:ext cx="667067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 budget produced by a $4,500 </a:t>
            </a:r>
            <a:r>
              <a:rPr lang="en-US" sz="1400" b="1" u="sng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sz="1400" b="1" u="sng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8 kW</a:t>
            </a:r>
            <a:r>
              <a:rPr lang="en-US" sz="1400" b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240V, 261cuft/</a:t>
            </a:r>
            <a:r>
              <a:rPr lang="en-US" sz="1400" b="1" dirty="0" err="1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hr</a:t>
            </a:r>
            <a:r>
              <a:rPr lang="en-US" sz="1400" b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Briggs &amp; Stratton Generator</a:t>
            </a:r>
            <a:endParaRPr lang="en-US" sz="1400" dirty="0" smtClean="0">
              <a:solidFill>
                <a:prstClr val="white"/>
              </a:solidFill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73381847"/>
              </p:ext>
            </p:extLst>
          </p:nvPr>
        </p:nvGraphicFramePr>
        <p:xfrm>
          <a:off x="304800" y="1676400"/>
          <a:ext cx="7772402" cy="2025324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1905000"/>
                <a:gridCol w="1980694"/>
                <a:gridCol w="1942847"/>
                <a:gridCol w="1943861"/>
              </a:tblGrid>
              <a:tr h="2893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2 years of operation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 years of operation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 years of operation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8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fuel price of $7/1000cuft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-$19,434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-$13,116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-$2,586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8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fuel price of $5/1000cuft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-$7,570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$16,544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$56,735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8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fuel price of $3/1000cuft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$4,294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$46,205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</a:t>
                      </a:r>
                      <a:r>
                        <a:rPr lang="en-US" sz="1400" dirty="0" smtClean="0">
                          <a:effectLst/>
                        </a:rPr>
                        <a:t>116,057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1066800" y="1219200"/>
            <a:ext cx="615213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 budget produced by a $23,646 </a:t>
            </a:r>
            <a:r>
              <a:rPr lang="en-US" sz="1400" b="1" u="sng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94 kW</a:t>
            </a:r>
            <a:r>
              <a:rPr lang="en-US" sz="1400" b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480V, 1426cuft/</a:t>
            </a:r>
            <a:r>
              <a:rPr lang="en-US" sz="1400" b="1" dirty="0" err="1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hr</a:t>
            </a:r>
            <a:r>
              <a:rPr lang="en-US" sz="1400" b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1400" b="1" dirty="0" err="1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Generac</a:t>
            </a:r>
            <a:r>
              <a:rPr lang="en-US" sz="1400" b="1" dirty="0" smtClean="0">
                <a:solidFill>
                  <a:prstClr val="white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Generator</a:t>
            </a:r>
            <a:endParaRPr lang="en-US" dirty="0" smtClean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74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budget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E667-65BD-4BB5-A406-951304A549F8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6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51" t="16611" r="1538" b="1611"/>
          <a:stretch/>
        </p:blipFill>
        <p:spPr bwMode="auto">
          <a:xfrm>
            <a:off x="1752600" y="1676400"/>
            <a:ext cx="5289452" cy="3988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5655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Power Production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  <a:spcAft>
                <a:spcPts val="3600"/>
              </a:spcAft>
            </a:pPr>
            <a:r>
              <a:rPr lang="en-US" dirty="0">
                <a:latin typeface="Copperplate Gothic Bold" pitchFamily="34" charset="0"/>
              </a:rPr>
              <a:t>Briggs &amp; </a:t>
            </a:r>
            <a:r>
              <a:rPr lang="en-US" dirty="0" smtClean="0">
                <a:latin typeface="Copperplate Gothic Bold" pitchFamily="34" charset="0"/>
              </a:rPr>
              <a:t>Stratton 18kW	</a:t>
            </a:r>
          </a:p>
          <a:p>
            <a:pPr lvl="1">
              <a:lnSpc>
                <a:spcPct val="200000"/>
              </a:lnSpc>
              <a:spcAft>
                <a:spcPts val="3600"/>
              </a:spcAft>
            </a:pPr>
            <a:r>
              <a:rPr lang="en-US" dirty="0" smtClean="0">
                <a:latin typeface="Copperplate Gothic Bold" pitchFamily="34" charset="0"/>
              </a:rPr>
              <a:t>4 year warranty</a:t>
            </a:r>
          </a:p>
          <a:p>
            <a:pPr lvl="1">
              <a:lnSpc>
                <a:spcPct val="200000"/>
              </a:lnSpc>
              <a:spcAft>
                <a:spcPts val="3600"/>
              </a:spcAft>
            </a:pPr>
            <a:r>
              <a:rPr lang="en-US" dirty="0" smtClean="0">
                <a:latin typeface="Copperplate Gothic Bold" pitchFamily="34" charset="0"/>
              </a:rPr>
              <a:t>Cost effective</a:t>
            </a:r>
          </a:p>
          <a:p>
            <a:pPr lvl="1">
              <a:lnSpc>
                <a:spcPct val="200000"/>
              </a:lnSpc>
              <a:spcAft>
                <a:spcPts val="3600"/>
              </a:spcAft>
            </a:pPr>
            <a:r>
              <a:rPr lang="en-US" dirty="0" smtClean="0">
                <a:latin typeface="Copperplate Gothic Bold" pitchFamily="34" charset="0"/>
              </a:rPr>
              <a:t>Fuel efficient </a:t>
            </a:r>
          </a:p>
          <a:p>
            <a:pPr lvl="1">
              <a:lnSpc>
                <a:spcPct val="200000"/>
              </a:lnSpc>
              <a:spcAft>
                <a:spcPts val="3600"/>
              </a:spcAft>
            </a:pPr>
            <a:endParaRPr lang="en-US" dirty="0" smtClean="0">
              <a:latin typeface="Copperplate Gothic Bold" pitchFamily="34" charset="0"/>
            </a:endParaRPr>
          </a:p>
          <a:p>
            <a:pPr lvl="1">
              <a:lnSpc>
                <a:spcPct val="200000"/>
              </a:lnSpc>
              <a:spcAft>
                <a:spcPts val="3600"/>
              </a:spcAft>
            </a:pPr>
            <a:endParaRPr lang="en-US" dirty="0" smtClean="0">
              <a:latin typeface="Copperplate Gothic Bold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3210-8290-44D7-9144-15137B7B7B79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7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pic>
        <p:nvPicPr>
          <p:cNvPr id="1026" name="Picture 2" descr="EM20 EmPower™ Series - Propane &amp; Natural Gas Generat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048000"/>
            <a:ext cx="4215603" cy="2649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8626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7467600" cy="1143000"/>
          </a:xfrm>
        </p:spPr>
        <p:txBody>
          <a:bodyPr/>
          <a:lstStyle/>
          <a:p>
            <a:pPr algn="ctr"/>
            <a:r>
              <a:rPr lang="en-US" sz="44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Copperplate Gothic Bold" pitchFamily="34" charset="0"/>
              </a:rPr>
              <a:t>Heat Recovery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6C97-711F-4603-AC8B-BFF589CEC0B2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FFEF-3F7A-46BB-A3F5-D5915ABEE722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8</a:t>
            </a:fld>
            <a:endParaRPr lang="en-US" dirty="0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420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Copperplate Gothic Bold" pitchFamily="34" charset="0"/>
              </a:rPr>
              <a:t>Proposed Ideas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Auxiliary power cycle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Pros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Additional Power supplied to facility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Cons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Expensive</a:t>
            </a:r>
          </a:p>
          <a:p>
            <a:pPr lvl="2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latin typeface="Copperplate Gothic Bold" pitchFamily="34" charset="0"/>
              </a:rPr>
              <a:t>Limited gain</a:t>
            </a:r>
          </a:p>
          <a:p>
            <a:pPr lvl="2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FAF4-352C-4807-B529-0FD556143B90}" type="datetime1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12/3/2012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E0C8A-4060-47AE-836C-4E22339C4485}" type="slidenum">
              <a:rPr lang="en-US" smtClean="0">
                <a:solidFill>
                  <a:srgbClr val="D4D2D0">
                    <a:shade val="50000"/>
                  </a:srgbClr>
                </a:solidFill>
              </a:rPr>
              <a:pPr/>
              <a:t>9</a:t>
            </a:fld>
            <a:endParaRPr lang="en-US">
              <a:solidFill>
                <a:srgbClr val="D4D2D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693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464</Words>
  <Application>Microsoft Office PowerPoint</Application>
  <PresentationFormat>On-screen Show (4:3)</PresentationFormat>
  <Paragraphs>181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Technic</vt:lpstr>
      <vt:lpstr>1_Technic</vt:lpstr>
      <vt:lpstr>Combined Heat and Power System</vt:lpstr>
      <vt:lpstr>Project Proposal</vt:lpstr>
      <vt:lpstr>Problem Statement</vt:lpstr>
      <vt:lpstr>Power Production</vt:lpstr>
      <vt:lpstr>budget analysis</vt:lpstr>
      <vt:lpstr>budget analysis</vt:lpstr>
      <vt:lpstr>Power Production</vt:lpstr>
      <vt:lpstr>Heat Recovery</vt:lpstr>
      <vt:lpstr>Proposed Ideas</vt:lpstr>
      <vt:lpstr>Slide 10</vt:lpstr>
      <vt:lpstr>Scaled Design</vt:lpstr>
      <vt:lpstr>Heat Exchanger</vt:lpstr>
      <vt:lpstr>Heat Exchanger</vt:lpstr>
      <vt:lpstr>Slide 14</vt:lpstr>
      <vt:lpstr>Cost Analysis</vt:lpstr>
      <vt:lpstr>Configuration</vt:lpstr>
      <vt:lpstr>Slide 17</vt:lpstr>
      <vt:lpstr>Timeline</vt:lpstr>
      <vt:lpstr>Questions</vt:lpstr>
      <vt:lpstr>References</vt:lpstr>
      <vt:lpstr>Generator specs</vt:lpstr>
    </vt:vector>
  </TitlesOfParts>
  <Company>Northern Arizona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Combined Heat and Power System</dc:title>
  <dc:creator>NAU Student</dc:creator>
  <cp:lastModifiedBy>Soni Collins</cp:lastModifiedBy>
  <cp:revision>48</cp:revision>
  <dcterms:created xsi:type="dcterms:W3CDTF">2012-11-28T01:52:46Z</dcterms:created>
  <dcterms:modified xsi:type="dcterms:W3CDTF">2012-12-04T02:40:01Z</dcterms:modified>
</cp:coreProperties>
</file>