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6"/>
  </p:notesMasterIdLst>
  <p:sldIdLst>
    <p:sldId id="256" r:id="rId2"/>
    <p:sldId id="257" r:id="rId3"/>
    <p:sldId id="302" r:id="rId4"/>
    <p:sldId id="258" r:id="rId5"/>
    <p:sldId id="308" r:id="rId6"/>
    <p:sldId id="309" r:id="rId7"/>
    <p:sldId id="291" r:id="rId8"/>
    <p:sldId id="305" r:id="rId9"/>
    <p:sldId id="315" r:id="rId10"/>
    <p:sldId id="318" r:id="rId11"/>
    <p:sldId id="317" r:id="rId12"/>
    <p:sldId id="294" r:id="rId13"/>
    <p:sldId id="295" r:id="rId14"/>
    <p:sldId id="296" r:id="rId15"/>
    <p:sldId id="297" r:id="rId16"/>
    <p:sldId id="298" r:id="rId17"/>
    <p:sldId id="319" r:id="rId18"/>
    <p:sldId id="274" r:id="rId19"/>
    <p:sldId id="275" r:id="rId20"/>
    <p:sldId id="324" r:id="rId21"/>
    <p:sldId id="289" r:id="rId22"/>
    <p:sldId id="316" r:id="rId23"/>
    <p:sldId id="320" r:id="rId24"/>
    <p:sldId id="321" r:id="rId25"/>
    <p:sldId id="303" r:id="rId26"/>
    <p:sldId id="304" r:id="rId27"/>
    <p:sldId id="314" r:id="rId28"/>
    <p:sldId id="311" r:id="rId29"/>
    <p:sldId id="312" r:id="rId30"/>
    <p:sldId id="306" r:id="rId31"/>
    <p:sldId id="284" r:id="rId32"/>
    <p:sldId id="310" r:id="rId33"/>
    <p:sldId id="307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>
      <p:cViewPr>
        <p:scale>
          <a:sx n="139" d="100"/>
          <a:sy n="139" d="100"/>
        </p:scale>
        <p:origin x="-10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Take-off Distance</a:t>
            </a:r>
          </a:p>
        </c:rich>
      </c:tx>
      <c:layout>
        <c:manualLayout>
          <c:xMode val="edge"/>
          <c:yMode val="edge"/>
          <c:x val="0.35023600174978115"/>
          <c:y val="2.31481481481480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622154373560443E-2"/>
          <c:y val="0.11701156195930015"/>
          <c:w val="0.89237104290535108"/>
          <c:h val="0.76173490591946946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Sheet1!$E$27:$E$32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</c:numCache>
            </c:numRef>
          </c:cat>
          <c:val>
            <c:numRef>
              <c:f>Sheet1!$F$27:$F$32</c:f>
              <c:numCache>
                <c:formatCode>General</c:formatCode>
                <c:ptCount val="6"/>
                <c:pt idx="0">
                  <c:v>154.97</c:v>
                </c:pt>
                <c:pt idx="1">
                  <c:v>163.25</c:v>
                </c:pt>
                <c:pt idx="2">
                  <c:v>171.8</c:v>
                </c:pt>
                <c:pt idx="3">
                  <c:v>180.65</c:v>
                </c:pt>
                <c:pt idx="4">
                  <c:v>189.79</c:v>
                </c:pt>
                <c:pt idx="5">
                  <c:v>199.2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37601280"/>
        <c:axId val="107225664"/>
      </c:lineChart>
      <c:catAx>
        <c:axId val="3760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Payload (lbs)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7225664"/>
        <c:crosses val="autoZero"/>
        <c:auto val="1"/>
        <c:lblAlgn val="ctr"/>
        <c:lblOffset val="100"/>
        <c:noMultiLvlLbl val="0"/>
      </c:catAx>
      <c:valAx>
        <c:axId val="107225664"/>
        <c:scaling>
          <c:orientation val="minMax"/>
          <c:max val="200"/>
          <c:min val="1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0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9F79-F255-4F62-8585-4A104E3FD31D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A267-0F21-4FED-9E20-E7566D2C2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6F9-0781-4B5D-B2BF-D9D899C203F8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7B4F-D8C7-4460-9BAE-66DC7CA280E0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90EA-2058-4AF6-98C0-1CB511F479E5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8011-068A-4FA6-99B6-03F3766B9FF3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794F-A906-4CAA-A245-11F5A995E483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E29C-5928-4640-8860-F40ECD74E56D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1DB-10A3-483E-9E34-F5CB3CD00ED1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DEAA-BFCE-4392-AB7F-010F5C7216BB}" type="datetime1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AF9-854C-4DB9-B814-3607D780FD2A}" type="datetime1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13A4-43F0-4957-9F03-B998B3673DBD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0AA9-5478-493A-A932-BD3C45B7C4CD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A5AE20-FB7C-41A4-A3B5-4E7E9F49E059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istware.com/rcmodeling/calculator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SAE AERO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473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Chase Beatty (Team Leader)</a:t>
            </a:r>
          </a:p>
          <a:p>
            <a:r>
              <a:rPr lang="en-US" sz="2400" dirty="0" smtClean="0"/>
              <a:t>Brian Martinez (Organizer)</a:t>
            </a:r>
          </a:p>
          <a:p>
            <a:r>
              <a:rPr lang="en-US" sz="2400" dirty="0" smtClean="0"/>
              <a:t>Mohammed Ramadan (Financial Officer)</a:t>
            </a:r>
          </a:p>
          <a:p>
            <a:r>
              <a:rPr lang="en-US" sz="2400" dirty="0" err="1" smtClean="0"/>
              <a:t>Noe</a:t>
            </a:r>
            <a:r>
              <a:rPr lang="en-US" sz="2400" dirty="0" smtClean="0"/>
              <a:t> Caro (Historian)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324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Brian Martinez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01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667933"/>
          </a:xfrm>
        </p:spPr>
        <p:txBody>
          <a:bodyPr/>
          <a:lstStyle/>
          <a:p>
            <a:r>
              <a:rPr lang="en-US" dirty="0" smtClean="0"/>
              <a:t>Fuselage-Square edge, tear drop, combination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Landing Gear- tail dragger or tricycle landing gear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287635"/>
            <a:ext cx="1161826" cy="365125"/>
          </a:xfrm>
        </p:spPr>
        <p:txBody>
          <a:bodyPr/>
          <a:lstStyle/>
          <a:p>
            <a:fld id="{54693FA4-76D3-49F1-A675-83E4B6E14D8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Research cont.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2162"/>
            <a:ext cx="3649503" cy="12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53" y="4454480"/>
            <a:ext cx="161364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54480"/>
            <a:ext cx="1600200" cy="11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38" y="4454480"/>
            <a:ext cx="1599792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96200" y="6397935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1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48356"/>
              </p:ext>
            </p:extLst>
          </p:nvPr>
        </p:nvGraphicFramePr>
        <p:xfrm>
          <a:off x="800100" y="2590800"/>
          <a:ext cx="7620000" cy="3552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867"/>
                <a:gridCol w="3632133"/>
              </a:tblGrid>
              <a:tr h="7190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Configuration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Wing construction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Two-piece construction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Airfoil profile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 Cambered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Wing geometry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Rectangular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Fuselage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Combination Design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Tail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Convectional tail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Landing Gear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Tricycle landing gear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Summary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33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Key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19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5257800"/>
                <a:ext cx="8153400" cy="117316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dirty="0" smtClean="0">
                    <a:latin typeface="Calibri" pitchFamily="34" charset="0"/>
                  </a:rPr>
                  <a:t>C</a:t>
                </a:r>
                <a:r>
                  <a:rPr lang="en-US" baseline="-25000" dirty="0">
                    <a:latin typeface="Calibri" pitchFamily="34" charset="0"/>
                  </a:rPr>
                  <a:t>L</a:t>
                </a:r>
                <a:r>
                  <a:rPr lang="en-US" dirty="0">
                    <a:latin typeface="Calibri" pitchFamily="34" charset="0"/>
                  </a:rPr>
                  <a:t> – Lift </a:t>
                </a:r>
                <a:r>
                  <a:rPr lang="en-US" dirty="0" smtClean="0">
                    <a:latin typeface="Calibri" pitchFamily="34" charset="0"/>
                  </a:rPr>
                  <a:t>Coefficient ,  </a:t>
                </a:r>
                <a:r>
                  <a:rPr lang="en-US" dirty="0">
                    <a:latin typeface="Calibri" pitchFamily="34" charset="0"/>
                  </a:rPr>
                  <a:t>C</a:t>
                </a:r>
                <a:r>
                  <a:rPr lang="en-US" baseline="-25000" dirty="0">
                    <a:latin typeface="Calibri" pitchFamily="34" charset="0"/>
                  </a:rPr>
                  <a:t>d</a:t>
                </a:r>
                <a:r>
                  <a:rPr lang="en-US" dirty="0">
                    <a:latin typeface="Calibri" pitchFamily="34" charset="0"/>
                  </a:rPr>
                  <a:t> – Drag </a:t>
                </a:r>
                <a:r>
                  <a:rPr lang="en-US" dirty="0" smtClean="0">
                    <a:latin typeface="Calibri" pitchFamily="34" charset="0"/>
                  </a:rPr>
                  <a:t>Coefficient ,  Stall , α </a:t>
                </a:r>
                <a:r>
                  <a:rPr lang="en-US" dirty="0">
                    <a:latin typeface="Calibri" pitchFamily="34" charset="0"/>
                  </a:rPr>
                  <a:t>– Angle of </a:t>
                </a:r>
                <a:r>
                  <a:rPr lang="en-US" dirty="0" smtClean="0">
                    <a:latin typeface="Calibri" pitchFamily="34" charset="0"/>
                  </a:rPr>
                  <a:t>Attack (</a:t>
                </a:r>
                <a:r>
                  <a:rPr lang="en-US" dirty="0" err="1" smtClean="0">
                    <a:latin typeface="Calibri" pitchFamily="34" charset="0"/>
                  </a:rPr>
                  <a:t>AoA</a:t>
                </a:r>
                <a:r>
                  <a:rPr lang="en-US" dirty="0" smtClean="0">
                    <a:latin typeface="Calibri" pitchFamily="34" charset="0"/>
                  </a:rPr>
                  <a:t>) </a:t>
                </a: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  <m:r>
                          <a:rPr lang="en-US" i="1" baseline="-25000" dirty="0" err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b="0" i="0" baseline="-2500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latin typeface="Calibri" pitchFamily="34" charset="0"/>
                  </a:rPr>
                  <a:t>Lift to </a:t>
                </a:r>
                <a:r>
                  <a:rPr lang="en-US" dirty="0">
                    <a:latin typeface="Calibri" pitchFamily="34" charset="0"/>
                  </a:rPr>
                  <a:t>D</a:t>
                </a:r>
                <a:r>
                  <a:rPr lang="en-US" dirty="0" smtClean="0">
                    <a:latin typeface="Calibri" pitchFamily="34" charset="0"/>
                  </a:rPr>
                  <a:t>rag Ratio </a:t>
                </a:r>
                <a:endParaRPr lang="en-US" dirty="0">
                  <a:latin typeface="Calibri" pitchFamily="34" charset="0"/>
                </a:endParaRP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" name="Sub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5257800"/>
                <a:ext cx="8153400" cy="1173163"/>
              </a:xfrm>
              <a:prstGeom prst="rect">
                <a:avLst/>
              </a:prstGeom>
              <a:blipFill rotWithShape="1">
                <a:blip r:embed="rId2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22" descr="http://www.free-online-private-pilot-ground-school.com/images/forces_airfoil.gif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724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0" y="990600"/>
                <a:ext cx="2288788" cy="1995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90600"/>
                <a:ext cx="2288788" cy="19955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78294" y="3200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Stall:</a:t>
            </a:r>
            <a:r>
              <a:rPr lang="en-US" dirty="0" smtClean="0"/>
              <a:t> is a sudden drop in the lift coefficient  when reaching a critical </a:t>
            </a:r>
            <a:r>
              <a:rPr lang="en-US" dirty="0" err="1" smtClean="0"/>
              <a:t>AoA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26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   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000" y="990600"/>
            <a:ext cx="8153400" cy="49831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   (Lift Coefficient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5" y="2057400"/>
            <a:ext cx="6095999" cy="430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576586" y="5239435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01925" y="2895600"/>
                <a:ext cx="2111475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E 423</a:t>
                </a:r>
              </a:p>
              <a:p>
                <a:r>
                  <a:rPr lang="en-US" dirty="0" smtClean="0"/>
                  <a:t>Max </a:t>
                </a:r>
                <a:r>
                  <a:rPr lang="en-US" dirty="0" err="1" smtClean="0"/>
                  <a:t>Cl</a:t>
                </a:r>
                <a:r>
                  <a:rPr lang="en-US" dirty="0" smtClean="0"/>
                  <a:t> = 1.89 at 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Stall beginning at12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Clark Y</a:t>
                </a:r>
              </a:p>
              <a:p>
                <a:r>
                  <a:rPr lang="en-US" dirty="0"/>
                  <a:t>Max </a:t>
                </a:r>
                <a:r>
                  <a:rPr lang="en-US" dirty="0" err="1"/>
                  <a:t>Cl</a:t>
                </a:r>
                <a:r>
                  <a:rPr lang="en-US" dirty="0"/>
                  <a:t> = </a:t>
                </a:r>
                <a:r>
                  <a:rPr lang="en-US" dirty="0" smtClean="0"/>
                  <a:t>1.39 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Stall </a:t>
                </a:r>
                <a:r>
                  <a:rPr lang="en-US" dirty="0" smtClean="0"/>
                  <a:t>around </a:t>
                </a:r>
                <a:r>
                  <a:rPr lang="en-US" dirty="0"/>
                  <a:t>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to 15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925" y="2895600"/>
                <a:ext cx="2111475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601" t="-1064" r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" y="1828800"/>
            <a:ext cx="5867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(Drag Coefficient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CONT.    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00800" y="2819400"/>
                <a:ext cx="4572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E 423</a:t>
                </a:r>
              </a:p>
              <a:p>
                <a:r>
                  <a:rPr lang="en-US" dirty="0" smtClean="0"/>
                  <a:t>Cd= 0.035 </a:t>
                </a:r>
                <a:r>
                  <a:rPr lang="en-US" dirty="0"/>
                  <a:t>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Cd = 0.02 at 9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Clark Y</a:t>
                </a:r>
              </a:p>
              <a:p>
                <a:r>
                  <a:rPr lang="en-US" dirty="0"/>
                  <a:t>Cd= </a:t>
                </a:r>
                <a:r>
                  <a:rPr lang="en-US" dirty="0" smtClean="0"/>
                  <a:t>0.030 </a:t>
                </a:r>
                <a:r>
                  <a:rPr lang="en-US" dirty="0"/>
                  <a:t>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Cd = </a:t>
                </a:r>
                <a:r>
                  <a:rPr lang="en-US" dirty="0" smtClean="0"/>
                  <a:t>0.015 </a:t>
                </a:r>
                <a:r>
                  <a:rPr lang="en-US" dirty="0"/>
                  <a:t>at 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19400"/>
                <a:ext cx="45720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5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24600" y="52578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1722"/>
            <a:ext cx="6019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(Lift to Drag Ratio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CONT. 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545251" y="57150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2514600"/>
            <a:ext cx="2210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 423</a:t>
            </a:r>
          </a:p>
          <a:p>
            <a:r>
              <a:rPr lang="en-US" dirty="0" smtClean="0"/>
              <a:t>L/D max = 97 at 6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Clark Y </a:t>
            </a:r>
          </a:p>
          <a:p>
            <a:r>
              <a:rPr lang="en-US" dirty="0" smtClean="0"/>
              <a:t>L/D max = 79 at </a:t>
            </a:r>
            <a:r>
              <a:rPr lang="en-US" dirty="0"/>
              <a:t>6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Maximum L/D is an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important parameter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 airfoil performance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Airfoil Design  </a:t>
            </a:r>
            <a:endParaRPr lang="en-US" sz="35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020742"/>
            <a:ext cx="3822700" cy="7643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19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8153400" cy="1173163"/>
          </a:xfrm>
          <a:prstGeom prst="rect">
            <a:avLst/>
          </a:prstGeom>
        </p:spPr>
        <p:txBody>
          <a:bodyPr/>
          <a:lstStyle/>
          <a:p>
            <a:pPr marL="457200" lvl="1" indent="0">
              <a:buSzPct val="75000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SzPct val="75000"/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5691499" cy="187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147564" y="2971800"/>
            <a:ext cx="2573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SolidWorks</a:t>
            </a:r>
            <a:r>
              <a:rPr lang="en-US" dirty="0" smtClean="0"/>
              <a:t> &amp;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4 lightening  holes</a:t>
            </a:r>
          </a:p>
          <a:p>
            <a:endParaRPr lang="en-US" dirty="0"/>
          </a:p>
          <a:p>
            <a:r>
              <a:rPr lang="en-US" dirty="0" smtClean="0"/>
              <a:t>3 spar locations </a:t>
            </a:r>
          </a:p>
          <a:p>
            <a:endParaRPr lang="en-US" dirty="0"/>
          </a:p>
          <a:p>
            <a:r>
              <a:rPr lang="en-US" dirty="0" smtClean="0"/>
              <a:t>Initial chord = 13 inches</a:t>
            </a:r>
          </a:p>
          <a:p>
            <a:endParaRPr lang="en-US" dirty="0"/>
          </a:p>
          <a:p>
            <a:r>
              <a:rPr lang="en-US" dirty="0" smtClean="0"/>
              <a:t>Max thickness = 1.63 inches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0901"/>
            <a:ext cx="5691499" cy="12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Dimension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10000" y="6381875"/>
            <a:ext cx="1161826" cy="365125"/>
          </a:xfrm>
        </p:spPr>
        <p:txBody>
          <a:bodyPr/>
          <a:lstStyle/>
          <a:p>
            <a:fld id="{54693FA4-76D3-49F1-A675-83E4B6E14D81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76655" y="2679192"/>
                <a:ext cx="3822192" cy="28072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 Initial Dimensions </a:t>
                </a:r>
              </a:p>
              <a:p>
                <a:r>
                  <a:rPr lang="en-US" dirty="0"/>
                  <a:t>Wing span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84</m:t>
                    </m:r>
                  </m:oMath>
                </a14:m>
                <a:r>
                  <a:rPr lang="en-US" dirty="0"/>
                  <a:t> inches</a:t>
                </a:r>
              </a:p>
              <a:p>
                <a:r>
                  <a:rPr lang="en-US" dirty="0"/>
                  <a:t>Wing chord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13</m:t>
                    </m:r>
                  </m:oMath>
                </a14:m>
                <a:r>
                  <a:rPr lang="en-US" dirty="0"/>
                  <a:t> inches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1092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Aspect ratio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𝑠𝑝𝑎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𝑎𝑟𝑒𝑎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:r>
                  <a:rPr lang="en-US" dirty="0" smtClean="0">
                    <a:latin typeface="Cambria" pitchFamily="18" charset="0"/>
                  </a:rPr>
                  <a:t>6.5</a:t>
                </a:r>
                <a:endParaRPr lang="en-US" dirty="0">
                  <a:latin typeface="Cambria" pitchFamily="18" charset="0"/>
                </a:endParaRPr>
              </a:p>
              <a:p>
                <a:r>
                  <a:rPr lang="en-US" dirty="0">
                    <a:latin typeface="Cambria" pitchFamily="18" charset="0"/>
                  </a:rPr>
                  <a:t>AR for low speed = 6 or greater </a:t>
                </a:r>
                <a:r>
                  <a:rPr lang="en-US" sz="1400" dirty="0">
                    <a:latin typeface="Cambria" pitchFamily="18" charset="0"/>
                  </a:rPr>
                  <a:t>(John D. Anderson, Jr.)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6655" y="2679192"/>
                <a:ext cx="3822192" cy="2807208"/>
              </a:xfrm>
              <a:blipFill rotWithShape="1">
                <a:blip r:embed="rId2"/>
                <a:stretch>
                  <a:fillRect l="-2073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90600" y="54864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Wing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1746" y="5791200"/>
                <a:ext cx="7571301" cy="59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)=0.9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𝑐𝑙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𝑠𝑡𝑎𝑙𝑙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𝐴𝑝</m:t>
                        </m:r>
                      </m:den>
                    </m:f>
                    <m:r>
                      <a:rPr lang="en-US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ρ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𝑠𝑡𝑎𝑙𝑙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46" y="5791200"/>
                <a:ext cx="7571301" cy="590675"/>
              </a:xfrm>
              <a:prstGeom prst="rect">
                <a:avLst/>
              </a:prstGeom>
              <a:blipFill rotWithShape="1">
                <a:blip r:embed="rId4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352227" cy="30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Tail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51910"/>
            <a:ext cx="4038600" cy="304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An Aspect Ratio of  4 will be used for the horizontal tail section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This horizontal span will be about 32 in with a chord of 9 in</a:t>
            </a:r>
          </a:p>
          <a:p>
            <a:r>
              <a:rPr lang="en-US" dirty="0" smtClean="0"/>
              <a:t>There will be no taper in the horizontal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24400" y="2590800"/>
                <a:ext cx="4038600" cy="32765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Equations: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Horizontal Span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𝐴𝑅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Horizontal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24400" y="2590800"/>
                <a:ext cx="4038600" cy="3276599"/>
              </a:xfrm>
              <a:prstGeom prst="rect">
                <a:avLst/>
              </a:prstGeom>
              <a:blipFill rotWithShape="1">
                <a:blip r:embed="rId3"/>
                <a:stretch>
                  <a:fillRect l="-1805" t="-16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67600" y="500231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(Anderson)</a:t>
            </a:r>
            <a:endParaRPr lang="en-US" sz="1000" dirty="0"/>
          </a:p>
        </p:txBody>
      </p:sp>
      <p:pic>
        <p:nvPicPr>
          <p:cNvPr id="3076" name="Picture 4" descr="C:\Users\crb256\AppData\Local\Temp\horizontal 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824629" cy="17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67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/>
          <a:lstStyle/>
          <a:p>
            <a:r>
              <a:rPr lang="en-US" dirty="0" smtClean="0"/>
              <a:t>Vertical tail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4617" y="1828799"/>
            <a:ext cx="4021183" cy="3124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Aspect Ratio will be 1.5</a:t>
            </a:r>
          </a:p>
          <a:p>
            <a:r>
              <a:rPr lang="en-US" dirty="0" smtClean="0"/>
              <a:t>The vertical tail will be tapered at a ratio of 50%</a:t>
            </a:r>
          </a:p>
          <a:p>
            <a:r>
              <a:rPr lang="en-US" dirty="0" smtClean="0"/>
              <a:t>Will have a root chord of 11.75 in</a:t>
            </a:r>
          </a:p>
          <a:p>
            <a:r>
              <a:rPr lang="en-US" dirty="0" smtClean="0"/>
              <a:t>Will have a tip chord of 4.5 in</a:t>
            </a:r>
          </a:p>
          <a:p>
            <a:r>
              <a:rPr lang="en-US" dirty="0" smtClean="0"/>
              <a:t>Will have a span of 14 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48200" y="2212647"/>
                <a:ext cx="4038600" cy="41119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Equations: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Vertical height on tail 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𝑉𝑇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Root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𝑟𝑣𝑡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Tip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𝑟𝑣𝑡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𝑟𝑣𝑡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48200" y="2212647"/>
                <a:ext cx="4038600" cy="4111953"/>
              </a:xfrm>
              <a:prstGeom prst="rect">
                <a:avLst/>
              </a:prstGeom>
              <a:blipFill rotWithShape="1">
                <a:blip r:embed="rId3"/>
                <a:stretch>
                  <a:fillRect l="-1958" t="-13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crb256\AppData\Local\Temp\Vertical wing 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" y="4876800"/>
            <a:ext cx="312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6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63915"/>
            <a:ext cx="381000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Dr. John Tester</a:t>
            </a:r>
          </a:p>
          <a:p>
            <a:pPr lvl="1"/>
            <a:r>
              <a:rPr lang="en-US" sz="2400" dirty="0"/>
              <a:t>SAE advisor since </a:t>
            </a:r>
            <a:r>
              <a:rPr lang="en-US" sz="2400" dirty="0" smtClean="0"/>
              <a:t>2000</a:t>
            </a:r>
            <a:endParaRPr lang="en-US" sz="2400" dirty="0"/>
          </a:p>
          <a:p>
            <a:r>
              <a:rPr lang="en-US" sz="2400" dirty="0" smtClean="0"/>
              <a:t>Judges </a:t>
            </a:r>
            <a:r>
              <a:rPr lang="en-US" sz="2400" dirty="0"/>
              <a:t>at AERO competition</a:t>
            </a:r>
          </a:p>
          <a:p>
            <a:r>
              <a:rPr lang="en-US" sz="2400" dirty="0" smtClean="0"/>
              <a:t>Academic advisor</a:t>
            </a:r>
          </a:p>
          <a:p>
            <a:pPr lvl="1"/>
            <a:r>
              <a:rPr lang="en-US" sz="2400" dirty="0" smtClean="0"/>
              <a:t>Dr. Tom Acker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4400" dirty="0" smtClean="0"/>
              <a:t>CUSTOMER description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429000" cy="3518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6401544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0" y="6324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Brian Martinez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15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Testing done with different propellers at elevation similar to Van Nuys.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indicated should use a 14*4 propeller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00006"/>
              </p:ext>
            </p:extLst>
          </p:nvPr>
        </p:nvGraphicFramePr>
        <p:xfrm>
          <a:off x="2133600" y="3505200"/>
          <a:ext cx="3428999" cy="1752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8783"/>
                <a:gridCol w="789410"/>
                <a:gridCol w="1430806"/>
              </a:tblGrid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Propeller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Thrust (lbs)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14*6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11*6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14*4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13*6.5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1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Takeoff and landing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2362200"/>
                <a:ext cx="3733800" cy="28194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𝑡𝑎𝑘𝑒𝑜𝑓𝑓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𝐿𝑎𝑛𝑑𝑖𝑛𝑔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𝑇𝑜𝑢𝑐h𝑑𝑜𝑤𝑛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𝑇𝑜𝑢𝑐h𝑑𝑜𝑤𝑛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=1.3∗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𝑠𝑡𝑎𝑙𝑙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2362200"/>
                <a:ext cx="3733800" cy="2819400"/>
              </a:xfrm>
              <a:blipFill rotWithShape="1">
                <a:blip r:embed="rId2"/>
                <a:stretch>
                  <a:fillRect l="-979" t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257800" y="2590800"/>
                <a:ext cx="3429000" cy="2697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𝑡𝑎𝑘𝑒𝑜𝑓𝑓</m:t>
                        </m:r>
                      </m:sub>
                    </m:sSub>
                  </m:oMath>
                </a14:m>
                <a:r>
                  <a:rPr lang="en-US" sz="1400" dirty="0" smtClean="0"/>
                  <a:t> = Takeoff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𝑠𝑡𝑎𝑙𝑙</m:t>
                        </m:r>
                      </m:sub>
                    </m:sSub>
                  </m:oMath>
                </a14:m>
                <a:r>
                  <a:rPr lang="en-US" sz="1400" dirty="0" smtClean="0"/>
                  <a:t> = Stall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𝐿𝑎𝑛𝑑𝑖𝑛𝑔</m:t>
                        </m:r>
                      </m:sub>
                    </m:sSub>
                  </m:oMath>
                </a14:m>
                <a:r>
                  <a:rPr lang="en-US" sz="1400" dirty="0" smtClean="0"/>
                  <a:t> = Landing Distance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𝑇𝑜𝑢𝑐h𝑑𝑜𝑤𝑛</m:t>
                        </m:r>
                      </m:sub>
                    </m:sSub>
                  </m:oMath>
                </a14:m>
                <a:r>
                  <a:rPr lang="en-US" sz="1400" dirty="0" smtClean="0"/>
                  <a:t> = Touchdown Velocity</a:t>
                </a:r>
                <a:endParaRPr lang="en-US" sz="1400" dirty="0"/>
              </a:p>
              <a:p>
                <a:r>
                  <a:rPr lang="en-US" sz="1400" dirty="0" smtClean="0"/>
                  <a:t>W = Weight</a:t>
                </a:r>
              </a:p>
              <a:p>
                <a:pPr marL="3429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𝐿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Maximum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Coefficient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of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Lift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</m:oMath>
                </a14:m>
                <a:endParaRPr lang="en-US" sz="1400" dirty="0" smtClean="0"/>
              </a:p>
              <a:p>
                <a:pPr marL="342900" lvl="1" indent="-342900"/>
                <a:r>
                  <a:rPr lang="el-GR" sz="1400" dirty="0" smtClean="0"/>
                  <a:t>ρ</a:t>
                </a:r>
                <a:r>
                  <a:rPr lang="en-US" sz="1400" dirty="0" smtClean="0"/>
                  <a:t> = Air Density</a:t>
                </a:r>
              </a:p>
              <a:p>
                <a:pPr marL="342900" lvl="1" indent="-342900"/>
                <a:r>
                  <a:rPr lang="en-US" sz="1400" dirty="0" smtClean="0"/>
                  <a:t>A = Constant</a:t>
                </a:r>
              </a:p>
              <a:p>
                <a:pPr marL="342900" lvl="1" indent="-342900"/>
                <a:r>
                  <a:rPr lang="en-US" sz="1400" dirty="0" smtClean="0"/>
                  <a:t>B = Constant</a:t>
                </a:r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257800" y="2590800"/>
                <a:ext cx="3429000" cy="2697163"/>
              </a:xfrm>
              <a:blipFill rotWithShape="1">
                <a:blip r:embed="rId3"/>
                <a:stretch>
                  <a:fillRect l="-534" t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8101" y="5494946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 calculated our design to take-off within 200 ft with a 22 lb payload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0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Prediction Graph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099013"/>
              </p:ext>
            </p:extLst>
          </p:nvPr>
        </p:nvGraphicFramePr>
        <p:xfrm>
          <a:off x="1066800" y="2573436"/>
          <a:ext cx="6705600" cy="376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70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gravity analysis</a:t>
            </a:r>
            <a:endParaRPr lang="en-US" dirty="0"/>
          </a:p>
        </p:txBody>
      </p:sp>
      <p:pic>
        <p:nvPicPr>
          <p:cNvPr id="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25" t="28000" r="65000" b="29000"/>
          <a:stretch>
            <a:fillRect/>
          </a:stretch>
        </p:blipFill>
        <p:spPr bwMode="auto">
          <a:xfrm>
            <a:off x="5410200" y="2743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733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C.G. is located  15.61 inches without payload from the tip of engine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C.G. is located 15.03 inches with payload  from the tip of the engine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 l="48750" t="40000" r="40625" b="51000"/>
          <a:stretch>
            <a:fillRect/>
          </a:stretch>
        </p:blipFill>
        <p:spPr bwMode="auto">
          <a:xfrm>
            <a:off x="1219200" y="2819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6943345" cy="273100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With C.G. we found the static margin using </a:t>
            </a:r>
            <a:r>
              <a:rPr lang="en-US" i="1" dirty="0"/>
              <a:t>Aerodynamics, Aeronautics, and Flight Dynamics, John Wiley</a:t>
            </a:r>
          </a:p>
          <a:p>
            <a:r>
              <a:rPr lang="en-US" dirty="0"/>
              <a:t>Found that the plane was stable with and without payload</a:t>
            </a:r>
          </a:p>
          <a:p>
            <a:r>
              <a:rPr lang="en-US" dirty="0"/>
              <a:t>Neutral points were 2.18 and 2.74 inches from C.G.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Using different  speeds in mph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Based on results used different servos for elevator than  the rudder and ailerons.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01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652757"/>
            <a:ext cx="4855436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22 lb loading with ends of the wings fixed</a:t>
            </a:r>
          </a:p>
          <a:p>
            <a:endParaRPr lang="en-US" dirty="0" smtClean="0"/>
          </a:p>
          <a:p>
            <a:r>
              <a:rPr lang="en-US" dirty="0" smtClean="0"/>
              <a:t>Maximum Stress- 2600 psi</a:t>
            </a:r>
          </a:p>
          <a:p>
            <a:endParaRPr lang="en-US" dirty="0" smtClean="0"/>
          </a:p>
          <a:p>
            <a:r>
              <a:rPr lang="en-US" dirty="0" smtClean="0"/>
              <a:t>Maximum displacement- 1.1 in</a:t>
            </a:r>
          </a:p>
          <a:p>
            <a:endParaRPr lang="en-US" dirty="0" smtClean="0"/>
          </a:p>
          <a:p>
            <a:r>
              <a:rPr lang="en-US" dirty="0" smtClean="0"/>
              <a:t>Yield Stress of balsa-3000 psi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Structural Analysis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88" y="2667000"/>
            <a:ext cx="457484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9600" y="6477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756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process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0" y="1676400"/>
            <a:ext cx="8275294" cy="491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62400" y="6455405"/>
            <a:ext cx="1161826" cy="365125"/>
          </a:xfrm>
        </p:spPr>
        <p:txBody>
          <a:bodyPr/>
          <a:lstStyle/>
          <a:p>
            <a:fld id="{54693FA4-76D3-49F1-A675-83E4B6E14D81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4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/>
              <a:t>Construction process cont.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971800" cy="2362200"/>
          </a:xfrm>
          <a:prstGeom prst="rect">
            <a:avLst/>
          </a:prstGeom>
        </p:spPr>
      </p:pic>
      <p:pic>
        <p:nvPicPr>
          <p:cNvPr id="10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85" y="2751139"/>
            <a:ext cx="2834215" cy="212566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2" y="3200400"/>
            <a:ext cx="2815167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56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process cont.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7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52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28437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61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362200"/>
            <a:ext cx="6900333" cy="368003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SAE is a student engineering club</a:t>
            </a:r>
          </a:p>
          <a:p>
            <a:endParaRPr lang="en-US" dirty="0" smtClean="0"/>
          </a:p>
          <a:p>
            <a:r>
              <a:rPr lang="en-US" dirty="0" smtClean="0"/>
              <a:t>Annual SAE Aero competition west has three competition classes</a:t>
            </a:r>
          </a:p>
          <a:p>
            <a:pPr lvl="1"/>
            <a:r>
              <a:rPr lang="en-US" dirty="0" smtClean="0"/>
              <a:t>Regular- Size limitation, Engine limitation, payload bay limitations,  recommended for undergraduates</a:t>
            </a:r>
          </a:p>
          <a:p>
            <a:pPr lvl="1"/>
            <a:r>
              <a:rPr lang="en-US" dirty="0"/>
              <a:t>Advanced- No size limitation, no engine </a:t>
            </a:r>
            <a:r>
              <a:rPr lang="en-US" dirty="0" smtClean="0"/>
              <a:t>limitation, requires advanced electronic distance measuring device, requires braking device recommended for graduate students</a:t>
            </a:r>
            <a:endParaRPr lang="en-US" dirty="0"/>
          </a:p>
          <a:p>
            <a:pPr lvl="1"/>
            <a:r>
              <a:rPr lang="en-US" dirty="0" smtClean="0"/>
              <a:t>Micro- Must be hand thrown, must be extremely lightweight, must carry a large payload, all electric system including engine.</a:t>
            </a:r>
          </a:p>
          <a:p>
            <a:endParaRPr lang="en-US" dirty="0" smtClean="0"/>
          </a:p>
          <a:p>
            <a:r>
              <a:rPr lang="en-US" dirty="0" smtClean="0"/>
              <a:t>Main purpose of all three classes is to carry as much weight as possible</a:t>
            </a:r>
          </a:p>
          <a:p>
            <a:endParaRPr lang="en-US" dirty="0"/>
          </a:p>
          <a:p>
            <a:r>
              <a:rPr lang="en-US" dirty="0" smtClean="0"/>
              <a:t>Competing in regular class</a:t>
            </a:r>
          </a:p>
          <a:p>
            <a:endParaRPr lang="en-US" dirty="0" smtClean="0"/>
          </a:p>
          <a:p>
            <a:r>
              <a:rPr lang="en-US" dirty="0" smtClean="0"/>
              <a:t>Choose as senior design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Society of Automotive Engineers AERO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7200" y="6324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Brian Martinez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05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73904"/>
            <a:ext cx="7408333" cy="3450696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semester – 72 hours per person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 until spring break – 180 hours per person</a:t>
            </a:r>
          </a:p>
          <a:p>
            <a:r>
              <a:rPr lang="en-US" dirty="0" smtClean="0"/>
              <a:t>Estimated remaining time – 50 hours per person</a:t>
            </a:r>
          </a:p>
          <a:p>
            <a:endParaRPr lang="en-US" dirty="0"/>
          </a:p>
          <a:p>
            <a:r>
              <a:rPr lang="en-US" dirty="0" smtClean="0"/>
              <a:t>Total time – 302 hours per person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02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133600"/>
            <a:ext cx="4267200" cy="4114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Placed 13</a:t>
            </a:r>
            <a:r>
              <a:rPr lang="en-US" baseline="30000" dirty="0" smtClean="0"/>
              <a:t>th</a:t>
            </a:r>
            <a:r>
              <a:rPr lang="en-US" dirty="0" smtClean="0"/>
              <a:t> out of 35 universities at competition in Van Nuys, California on the report and presentation scores</a:t>
            </a:r>
          </a:p>
          <a:p>
            <a:endParaRPr lang="en-US" dirty="0"/>
          </a:p>
          <a:p>
            <a:r>
              <a:rPr lang="en-US" dirty="0" smtClean="0"/>
              <a:t>Flew the day before competition and successfully completed 3 circles while taking off and landing flawlessly</a:t>
            </a:r>
          </a:p>
          <a:p>
            <a:endParaRPr lang="en-US" dirty="0"/>
          </a:p>
          <a:p>
            <a:r>
              <a:rPr lang="en-US" dirty="0" smtClean="0"/>
              <a:t>Calculated a 45 feet take-off distance compared to the actual take off distance of about 30 feet with no payload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competition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76675" cy="436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97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Finished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out of 35 overall while taking a zero in our flying score due to unfavorable weather conditions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39840"/>
            <a:ext cx="4724400" cy="2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41985"/>
            <a:ext cx="274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90734" y="6552464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1161826" cy="365125"/>
          </a:xfrm>
        </p:spPr>
        <p:txBody>
          <a:bodyPr/>
          <a:lstStyle/>
          <a:p>
            <a:fld id="{54693FA4-76D3-49F1-A675-83E4B6E14D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05705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Anderson, John D., fundamentals of Aerodynamics, McGraw-Hill, New York, 2011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B. W. McCormick, Aerodynamics, Aeronautics, and Flight Dynamics, John </a:t>
            </a:r>
          </a:p>
          <a:p>
            <a:r>
              <a:rPr lang="en-US" dirty="0" smtClean="0"/>
              <a:t>	Wiley, 1995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Garner, W. B., “Model Airplane Propellers” 2009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Nicolai, Leland M., Estimating R/C Model Aerodynamics and Performance, Lockheed Martin, 2009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Aircraft Proving Ground. -</a:t>
            </a:r>
            <a:r>
              <a:rPr lang="en-US" u="sng" dirty="0" smtClean="0">
                <a:hlinkClick r:id="rId3"/>
              </a:rPr>
              <a:t>http://www.geistware.com/rcmodeling/calculators.htm</a:t>
            </a:r>
            <a:r>
              <a:rPr lang="en-US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Raymer</a:t>
            </a:r>
            <a:r>
              <a:rPr lang="en-US" dirty="0" smtClean="0"/>
              <a:t>, Daniel P., </a:t>
            </a:r>
            <a:r>
              <a:rPr lang="en-US" i="1" dirty="0" smtClean="0"/>
              <a:t>Aircraft Design: A Conceptual Approach, </a:t>
            </a:r>
            <a:r>
              <a:rPr lang="en-US" dirty="0" smtClean="0"/>
              <a:t>American Institute of Aeronautics and Astronautics, Virginia, 1999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Philpot, Timothy. </a:t>
            </a:r>
            <a:r>
              <a:rPr lang="en-US" i="1" dirty="0" smtClean="0"/>
              <a:t>Mechanics Of Materials</a:t>
            </a:r>
            <a:r>
              <a:rPr lang="en-US" dirty="0" smtClean="0"/>
              <a:t>. Hoboken: John Wiley and Sons Inc, 2008. 411-421.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Anderson, John D., aircraft performance and design, McGraw-Hill, New York, 1999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47" y="1905000"/>
            <a:ext cx="42672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Design </a:t>
            </a:r>
            <a:r>
              <a:rPr lang="en-US" dirty="0"/>
              <a:t>and build an </a:t>
            </a:r>
            <a:r>
              <a:rPr lang="en-US" dirty="0" smtClean="0"/>
              <a:t>airplane to lift as much payload as possible</a:t>
            </a:r>
            <a:endParaRPr lang="en-US" dirty="0"/>
          </a:p>
          <a:p>
            <a:r>
              <a:rPr lang="en-US" dirty="0"/>
              <a:t>Combined dimensions cannot exceed 225”</a:t>
            </a:r>
          </a:p>
          <a:p>
            <a:r>
              <a:rPr lang="en-US" dirty="0"/>
              <a:t>Take off within 200ft</a:t>
            </a:r>
          </a:p>
          <a:p>
            <a:r>
              <a:rPr lang="en-US" dirty="0"/>
              <a:t>Land and stop within 400ft</a:t>
            </a:r>
          </a:p>
          <a:p>
            <a:r>
              <a:rPr lang="en-US" dirty="0"/>
              <a:t>Payload and airplane cannot exceed 55lbs</a:t>
            </a:r>
          </a:p>
          <a:p>
            <a:r>
              <a:rPr lang="en-US" dirty="0"/>
              <a:t>Fly in a circle at least once</a:t>
            </a:r>
          </a:p>
          <a:p>
            <a:r>
              <a:rPr lang="en-US" dirty="0"/>
              <a:t>No lighter than air aircrafts or </a:t>
            </a:r>
            <a:r>
              <a:rPr lang="en-US" dirty="0" smtClean="0"/>
              <a:t>helicopters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Project description</a:t>
            </a:r>
            <a:endParaRPr lang="en-US" sz="4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t="76189" r="20303" b="12115"/>
          <a:stretch>
            <a:fillRect/>
          </a:stretch>
        </p:blipFill>
        <p:spPr bwMode="auto">
          <a:xfrm>
            <a:off x="1152892" y="4469950"/>
            <a:ext cx="671043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782781" cy="10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>
            <a:off x="2867890" y="5257800"/>
            <a:ext cx="3733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428194" y="5410200"/>
            <a:ext cx="2057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Land </a:t>
            </a:r>
            <a:r>
              <a:rPr lang="en-US" sz="1200" dirty="0" smtClean="0">
                <a:latin typeface="Calibri" pitchFamily="34" charset="0"/>
              </a:rPr>
              <a:t> within 400 ft.</a:t>
            </a:r>
            <a:endParaRPr lang="en-US" dirty="0"/>
          </a:p>
        </p:txBody>
      </p: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2895600" y="6208800"/>
            <a:ext cx="184067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31722" y="6246786"/>
            <a:ext cx="157638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latin typeface="Calibri" pitchFamily="34" charset="0"/>
              </a:rPr>
              <a:t>Take off 200 ft.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73914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Phase 1: Research</a:t>
            </a:r>
          </a:p>
          <a:p>
            <a:pPr lvl="1"/>
            <a:r>
              <a:rPr lang="en-US" dirty="0"/>
              <a:t>09/19/11 – 03/01/12</a:t>
            </a:r>
          </a:p>
          <a:p>
            <a:pPr lvl="1"/>
            <a:r>
              <a:rPr lang="en-US" dirty="0"/>
              <a:t>Equations, materials and airplane design</a:t>
            </a:r>
          </a:p>
          <a:p>
            <a:endParaRPr lang="en-US" dirty="0"/>
          </a:p>
          <a:p>
            <a:r>
              <a:rPr lang="en-US" dirty="0"/>
              <a:t>Phase 2: Fundraising</a:t>
            </a:r>
          </a:p>
          <a:p>
            <a:pPr lvl="1"/>
            <a:r>
              <a:rPr lang="en-US" dirty="0"/>
              <a:t>09/19/11 – 12/27/11</a:t>
            </a:r>
          </a:p>
          <a:p>
            <a:pPr lvl="1"/>
            <a:r>
              <a:rPr lang="en-US" dirty="0"/>
              <a:t>Wing-a-thon</a:t>
            </a:r>
          </a:p>
          <a:p>
            <a:endParaRPr lang="en-US" dirty="0"/>
          </a:p>
          <a:p>
            <a:r>
              <a:rPr lang="en-US" dirty="0"/>
              <a:t>Phase 3: Design the Prototype</a:t>
            </a:r>
          </a:p>
          <a:p>
            <a:pPr lvl="1"/>
            <a:r>
              <a:rPr lang="en-US" dirty="0"/>
              <a:t>10/17/11 – </a:t>
            </a:r>
            <a:r>
              <a:rPr lang="en-US" dirty="0" smtClean="0"/>
              <a:t>01/20/12</a:t>
            </a:r>
            <a:endParaRPr lang="en-US" dirty="0"/>
          </a:p>
          <a:p>
            <a:pPr lvl="1"/>
            <a:r>
              <a:rPr lang="en-US" dirty="0" err="1"/>
              <a:t>Solidworks</a:t>
            </a:r>
            <a:r>
              <a:rPr lang="en-US" dirty="0"/>
              <a:t>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7823200" cy="3840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Phase </a:t>
            </a:r>
            <a:r>
              <a:rPr lang="en-US" dirty="0" smtClean="0"/>
              <a:t>4: </a:t>
            </a:r>
            <a:r>
              <a:rPr lang="en-US" dirty="0"/>
              <a:t>Competition Report</a:t>
            </a:r>
          </a:p>
          <a:p>
            <a:pPr lvl="1"/>
            <a:r>
              <a:rPr lang="en-US" dirty="0"/>
              <a:t>01/03/12 – 02/06/12</a:t>
            </a:r>
          </a:p>
          <a:p>
            <a:pPr lvl="1"/>
            <a:r>
              <a:rPr lang="en-US" dirty="0" smtClean="0"/>
              <a:t>Analysis of aircraft design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Phase 5: </a:t>
            </a:r>
            <a:r>
              <a:rPr lang="en-US" dirty="0"/>
              <a:t>Construction of Final Aircraft</a:t>
            </a:r>
          </a:p>
          <a:p>
            <a:pPr lvl="1"/>
            <a:r>
              <a:rPr lang="en-US" dirty="0" smtClean="0"/>
              <a:t>01/20/12 </a:t>
            </a:r>
            <a:r>
              <a:rPr lang="en-US" dirty="0"/>
              <a:t>– </a:t>
            </a:r>
            <a:r>
              <a:rPr lang="en-US" dirty="0" smtClean="0"/>
              <a:t>03/10/12</a:t>
            </a:r>
            <a:endParaRPr lang="en-US" dirty="0"/>
          </a:p>
          <a:p>
            <a:pPr lvl="1"/>
            <a:r>
              <a:rPr lang="en-US" dirty="0"/>
              <a:t>Wing</a:t>
            </a:r>
          </a:p>
          <a:p>
            <a:pPr lvl="1"/>
            <a:r>
              <a:rPr lang="en-US" dirty="0"/>
              <a:t>Fuselage</a:t>
            </a:r>
          </a:p>
          <a:p>
            <a:pPr lvl="1"/>
            <a:r>
              <a:rPr lang="en-US" dirty="0"/>
              <a:t>Landing </a:t>
            </a:r>
            <a:r>
              <a:rPr lang="en-US" dirty="0" smtClean="0"/>
              <a:t>Gear</a:t>
            </a:r>
          </a:p>
          <a:p>
            <a:pPr lvl="1"/>
            <a:endParaRPr lang="en-US" dirty="0"/>
          </a:p>
          <a:p>
            <a:r>
              <a:rPr lang="en-US" dirty="0" smtClean="0"/>
              <a:t>Phase </a:t>
            </a:r>
            <a:r>
              <a:rPr lang="en-US" dirty="0"/>
              <a:t>6: Competition</a:t>
            </a:r>
          </a:p>
          <a:p>
            <a:pPr lvl="1"/>
            <a:r>
              <a:rPr lang="en-US" dirty="0" smtClean="0"/>
              <a:t>03/16/12 </a:t>
            </a:r>
            <a:r>
              <a:rPr lang="en-US" dirty="0"/>
              <a:t>– </a:t>
            </a:r>
            <a:r>
              <a:rPr lang="en-US" dirty="0" smtClean="0"/>
              <a:t>03/18/12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Phase 7: Final Report</a:t>
            </a:r>
          </a:p>
          <a:p>
            <a:pPr lvl="1"/>
            <a:r>
              <a:rPr lang="en-US" dirty="0" smtClean="0"/>
              <a:t>03/18/12 – 05/04/12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 Cont.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386376"/>
              </p:ext>
            </p:extLst>
          </p:nvPr>
        </p:nvGraphicFramePr>
        <p:xfrm>
          <a:off x="457200" y="1905000"/>
          <a:ext cx="3505200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882"/>
                <a:gridCol w="1443318"/>
              </a:tblGrid>
              <a:tr h="782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Budget (dollars)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Registration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Fuel Cost (Transportation)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Hotel Cost (4 nights)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Food/Drink Cost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Balsa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Bass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Monokote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O.S. 61FX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Servos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Receiver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2330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779371"/>
              </p:ext>
            </p:extLst>
          </p:nvPr>
        </p:nvGraphicFramePr>
        <p:xfrm>
          <a:off x="4419600" y="1905000"/>
          <a:ext cx="3505200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882"/>
                <a:gridCol w="1443318"/>
              </a:tblGrid>
              <a:tr h="743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Updated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Budget (dollars)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Registration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0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Fuel Cost (Transportation)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Hotel Cost </a:t>
                      </a:r>
                      <a:r>
                        <a:rPr lang="en-US" sz="1600" dirty="0" smtClean="0">
                          <a:effectLst/>
                        </a:rPr>
                        <a:t>(2 </a:t>
                      </a:r>
                      <a:r>
                        <a:rPr lang="en-US" sz="1600" dirty="0">
                          <a:effectLst/>
                        </a:rPr>
                        <a:t>nights)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Food/Drink Cost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Balsa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117.40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Bass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5.80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Monokote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O.S. 61FX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Servos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176.95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Receiver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Glue/Misc.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1440.15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26855"/>
            <a:ext cx="1161826" cy="365125"/>
          </a:xfrm>
        </p:spPr>
        <p:txBody>
          <a:bodyPr/>
          <a:lstStyle/>
          <a:p>
            <a:fld id="{54693FA4-76D3-49F1-A675-83E4B6E14D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27" y="2819400"/>
            <a:ext cx="3352799" cy="29191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Constructed airplane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Competition Results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Final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496005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3014133" cy="1752600"/>
          </a:xfrm>
        </p:spPr>
        <p:txBody>
          <a:bodyPr/>
          <a:lstStyle/>
          <a:p>
            <a:r>
              <a:rPr lang="en-US" dirty="0" smtClean="0"/>
              <a:t>Airfoil profile</a:t>
            </a:r>
          </a:p>
          <a:p>
            <a:r>
              <a:rPr lang="en-US" dirty="0" smtClean="0"/>
              <a:t>Wing geometry</a:t>
            </a:r>
          </a:p>
          <a:p>
            <a:r>
              <a:rPr lang="en-US" dirty="0" smtClean="0"/>
              <a:t>Tail configuration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Research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3473117"/>
              </p:ext>
            </p:extLst>
          </p:nvPr>
        </p:nvGraphicFramePr>
        <p:xfrm>
          <a:off x="6149975" y="2362200"/>
          <a:ext cx="23796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Bitmap Image" r:id="rId3" imgW="2381582" imgH="390580" progId="PBrush">
                  <p:embed/>
                </p:oleObj>
              </mc:Choice>
              <mc:Fallback>
                <p:oleObj name="Bitmap Image" r:id="rId3" imgW="2381582" imgH="390580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2362200"/>
                        <a:ext cx="23796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518006"/>
              </p:ext>
            </p:extLst>
          </p:nvPr>
        </p:nvGraphicFramePr>
        <p:xfrm>
          <a:off x="4267200" y="3122613"/>
          <a:ext cx="25527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Bitmap Image" r:id="rId5" imgW="2553056" imgH="495369" progId="PBrush">
                  <p:embed/>
                </p:oleObj>
              </mc:Choice>
              <mc:Fallback>
                <p:oleObj name="Bitmap Image" r:id="rId5" imgW="2553056" imgH="495369" progId="PBrush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2613"/>
                        <a:ext cx="25527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89951"/>
              </p:ext>
            </p:extLst>
          </p:nvPr>
        </p:nvGraphicFramePr>
        <p:xfrm>
          <a:off x="6172200" y="3886200"/>
          <a:ext cx="2638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Bitmap Image" r:id="rId7" imgW="2638095" imgH="533474" progId="PBrush">
                  <p:embed/>
                </p:oleObj>
              </mc:Choice>
              <mc:Fallback>
                <p:oleObj name="Bitmap Image" r:id="rId7" imgW="2638095" imgH="533474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886200"/>
                        <a:ext cx="2638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65" y="4516138"/>
            <a:ext cx="26953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08242"/>
            <a:ext cx="2921696" cy="10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96200" y="6422395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56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938</TotalTime>
  <Words>1552</Words>
  <Application>Microsoft Office PowerPoint</Application>
  <PresentationFormat>On-screen Show (4:3)</PresentationFormat>
  <Paragraphs>401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Waveform</vt:lpstr>
      <vt:lpstr>Bitmap Image</vt:lpstr>
      <vt:lpstr>SAE AERO</vt:lpstr>
      <vt:lpstr>CUSTOMER description</vt:lpstr>
      <vt:lpstr>Society of Automotive Engineers AERO Design</vt:lpstr>
      <vt:lpstr>Project description</vt:lpstr>
      <vt:lpstr>Project Schedule</vt:lpstr>
      <vt:lpstr>Project Schedule Cont.</vt:lpstr>
      <vt:lpstr>Budget</vt:lpstr>
      <vt:lpstr>Deliverables</vt:lpstr>
      <vt:lpstr>Design Research</vt:lpstr>
      <vt:lpstr>Design Research cont.</vt:lpstr>
      <vt:lpstr>Design Summary </vt:lpstr>
      <vt:lpstr>Airfoil Key Parameters</vt:lpstr>
      <vt:lpstr>Airfoil Analysis     </vt:lpstr>
      <vt:lpstr>Airfoil Analysis CONT.     </vt:lpstr>
      <vt:lpstr>Airfoil Analysis CONT. </vt:lpstr>
      <vt:lpstr>Airfoil Design  </vt:lpstr>
      <vt:lpstr>Wing Dimension Summary</vt:lpstr>
      <vt:lpstr>Horizontal Tail section</vt:lpstr>
      <vt:lpstr>Vertical tail section</vt:lpstr>
      <vt:lpstr>PROPULSION TESTING</vt:lpstr>
      <vt:lpstr>Takeoff and landing calculations</vt:lpstr>
      <vt:lpstr>Payload Prediction Graph</vt:lpstr>
      <vt:lpstr>Center of gravity analysis</vt:lpstr>
      <vt:lpstr>Stability and Control</vt:lpstr>
      <vt:lpstr>Wing Structural Analysis</vt:lpstr>
      <vt:lpstr>Construction process</vt:lpstr>
      <vt:lpstr>Construction process cont.</vt:lpstr>
      <vt:lpstr>Construction process cont.</vt:lpstr>
      <vt:lpstr>Final Design</vt:lpstr>
      <vt:lpstr>Man Power</vt:lpstr>
      <vt:lpstr>Results of competition</vt:lpstr>
      <vt:lpstr>Conclusion</vt:lpstr>
      <vt:lpstr>Questions?</vt:lpstr>
      <vt:lpstr>REFRENCES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AERO</dc:title>
  <dc:creator>NAU Student</dc:creator>
  <cp:lastModifiedBy>NAU Student</cp:lastModifiedBy>
  <cp:revision>112</cp:revision>
  <dcterms:created xsi:type="dcterms:W3CDTF">2011-12-02T22:47:43Z</dcterms:created>
  <dcterms:modified xsi:type="dcterms:W3CDTF">2012-04-19T15:15:48Z</dcterms:modified>
</cp:coreProperties>
</file>