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1" r:id="rId1"/>
  </p:sldMasterIdLst>
  <p:notesMasterIdLst>
    <p:notesMasterId r:id="rId11"/>
  </p:notesMasterIdLst>
  <p:sldIdLst>
    <p:sldId id="256" r:id="rId2"/>
    <p:sldId id="257" r:id="rId3"/>
    <p:sldId id="263" r:id="rId4"/>
    <p:sldId id="268" r:id="rId5"/>
    <p:sldId id="269" r:id="rId6"/>
    <p:sldId id="270" r:id="rId7"/>
    <p:sldId id="264" r:id="rId8"/>
    <p:sldId id="267" r:id="rId9"/>
    <p:sldId id="265" r:id="rId10"/>
  </p:sldIdLst>
  <p:sldSz cx="9144000" cy="5143500" type="screen16x9"/>
  <p:notesSz cx="6858000" cy="9144000"/>
  <p:embeddedFontLst>
    <p:embeddedFont>
      <p:font typeface="Open Sans" panose="020B0604020202020204" charset="0"/>
      <p:regular r:id="rId12"/>
      <p:bold r:id="rId13"/>
      <p:italic r:id="rId14"/>
      <p:boldItalic r:id="rId15"/>
    </p:embeddedFont>
    <p:embeddedFont>
      <p:font typeface="PT Sans Narrow" panose="020B0604020202020204" charset="0"/>
      <p:regular r:id="rId16"/>
      <p:bold r:id="rId1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42" d="100"/>
          <a:sy n="142" d="100"/>
        </p:scale>
        <p:origin x="714" y="12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font" Target="fonts/font6.fntdata"/><Relationship Id="rId2" Type="http://schemas.openxmlformats.org/officeDocument/2006/relationships/slide" Target="slides/slide1.xml"/><Relationship Id="rId16" Type="http://schemas.openxmlformats.org/officeDocument/2006/relationships/font" Target="fonts/font5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8" name="Google Shape;78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497d928a21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497d928a21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8" name="Google Shape;148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6" name="Google Shape;156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oogle Shape;10;p2"/>
          <p:cNvCxnSpPr/>
          <p:nvPr/>
        </p:nvCxnSpPr>
        <p:spPr>
          <a:xfrm>
            <a:off x="7007735" y="3176888"/>
            <a:ext cx="562200" cy="0"/>
          </a:xfrm>
          <a:prstGeom prst="straightConnector1">
            <a:avLst/>
          </a:prstGeom>
          <a:noFill/>
          <a:ln w="7620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1" name="Google Shape;11;p2"/>
          <p:cNvCxnSpPr/>
          <p:nvPr/>
        </p:nvCxnSpPr>
        <p:spPr>
          <a:xfrm>
            <a:off x="1575035" y="3158252"/>
            <a:ext cx="562200" cy="0"/>
          </a:xfrm>
          <a:prstGeom prst="straightConnector1">
            <a:avLst/>
          </a:prstGeom>
          <a:noFill/>
          <a:ln w="7620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grpSp>
        <p:nvGrpSpPr>
          <p:cNvPr id="12" name="Google Shape;12;p2"/>
          <p:cNvGrpSpPr/>
          <p:nvPr/>
        </p:nvGrpSpPr>
        <p:grpSpPr>
          <a:xfrm>
            <a:off x="1004144" y="1022025"/>
            <a:ext cx="7136668" cy="152400"/>
            <a:chOff x="1346429" y="1011300"/>
            <a:chExt cx="6452100" cy="152400"/>
          </a:xfrm>
        </p:grpSpPr>
        <p:cxnSp>
          <p:nvCxnSpPr>
            <p:cNvPr id="13" name="Google Shape;13;p2"/>
            <p:cNvCxnSpPr/>
            <p:nvPr/>
          </p:nvCxnSpPr>
          <p:spPr>
            <a:xfrm rot="10800000">
              <a:off x="1346429" y="1011300"/>
              <a:ext cx="6452100" cy="0"/>
            </a:xfrm>
            <a:prstGeom prst="straightConnector1">
              <a:avLst/>
            </a:prstGeom>
            <a:noFill/>
            <a:ln w="762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4" name="Google Shape;14;p2"/>
            <p:cNvCxnSpPr/>
            <p:nvPr/>
          </p:nvCxnSpPr>
          <p:spPr>
            <a:xfrm rot="10800000">
              <a:off x="1346429" y="1163700"/>
              <a:ext cx="64521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  <p:grpSp>
        <p:nvGrpSpPr>
          <p:cNvPr id="15" name="Google Shape;15;p2"/>
          <p:cNvGrpSpPr/>
          <p:nvPr/>
        </p:nvGrpSpPr>
        <p:grpSpPr>
          <a:xfrm>
            <a:off x="1004151" y="3969100"/>
            <a:ext cx="7136668" cy="152400"/>
            <a:chOff x="1346435" y="3969088"/>
            <a:chExt cx="6452100" cy="152400"/>
          </a:xfrm>
        </p:grpSpPr>
        <p:cxnSp>
          <p:nvCxnSpPr>
            <p:cNvPr id="16" name="Google Shape;16;p2"/>
            <p:cNvCxnSpPr/>
            <p:nvPr/>
          </p:nvCxnSpPr>
          <p:spPr>
            <a:xfrm>
              <a:off x="1346435" y="4121488"/>
              <a:ext cx="6452100" cy="0"/>
            </a:xfrm>
            <a:prstGeom prst="straightConnector1">
              <a:avLst/>
            </a:prstGeom>
            <a:noFill/>
            <a:ln w="762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7" name="Google Shape;17;p2"/>
            <p:cNvCxnSpPr/>
            <p:nvPr/>
          </p:nvCxnSpPr>
          <p:spPr>
            <a:xfrm>
              <a:off x="1346435" y="3969088"/>
              <a:ext cx="64521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  <p:sp>
        <p:nvSpPr>
          <p:cNvPr id="18" name="Google Shape;18;p2"/>
          <p:cNvSpPr txBox="1">
            <a:spLocks noGrp="1"/>
          </p:cNvSpPr>
          <p:nvPr>
            <p:ph type="ctrTitle"/>
          </p:nvPr>
        </p:nvSpPr>
        <p:spPr>
          <a:xfrm>
            <a:off x="1004150" y="1751764"/>
            <a:ext cx="7136700" cy="10224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1pPr>
            <a:lvl2pPr lvl="1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2pPr>
            <a:lvl3pPr lvl="2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3pPr>
            <a:lvl4pPr lvl="3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4pPr>
            <a:lvl5pPr lvl="4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5pPr>
            <a:lvl6pPr lvl="5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6pPr>
            <a:lvl7pPr lvl="6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7pPr>
            <a:lvl8pPr lvl="7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8pPr>
            <a:lvl9pPr lvl="8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subTitle" idx="1"/>
          </p:nvPr>
        </p:nvSpPr>
        <p:spPr>
          <a:xfrm>
            <a:off x="2137225" y="2850039"/>
            <a:ext cx="48705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1"/>
          <p:cNvSpPr/>
          <p:nvPr/>
        </p:nvSpPr>
        <p:spPr>
          <a:xfrm>
            <a:off x="-75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57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304850"/>
            <a:ext cx="8520600" cy="153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8" name="Google Shape;58;p11"/>
          <p:cNvSpPr txBox="1">
            <a:spLocks noGrp="1"/>
          </p:cNvSpPr>
          <p:nvPr>
            <p:ph type="body" idx="1"/>
          </p:nvPr>
        </p:nvSpPr>
        <p:spPr>
          <a:xfrm>
            <a:off x="311700" y="2995650"/>
            <a:ext cx="8520600" cy="10716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9" name="Google Shape;59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/>
          <p:nvPr/>
        </p:nvSpPr>
        <p:spPr>
          <a:xfrm>
            <a:off x="-50" y="2571900"/>
            <a:ext cx="9144000" cy="2571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title"/>
          </p:nvPr>
        </p:nvSpPr>
        <p:spPr>
          <a:xfrm>
            <a:off x="311700" y="814800"/>
            <a:ext cx="8571300" cy="94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4"/>
          <p:cNvSpPr/>
          <p:nvPr/>
        </p:nvSpPr>
        <p:spPr>
          <a:xfrm>
            <a:off x="-75" y="5045700"/>
            <a:ext cx="9144000" cy="978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body" idx="1"/>
          </p:nvPr>
        </p:nvSpPr>
        <p:spPr>
          <a:xfrm>
            <a:off x="311700" y="1266175"/>
            <a:ext cx="39999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body" idx="2"/>
          </p:nvPr>
        </p:nvSpPr>
        <p:spPr>
          <a:xfrm>
            <a:off x="4832400" y="1266175"/>
            <a:ext cx="39999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accent6"/>
        </a:solidFill>
        <a:effectLst/>
      </p:bgPr>
    </p:bg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56136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47" name="Google Shape;47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8" name="Google Shape;48;p9"/>
          <p:cNvSpPr txBox="1">
            <a:spLocks noGrp="1"/>
          </p:cNvSpPr>
          <p:nvPr>
            <p:ph type="title"/>
          </p:nvPr>
        </p:nvSpPr>
        <p:spPr>
          <a:xfrm>
            <a:off x="265500" y="1039675"/>
            <a:ext cx="4045200" cy="16758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subTitle" idx="1"/>
          </p:nvPr>
        </p:nvSpPr>
        <p:spPr>
          <a:xfrm>
            <a:off x="265500" y="27268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50" name="Google Shape;50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 txBox="1">
            <a:spLocks noGrp="1"/>
          </p:cNvSpPr>
          <p:nvPr>
            <p:ph type="body" idx="1"/>
          </p:nvPr>
        </p:nvSpPr>
        <p:spPr>
          <a:xfrm>
            <a:off x="311700" y="4230725"/>
            <a:ext cx="5998800" cy="59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T Sans Narrow"/>
              <a:buNone/>
              <a:defRPr sz="2400">
                <a:latin typeface="PT Sans Narrow"/>
                <a:ea typeface="PT Sans Narrow"/>
                <a:cs typeface="PT Sans Narrow"/>
                <a:sym typeface="PT Sans Narrow"/>
              </a:defRPr>
            </a:lvl1pPr>
          </a:lstStyle>
          <a:p>
            <a:endParaRPr/>
          </a:p>
        </p:txBody>
      </p:sp>
      <p:sp>
        <p:nvSpPr>
          <p:cNvPr id="54" name="Google Shape;54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tropic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pen Sans"/>
              <a:buChar char="●"/>
              <a:defRPr sz="18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●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●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5"/>
          <p:cNvSpPr txBox="1">
            <a:spLocks noGrp="1"/>
          </p:cNvSpPr>
          <p:nvPr>
            <p:ph type="ctrTitle"/>
          </p:nvPr>
        </p:nvSpPr>
        <p:spPr>
          <a:xfrm>
            <a:off x="284400" y="758200"/>
            <a:ext cx="8520600" cy="127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r>
              <a:rPr lang="en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Wind Power Converter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" name="Google Shape;81;p15"/>
          <p:cNvSpPr txBox="1">
            <a:spLocks noGrp="1"/>
          </p:cNvSpPr>
          <p:nvPr>
            <p:ph type="subTitle" idx="1"/>
          </p:nvPr>
        </p:nvSpPr>
        <p:spPr>
          <a:xfrm>
            <a:off x="311700" y="2415200"/>
            <a:ext cx="8520600" cy="235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indent="0" algn="l">
              <a:buSzPts val="2800"/>
            </a:pPr>
            <a:r>
              <a:rPr lang="e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Group Members: Mohammad Alenezi,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Fahad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Alazemi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Abdullah Alghasab, 			    Hamad Abdulmalek		</a:t>
            </a:r>
          </a:p>
          <a:p>
            <a:pPr indent="0" algn="l">
              <a:buSzPts val="2800"/>
            </a:pPr>
            <a:r>
              <a:rPr lang="e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			</a:t>
            </a:r>
            <a:endParaRPr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Client: Dr. Yaramasu				Mentor: Ashwija Korenda</a:t>
            </a:r>
            <a:endParaRPr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endParaRPr sz="1800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endParaRPr sz="1800" dirty="0"/>
          </a:p>
        </p:txBody>
      </p:sp>
      <p:sp>
        <p:nvSpPr>
          <p:cNvPr id="82" name="Google Shape;82;p1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fld id="{00000000-1234-1234-1234-123412341234}" type="slidenum">
              <a:rPr lang="en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1</a:t>
            </a:fld>
            <a:endParaRPr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83" name="Google Shape;83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996425" y="142600"/>
            <a:ext cx="1113900" cy="813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lang="en" dirty="0"/>
              <a:t> </a:t>
            </a:r>
            <a:endParaRPr dirty="0"/>
          </a:p>
        </p:txBody>
      </p:sp>
      <p:sp>
        <p:nvSpPr>
          <p:cNvPr id="89" name="Google Shape;89;p16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dirty="0">
                <a:latin typeface="Times New Roman" panose="02020603050405020304" pitchFamily="18" charset="0"/>
                <a:cs typeface="Times New Roman" panose="02020603050405020304" pitchFamily="18" charset="0"/>
              </a:rPr>
              <a:t>Overall idea.</a:t>
            </a: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Our goal in this project is to build a power converter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that used in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wind turbine.</a:t>
            </a:r>
            <a:endParaRPr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NPC  (Neutral Point Clamped) converter.</a:t>
            </a:r>
            <a:endParaRPr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 dirty="0"/>
              <a:t> </a:t>
            </a:r>
            <a:endParaRPr dirty="0"/>
          </a:p>
          <a:p>
            <a:pPr marL="45720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dirty="0"/>
          </a:p>
        </p:txBody>
      </p:sp>
      <p:sp>
        <p:nvSpPr>
          <p:cNvPr id="90" name="Google Shape;90;p1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fld id="{00000000-1234-1234-1234-123412341234}" type="slidenum">
              <a:rPr lang="en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2</a:t>
            </a:fld>
            <a:endParaRPr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CC03405-E981-4C91-A00E-202315AB04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0150" y="2571750"/>
            <a:ext cx="6743700" cy="1529603"/>
          </a:xfrm>
          <a:prstGeom prst="rect">
            <a:avLst/>
          </a:prstGeom>
        </p:spPr>
      </p:pic>
      <p:sp>
        <p:nvSpPr>
          <p:cNvPr id="8" name="Google Shape;134;p20">
            <a:extLst>
              <a:ext uri="{FF2B5EF4-FFF2-40B4-BE49-F238E27FC236}">
                <a16:creationId xmlns:a16="http://schemas.microsoft.com/office/drawing/2014/main" id="{166042A2-17CB-4492-B3CF-C52BACFA6D81}"/>
              </a:ext>
            </a:extLst>
          </p:cNvPr>
          <p:cNvSpPr txBox="1"/>
          <p:nvPr/>
        </p:nvSpPr>
        <p:spPr>
          <a:xfrm>
            <a:off x="3879477" y="4010223"/>
            <a:ext cx="1385046" cy="1822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US" sz="1000" dirty="0"/>
              <a:t>[1] </a:t>
            </a:r>
            <a:r>
              <a:rPr lang="en" sz="1000" dirty="0"/>
              <a:t>Type 4 : </a:t>
            </a:r>
            <a:r>
              <a:rPr lang="en-US" sz="1000" dirty="0"/>
              <a:t>WECS</a:t>
            </a:r>
            <a:endParaRPr sz="1000" dirty="0"/>
          </a:p>
        </p:txBody>
      </p:sp>
      <p:sp>
        <p:nvSpPr>
          <p:cNvPr id="7" name="Google Shape;161;p23">
            <a:extLst>
              <a:ext uri="{FF2B5EF4-FFF2-40B4-BE49-F238E27FC236}">
                <a16:creationId xmlns:a16="http://schemas.microsoft.com/office/drawing/2014/main" id="{C96615F8-FC3A-4B77-A20A-F6095388A334}"/>
              </a:ext>
            </a:extLst>
          </p:cNvPr>
          <p:cNvSpPr txBox="1"/>
          <p:nvPr/>
        </p:nvSpPr>
        <p:spPr>
          <a:xfrm>
            <a:off x="271225" y="4740875"/>
            <a:ext cx="1462500" cy="17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dirty="0"/>
              <a:t>Mohammad Alenezi</a:t>
            </a:r>
            <a:endParaRPr sz="11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Overview Schedule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1" name="Google Shape;151;p22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52" name="Google Shape;152;p2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fld id="{00000000-1234-1234-1234-123412341234}" type="slidenum">
              <a:rPr lang="en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3</a:t>
            </a:fld>
            <a:endParaRPr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D00EBD8-4552-4FE9-857F-00BCA22134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1700" y="1246617"/>
            <a:ext cx="8520600" cy="3322408"/>
          </a:xfrm>
          <a:prstGeom prst="rect">
            <a:avLst/>
          </a:prstGeom>
        </p:spPr>
      </p:pic>
      <p:sp>
        <p:nvSpPr>
          <p:cNvPr id="8" name="Google Shape;161;p23">
            <a:extLst>
              <a:ext uri="{FF2B5EF4-FFF2-40B4-BE49-F238E27FC236}">
                <a16:creationId xmlns:a16="http://schemas.microsoft.com/office/drawing/2014/main" id="{67EE5D2A-2D26-47E9-A108-105DD4308CD2}"/>
              </a:ext>
            </a:extLst>
          </p:cNvPr>
          <p:cNvSpPr txBox="1"/>
          <p:nvPr/>
        </p:nvSpPr>
        <p:spPr>
          <a:xfrm>
            <a:off x="271225" y="4740875"/>
            <a:ext cx="1462500" cy="17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Fahad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Alazemi</a:t>
            </a:r>
            <a:endParaRPr sz="11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9FD802-DAF2-4073-97DA-476E82E898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Subsystem 1: Motor/Generator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646955-B591-49C3-AEEE-C9519BED97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2571749"/>
            <a:ext cx="8520600" cy="1997275"/>
          </a:xfrm>
        </p:spPr>
        <p:txBody>
          <a:bodyPr/>
          <a:lstStyle/>
          <a:p>
            <a:r>
              <a:rPr lang="en-US" dirty="0"/>
              <a:t>The motor and the generator will be used as a wind source.</a:t>
            </a:r>
          </a:p>
          <a:p>
            <a:r>
              <a:rPr lang="en-US" dirty="0"/>
              <a:t>Using Simulink to check the frequency and speed of the motor/generator.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FF53A4-B052-434A-8041-3DEEA11D920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4</a:t>
            </a:fld>
            <a:endParaRPr lang="en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5D9103B-61CC-470C-BF2C-B3884A91AA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4587" y="1337405"/>
            <a:ext cx="7394672" cy="740664"/>
          </a:xfrm>
          <a:prstGeom prst="rect">
            <a:avLst/>
          </a:prstGeom>
        </p:spPr>
      </p:pic>
      <p:sp>
        <p:nvSpPr>
          <p:cNvPr id="7" name="Google Shape;161;p23">
            <a:extLst>
              <a:ext uri="{FF2B5EF4-FFF2-40B4-BE49-F238E27FC236}">
                <a16:creationId xmlns:a16="http://schemas.microsoft.com/office/drawing/2014/main" id="{B60909C1-A392-4B8F-AD50-C0557F14A3C4}"/>
              </a:ext>
            </a:extLst>
          </p:cNvPr>
          <p:cNvSpPr txBox="1"/>
          <p:nvPr/>
        </p:nvSpPr>
        <p:spPr>
          <a:xfrm>
            <a:off x="271225" y="4740875"/>
            <a:ext cx="1462500" cy="17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dirty="0"/>
              <a:t>Abdullah </a:t>
            </a:r>
            <a:r>
              <a:rPr lang="en-US" sz="1100" dirty="0" err="1"/>
              <a:t>Alghasab</a:t>
            </a:r>
            <a:endParaRPr sz="11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042740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9D428B-E2FC-4192-ADA6-9A5327627C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Subsystem 2: Voltage/Current sensors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4BE7B5-5528-43FB-936B-32BAB951DE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2571750"/>
            <a:ext cx="8520600" cy="1997275"/>
          </a:xfrm>
        </p:spPr>
        <p:txBody>
          <a:bodyPr/>
          <a:lstStyle/>
          <a:p>
            <a:r>
              <a:rPr lang="en-US" dirty="0"/>
              <a:t>Used to check the values of the convertor.</a:t>
            </a:r>
          </a:p>
          <a:p>
            <a:r>
              <a:rPr lang="en-US" dirty="0"/>
              <a:t>Soldering a new interface boards.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16E4BB-6850-47AA-AAA8-9DD6BEF3E356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5</a:t>
            </a:fld>
            <a:endParaRPr lang="en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5B3F58B-9F09-48A4-A2A3-0F481C4535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0362" y="1359834"/>
            <a:ext cx="7383276" cy="742950"/>
          </a:xfrm>
          <a:prstGeom prst="rect">
            <a:avLst/>
          </a:prstGeom>
        </p:spPr>
      </p:pic>
      <p:sp>
        <p:nvSpPr>
          <p:cNvPr id="7" name="Google Shape;161;p23">
            <a:extLst>
              <a:ext uri="{FF2B5EF4-FFF2-40B4-BE49-F238E27FC236}">
                <a16:creationId xmlns:a16="http://schemas.microsoft.com/office/drawing/2014/main" id="{15C23D16-CB66-41C0-9CD9-C72FB877C1A1}"/>
              </a:ext>
            </a:extLst>
          </p:cNvPr>
          <p:cNvSpPr txBox="1"/>
          <p:nvPr/>
        </p:nvSpPr>
        <p:spPr>
          <a:xfrm>
            <a:off x="271225" y="4740875"/>
            <a:ext cx="1462500" cy="17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dirty="0"/>
              <a:t>Abdullah </a:t>
            </a:r>
            <a:r>
              <a:rPr lang="en-US" sz="1100" dirty="0" err="1"/>
              <a:t>Alghasab</a:t>
            </a:r>
            <a:br>
              <a:rPr lang="en-US" sz="1100" dirty="0"/>
            </a:br>
            <a:endParaRPr sz="11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49619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B50A56-F376-4F8B-A16A-6B6FB7B059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Subsystem 3: NPC Converter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AFDF3D-D001-442A-93F5-C884DA8539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2571750"/>
            <a:ext cx="8520600" cy="1997275"/>
          </a:xfrm>
        </p:spPr>
        <p:txBody>
          <a:bodyPr/>
          <a:lstStyle/>
          <a:p>
            <a:r>
              <a:rPr lang="en-US" dirty="0"/>
              <a:t>Building NPC converter</a:t>
            </a:r>
          </a:p>
          <a:p>
            <a:pPr lvl="1"/>
            <a:r>
              <a:rPr lang="en-US" dirty="0"/>
              <a:t>Drilling two heatsinks.</a:t>
            </a:r>
          </a:p>
          <a:p>
            <a:pPr lvl="1"/>
            <a:r>
              <a:rPr lang="en-US" dirty="0"/>
              <a:t>Install Diodes and IGBT to build rectifier and inverter.</a:t>
            </a:r>
          </a:p>
          <a:p>
            <a:pPr lvl="1"/>
            <a:r>
              <a:rPr lang="en-US" dirty="0"/>
              <a:t>Connect the rectifier to the inverter.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5CCE75-8818-4393-A316-5CE8953D09D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6</a:t>
            </a:fld>
            <a:endParaRPr lang="en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9652043-17F5-4C88-A0F3-8808F86C29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3654" y="1329019"/>
            <a:ext cx="7396691" cy="762000"/>
          </a:xfrm>
          <a:prstGeom prst="rect">
            <a:avLst/>
          </a:prstGeom>
        </p:spPr>
      </p:pic>
      <p:sp>
        <p:nvSpPr>
          <p:cNvPr id="7" name="Google Shape;161;p23">
            <a:extLst>
              <a:ext uri="{FF2B5EF4-FFF2-40B4-BE49-F238E27FC236}">
                <a16:creationId xmlns:a16="http://schemas.microsoft.com/office/drawing/2014/main" id="{9C64655A-15C5-4F99-B2BC-D9C198295700}"/>
              </a:ext>
            </a:extLst>
          </p:cNvPr>
          <p:cNvSpPr txBox="1"/>
          <p:nvPr/>
        </p:nvSpPr>
        <p:spPr>
          <a:xfrm>
            <a:off x="271225" y="4740875"/>
            <a:ext cx="1462500" cy="17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Hamad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Abdulmalek</a:t>
            </a:r>
            <a:endParaRPr sz="11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065420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2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Conclusion 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9" name="Google Shape;159;p23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en" dirty="0">
                <a:latin typeface="Times New Roman" panose="02020603050405020304" pitchFamily="18" charset="0"/>
                <a:cs typeface="Times New Roman" panose="02020603050405020304" pitchFamily="18" charset="0"/>
              </a:rPr>
              <a:t>NPC (Neutral Point Clamped) Converter.</a:t>
            </a:r>
          </a:p>
          <a:p>
            <a:pPr marL="457200" lvl="0" indent="-3429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Subsystem 1 is done.</a:t>
            </a:r>
          </a:p>
          <a:p>
            <a:pPr marL="457200" lvl="0" indent="-3429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Subsystem 2 in progress.</a:t>
            </a:r>
          </a:p>
        </p:txBody>
      </p:sp>
      <p:sp>
        <p:nvSpPr>
          <p:cNvPr id="160" name="Google Shape;160;p2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fld id="{00000000-1234-1234-1234-123412341234}" type="slidenum">
              <a:rPr lang="en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7</a:t>
            </a:fld>
            <a:endParaRPr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61" name="Google Shape;161;p23"/>
          <p:cNvSpPr txBox="1"/>
          <p:nvPr/>
        </p:nvSpPr>
        <p:spPr>
          <a:xfrm>
            <a:off x="271225" y="4740875"/>
            <a:ext cx="1462500" cy="17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dirty="0"/>
              <a:t>Mohammad Alenezi</a:t>
            </a:r>
            <a:endParaRPr sz="11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494C5D-D167-46BA-8C09-3822D81B6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Reference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9742DF-6C4A-4D50-801F-08550D7503B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[1] Y. Venkata &amp; W. Bin. “BASICS OF WIND ENERGY CONVERSION SYSTEMS (WECS)”.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B6DC08-58E5-45D4-BF45-D259D608D848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8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4017716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3A666-1D7E-4799-93D9-9B7367025CE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Questions?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4D3333-4C13-48FE-99BD-1D6A088A077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9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182330567"/>
      </p:ext>
    </p:extLst>
  </p:cSld>
  <p:clrMapOvr>
    <a:masterClrMapping/>
  </p:clrMapOvr>
</p:sld>
</file>

<file path=ppt/theme/theme1.xml><?xml version="1.0" encoding="utf-8"?>
<a:theme xmlns:a="http://schemas.openxmlformats.org/drawingml/2006/main" name="Tropic">
  <a:themeElements>
    <a:clrScheme name="Tropic">
      <a:dk1>
        <a:srgbClr val="A1E8D9"/>
      </a:dk1>
      <a:lt1>
        <a:srgbClr val="FFFFFF"/>
      </a:lt1>
      <a:dk2>
        <a:srgbClr val="695D46"/>
      </a:dk2>
      <a:lt2>
        <a:srgbClr val="B3A77D"/>
      </a:lt2>
      <a:accent1>
        <a:srgbClr val="EF6C00"/>
      </a:accent1>
      <a:accent2>
        <a:srgbClr val="009668"/>
      </a:accent2>
      <a:accent3>
        <a:srgbClr val="4DB6AC"/>
      </a:accent3>
      <a:accent4>
        <a:srgbClr val="FF9800"/>
      </a:accent4>
      <a:accent5>
        <a:srgbClr val="CE93D8"/>
      </a:accent5>
      <a:accent6>
        <a:srgbClr val="EEFF41"/>
      </a:accent6>
      <a:hlink>
        <a:srgbClr val="CE93D8"/>
      </a:hlink>
      <a:folHlink>
        <a:srgbClr val="CE93D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409</TotalTime>
  <Words>202</Words>
  <Application>Microsoft Office PowerPoint</Application>
  <PresentationFormat>On-screen Show (16:9)</PresentationFormat>
  <Paragraphs>45</Paragraphs>
  <Slides>9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Open Sans</vt:lpstr>
      <vt:lpstr>Times New Roman</vt:lpstr>
      <vt:lpstr>PT Sans Narrow</vt:lpstr>
      <vt:lpstr>Arial</vt:lpstr>
      <vt:lpstr>Tropic</vt:lpstr>
      <vt:lpstr>Wind Power Converter</vt:lpstr>
      <vt:lpstr>Introduction </vt:lpstr>
      <vt:lpstr>Overview Schedule</vt:lpstr>
      <vt:lpstr>Subsystem 1: Motor/Generator</vt:lpstr>
      <vt:lpstr>Subsystem 2: Voltage/Current sensors</vt:lpstr>
      <vt:lpstr>Subsystem 3: NPC Converter</vt:lpstr>
      <vt:lpstr>Conclusion </vt:lpstr>
      <vt:lpstr>Reference 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Wind Power Converter</dc:title>
  <cp:lastModifiedBy>Mohammad Alenezi</cp:lastModifiedBy>
  <cp:revision>31</cp:revision>
  <dcterms:modified xsi:type="dcterms:W3CDTF">2019-01-29T06:36:48Z</dcterms:modified>
</cp:coreProperties>
</file>