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78E09B-BD85-45C2-9587-14AC5F78A165}">
  <a:tblStyle styleId="{2A78E09B-BD85-45C2-9587-14AC5F78A1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B6DD03-9DF4-499C-B599-EFB61E5086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1485"/>
  </p:normalViewPr>
  <p:slideViewPr>
    <p:cSldViewPr snapToGrid="0">
      <p:cViewPr varScale="1">
        <p:scale>
          <a:sx n="125" d="100"/>
          <a:sy n="12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James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speed sensor is accurate than GPS, especially in places where you may lose signal. Also, the sensor allows you to gather speed and distance data.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GPS device does not.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But, we found three options for Speed/Cadence sensors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Garmin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Polar</a:t>
            </a:r>
          </a:p>
          <a:p>
            <a:pPr marL="457200" lvl="0" indent="-298450">
              <a:spcBef>
                <a:spcPts val="0"/>
              </a:spcBef>
              <a:buSzPts val="1100"/>
              <a:buChar char="●"/>
            </a:pPr>
            <a:r>
              <a:rPr lang="en"/>
              <a:t>Wahoo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635000" lvl="0" indent="-292100" rtl="0">
              <a:lnSpc>
                <a:spcPct val="115000"/>
              </a:lnSpc>
              <a:spcBef>
                <a:spcPts val="0"/>
              </a:spcBef>
              <a:buClr>
                <a:srgbClr val="949494"/>
              </a:buClr>
              <a:buSzPts val="1000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</a:rPr>
              <a:t>Easy-to-install - Simply attach the sensors and ride. With no magnets or other exposed parts to line up, these sensors are easy to install, maintain and move between bikes.</a:t>
            </a:r>
          </a:p>
          <a:p>
            <a:pPr marL="635000" lvl="0" indent="-292100" rtl="0">
              <a:lnSpc>
                <a:spcPct val="115000"/>
              </a:lnSpc>
              <a:spcBef>
                <a:spcPts val="0"/>
              </a:spcBef>
              <a:buClr>
                <a:srgbClr val="949494"/>
              </a:buClr>
              <a:buSzPts val="1000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</a:rPr>
              <a:t>Speed sensor - Attaches to the hub and self-calibrates with your Garmin Edge to give you accurate speed and distance </a:t>
            </a:r>
          </a:p>
          <a:p>
            <a:pPr marL="635000" lvl="0" indent="-292100" rtl="0">
              <a:lnSpc>
                <a:spcPct val="115000"/>
              </a:lnSpc>
              <a:spcBef>
                <a:spcPts val="0"/>
              </a:spcBef>
              <a:buClr>
                <a:srgbClr val="949494"/>
              </a:buClr>
              <a:buSzPts val="1000"/>
              <a:buChar char="●"/>
            </a:pPr>
            <a:r>
              <a:rPr lang="en" sz="1000">
                <a:solidFill>
                  <a:srgbClr val="111111"/>
                </a:solidFill>
                <a:highlight>
                  <a:srgbClr val="FFFFFF"/>
                </a:highlight>
              </a:rPr>
              <a:t>Cadence sensor - Fastens to any crank arm size and measures pedal strokes per minute so you can get the most out of your training.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242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6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08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198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2178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45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775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785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018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5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78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49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677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73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28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91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2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44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19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bikeclass.com/buying-guides/facts-electric-bik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Motorized Tricycle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35280" y="3038125"/>
            <a:ext cx="6482080" cy="82267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Mohammed </a:t>
            </a:r>
            <a:r>
              <a:rPr lang="en" sz="1800" dirty="0" err="1">
                <a:solidFill>
                  <a:schemeClr val="dk1"/>
                </a:solidFill>
              </a:rPr>
              <a:t>Allahyani</a:t>
            </a:r>
            <a:r>
              <a:rPr lang="en" sz="1800" dirty="0">
                <a:solidFill>
                  <a:schemeClr val="dk1"/>
                </a:solidFill>
              </a:rPr>
              <a:t>, Khalid </a:t>
            </a:r>
            <a:r>
              <a:rPr lang="en" sz="1800" dirty="0" err="1">
                <a:solidFill>
                  <a:schemeClr val="dk1"/>
                </a:solidFill>
              </a:rPr>
              <a:t>Alghamdi</a:t>
            </a:r>
            <a:r>
              <a:rPr lang="en" sz="1800" dirty="0">
                <a:solidFill>
                  <a:schemeClr val="dk1"/>
                </a:solidFill>
              </a:rPr>
              <a:t>, Yu Sun, James Sigler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58025" y="2839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Devices for designing display system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61350" y="948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Garmin Bike Speed Sensor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Uno R3 Microcontroller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Paxcoo 4 Pieces Breadboards（Jumper Wires）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LCD 2004 Module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469" y="74969"/>
            <a:ext cx="2639051" cy="212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0" y="2449525"/>
            <a:ext cx="2639049" cy="263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4788" y="2609325"/>
            <a:ext cx="3130376" cy="24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7653" y="2290320"/>
            <a:ext cx="2787900" cy="263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4425" y="134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Solutions to display speed information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33625"/>
            <a:ext cx="1876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455363" y="1515975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Signal Collection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3614413" y="1515975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Microcontroller</a:t>
            </a:r>
          </a:p>
        </p:txBody>
      </p:sp>
      <p:sp>
        <p:nvSpPr>
          <p:cNvPr id="140" name="Shape 140"/>
          <p:cNvSpPr/>
          <p:nvPr/>
        </p:nvSpPr>
        <p:spPr>
          <a:xfrm>
            <a:off x="6773463" y="1515975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LCD</a:t>
            </a:r>
          </a:p>
        </p:txBody>
      </p:sp>
      <p:cxnSp>
        <p:nvCxnSpPr>
          <p:cNvPr id="141" name="Shape 141"/>
          <p:cNvCxnSpPr>
            <a:stCxn id="138" idx="3"/>
            <a:endCxn id="139" idx="1"/>
          </p:cNvCxnSpPr>
          <p:nvPr/>
        </p:nvCxnSpPr>
        <p:spPr>
          <a:xfrm>
            <a:off x="2044463" y="1875675"/>
            <a:ext cx="156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2147550" y="1515975"/>
            <a:ext cx="1363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analog signa</a:t>
            </a:r>
            <a:r>
              <a:rPr lang="en" sz="900" b="1">
                <a:solidFill>
                  <a:schemeClr val="dk1"/>
                </a:solidFill>
              </a:rPr>
              <a:t>l</a:t>
            </a:r>
          </a:p>
        </p:txBody>
      </p:sp>
      <p:cxnSp>
        <p:nvCxnSpPr>
          <p:cNvPr id="143" name="Shape 143"/>
          <p:cNvCxnSpPr>
            <a:stCxn id="139" idx="3"/>
            <a:endCxn id="140" idx="1"/>
          </p:cNvCxnSpPr>
          <p:nvPr/>
        </p:nvCxnSpPr>
        <p:spPr>
          <a:xfrm>
            <a:off x="5203513" y="1875675"/>
            <a:ext cx="156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4" name="Shape 144"/>
          <p:cNvSpPr txBox="1"/>
          <p:nvPr/>
        </p:nvSpPr>
        <p:spPr>
          <a:xfrm>
            <a:off x="5306600" y="1515975"/>
            <a:ext cx="1363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digital signa</a:t>
            </a:r>
            <a:r>
              <a:rPr lang="en" sz="900" b="1">
                <a:solidFill>
                  <a:schemeClr val="dk1"/>
                </a:solidFill>
              </a:rPr>
              <a:t>l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762" y="2619713"/>
            <a:ext cx="2452426" cy="19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624" y="2554676"/>
            <a:ext cx="2575451" cy="20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624025" y="1215250"/>
            <a:ext cx="15699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Collect pulse signa</a:t>
            </a:r>
            <a:r>
              <a:rPr lang="en" sz="900" b="1">
                <a:solidFill>
                  <a:schemeClr val="dk1"/>
                </a:solidFill>
              </a:rPr>
              <a:t>l</a:t>
            </a:r>
          </a:p>
        </p:txBody>
      </p:sp>
      <p:cxnSp>
        <p:nvCxnSpPr>
          <p:cNvPr id="148" name="Shape 148"/>
          <p:cNvCxnSpPr>
            <a:stCxn id="137" idx="3"/>
            <a:endCxn id="145" idx="1"/>
          </p:cNvCxnSpPr>
          <p:nvPr/>
        </p:nvCxnSpPr>
        <p:spPr>
          <a:xfrm>
            <a:off x="2188125" y="3590875"/>
            <a:ext cx="99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>
            <a:stCxn id="145" idx="3"/>
            <a:endCxn id="146" idx="1"/>
          </p:cNvCxnSpPr>
          <p:nvPr/>
        </p:nvCxnSpPr>
        <p:spPr>
          <a:xfrm>
            <a:off x="5635188" y="3590875"/>
            <a:ext cx="72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3353400" y="2309500"/>
            <a:ext cx="2281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Code for calculating speed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246100" y="1912750"/>
            <a:ext cx="1363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I/O interface(pin)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06600" y="1912750"/>
            <a:ext cx="14667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I/O interface(pin)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48550" y="1699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Solutions to display electricity remaining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90913" y="1301200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  <p:sp>
        <p:nvSpPr>
          <p:cNvPr id="160" name="Shape 160"/>
          <p:cNvSpPr/>
          <p:nvPr/>
        </p:nvSpPr>
        <p:spPr>
          <a:xfrm>
            <a:off x="6749863" y="1301200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LCD</a:t>
            </a:r>
          </a:p>
        </p:txBody>
      </p:sp>
      <p:sp>
        <p:nvSpPr>
          <p:cNvPr id="161" name="Shape 161"/>
          <p:cNvSpPr/>
          <p:nvPr/>
        </p:nvSpPr>
        <p:spPr>
          <a:xfrm>
            <a:off x="3616438" y="1301200"/>
            <a:ext cx="1589100" cy="7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Microcontroller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21650"/>
            <a:ext cx="2030200" cy="186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>
            <a:stCxn id="159" idx="3"/>
            <a:endCxn id="161" idx="1"/>
          </p:cNvCxnSpPr>
          <p:nvPr/>
        </p:nvCxnSpPr>
        <p:spPr>
          <a:xfrm>
            <a:off x="1980013" y="1660900"/>
            <a:ext cx="163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4" name="Shape 164"/>
          <p:cNvCxnSpPr>
            <a:stCxn id="161" idx="3"/>
            <a:endCxn id="160" idx="1"/>
          </p:cNvCxnSpPr>
          <p:nvPr/>
        </p:nvCxnSpPr>
        <p:spPr>
          <a:xfrm>
            <a:off x="5205538" y="1660900"/>
            <a:ext cx="154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637" y="2484388"/>
            <a:ext cx="2452426" cy="19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674" y="2419351"/>
            <a:ext cx="2575451" cy="207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Shape 167"/>
          <p:cNvCxnSpPr>
            <a:stCxn id="162" idx="3"/>
            <a:endCxn id="165" idx="1"/>
          </p:cNvCxnSpPr>
          <p:nvPr/>
        </p:nvCxnSpPr>
        <p:spPr>
          <a:xfrm>
            <a:off x="2341900" y="3455550"/>
            <a:ext cx="84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65" idx="3"/>
            <a:endCxn id="166" idx="1"/>
          </p:cNvCxnSpPr>
          <p:nvPr/>
        </p:nvCxnSpPr>
        <p:spPr>
          <a:xfrm>
            <a:off x="5635063" y="3455550"/>
            <a:ext cx="7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9" name="Shape 169"/>
          <p:cNvSpPr txBox="1"/>
          <p:nvPr/>
        </p:nvSpPr>
        <p:spPr>
          <a:xfrm>
            <a:off x="2301902" y="1355675"/>
            <a:ext cx="1178400" cy="20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b="1"/>
              <a:t>Electricity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209188" y="1660900"/>
            <a:ext cx="1363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analog signa</a:t>
            </a:r>
            <a:r>
              <a:rPr lang="en" sz="900" b="1">
                <a:solidFill>
                  <a:schemeClr val="dk1"/>
                </a:solidFill>
              </a:rPr>
              <a:t>l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541400" y="1017725"/>
            <a:ext cx="1972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Collect battery voltage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516400" y="2072650"/>
            <a:ext cx="17892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AD converter function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295813" y="1339313"/>
            <a:ext cx="13638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digital signa</a:t>
            </a:r>
            <a:r>
              <a:rPr lang="en" sz="900" b="1">
                <a:solidFill>
                  <a:schemeClr val="dk1"/>
                </a:solidFill>
              </a:rPr>
              <a:t>l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244363" y="1705988"/>
            <a:ext cx="1466700" cy="2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I/O interface(pin)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 Controller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Controlling motor speed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possible solutions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Motor Package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Arduino Build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3rd Party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25" y="199450"/>
            <a:ext cx="3608614" cy="23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00" y="2822375"/>
            <a:ext cx="3367250" cy="21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9825" y="2627300"/>
            <a:ext cx="3608625" cy="23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 Controller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lang="en-US" sz="1400" dirty="0" smtClean="0"/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endParaRPr lang="en-US" sz="1400" dirty="0" smtClean="0"/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endParaRPr lang="en-US" sz="1400" dirty="0" smtClean="0"/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endParaRPr lang="en-US" sz="1400" dirty="0" smtClean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*Rankings determined best out of three solutions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190" name="Shape 190"/>
          <p:cNvGraphicFramePr/>
          <p:nvPr>
            <p:extLst>
              <p:ext uri="{D42A27DB-BD31-4B8C-83A1-F6EECF244321}">
                <p14:modId xmlns:p14="http://schemas.microsoft.com/office/powerpoint/2010/main" val="3818252925"/>
              </p:ext>
            </p:extLst>
          </p:nvPr>
        </p:nvGraphicFramePr>
        <p:xfrm>
          <a:off x="175261" y="1231861"/>
          <a:ext cx="7239000" cy="2331540"/>
        </p:xfrm>
        <a:graphic>
          <a:graphicData uri="http://schemas.openxmlformats.org/drawingml/2006/table">
            <a:tbl>
              <a:tblPr>
                <a:noFill/>
                <a:tableStyleId>{27B6DD03-9DF4-499C-B599-EFB61E508668}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Motor Package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Arduino Build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3rd Party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Ease of use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Ease to code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Efficiency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Cadence Sensor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Torque Sensor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Motor Controller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800" dirty="0"/>
              <a:t>Thank You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More info visit https://www.cefns.nau.edu/capstone/projects/EE/2018/MotorizedTrike/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M. Balmer, “History of Pedal-Assisted Bicycles”, Electric Bike Association, 2016. [Online]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J. Turner, “Understanding Electric Bike Motors with Jim Turner of Optibike,” 2014. [Online]. Available: https://www.youtube.com/watch?v=KL7tTUZCFDs. [Accessed: 01-Oct-2017].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 J. D. Goodman, “An Electric Boost for Bicyclists,” 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Times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Jan. 2010.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[4] Bill Cummings, “Why Don’t More E Bikes Use Regenerative Braking?,” 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Evelo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2017. [Online]. Available: https://www.evelo.com/bikes-use-regenerative-braking/. [Accessed: 05-Oct-2017].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[5] Hook slide: </a:t>
            </a:r>
            <a:r>
              <a:rPr lang="en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http://www.ebikeclass.com/buying-guides/facts-electric-bikes/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51494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Introduction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Problem Overview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Subsystems and Possible Solutions 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Cadence Sensor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Torque Sensor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Display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Motor Controller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Recap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8877" cy="3416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Name of project: Motorized Tricycle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Client: Dr. Jane Scott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Faculty mentor: Dr. Kyle N. Winfree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19430" b="6605"/>
          <a:stretch/>
        </p:blipFill>
        <p:spPr>
          <a:xfrm>
            <a:off x="2381000" y="2942250"/>
            <a:ext cx="3650726" cy="19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Speed and Cadence Sensors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Determine speed of tricycle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Calculate number of pedal revolutions per minute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GPS</a:t>
            </a:r>
            <a:r>
              <a:rPr lang="en">
                <a:solidFill>
                  <a:schemeClr val="dk1"/>
                </a:solidFill>
              </a:rPr>
              <a:t> to determine speed? why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674" y="2524113"/>
            <a:ext cx="2562651" cy="229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07" y="2752036"/>
            <a:ext cx="2562650" cy="20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892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Speed and Cadence Sensors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82" name="Shape 82"/>
          <p:cNvGraphicFramePr/>
          <p:nvPr/>
        </p:nvGraphicFramePr>
        <p:xfrm>
          <a:off x="375650" y="1187225"/>
          <a:ext cx="3771900" cy="2516706"/>
        </p:xfrm>
        <a:graphic>
          <a:graphicData uri="http://schemas.openxmlformats.org/drawingml/2006/table">
            <a:tbl>
              <a:tblPr>
                <a:noFill/>
                <a:tableStyleId>{2A78E09B-BD85-45C2-9587-14AC5F78A165}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Polar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Wahoo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Garmin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1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2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Ease of use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3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Ease of code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Efficiency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 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3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10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10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11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50" y="3929206"/>
            <a:ext cx="1662950" cy="106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50308"/>
            <a:ext cx="2196900" cy="21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9330" y="3929206"/>
            <a:ext cx="2056439" cy="109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Torque Sensors: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 determine how much power the motor need.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There are different types of Torque sensors:</a:t>
            </a:r>
          </a:p>
          <a:p>
            <a:pPr marL="457200" lvl="0" indent="-3143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 torque sensing bottom bracket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 Ring of magnets</a:t>
            </a: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</a:t>
            </a:r>
            <a:r>
              <a:rPr lang="en" sz="1100" b="1">
                <a:solidFill>
                  <a:schemeClr val="dk1"/>
                </a:solidFill>
              </a:rPr>
              <a:t>                             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89" y="2456206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678" y="1992487"/>
            <a:ext cx="2857500" cy="23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75" y="536475"/>
            <a:ext cx="530131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نتيجة الصورة لـ bottom+bracket+sens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130" y="3767584"/>
            <a:ext cx="2209800" cy="121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نتيجة الصورة لـ bottom+bracket+senso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908" y="3767584"/>
            <a:ext cx="2044700" cy="128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Torque Sensor (Ring of Magnet) :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Widely Use							 						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Standard Connections 							 					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Easy installation 						 						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Powerful Functions	</a:t>
            </a:r>
            <a:r>
              <a:rPr lang="en"/>
              <a:t>						 				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25" y="3191275"/>
            <a:ext cx="3875550" cy="18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640" y="1574074"/>
            <a:ext cx="2811089" cy="138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Display Subsystem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Requirements: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93600" y="8195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model that the user choose to provide power assist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Speed in miles/hour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Miles remaining before recommended charge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Electricity remaining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Charging indicator, and charge complete indicator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50" y="2663025"/>
            <a:ext cx="2920724" cy="219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776" y="2653983"/>
            <a:ext cx="2295425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627" y="74974"/>
            <a:ext cx="3216274" cy="258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3900" y="4071937"/>
            <a:ext cx="4413025" cy="9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513</Words>
  <Application>Microsoft Macintosh PowerPoint</Application>
  <PresentationFormat>On-screen Show (16:9)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 3</vt:lpstr>
      <vt:lpstr>Arial</vt:lpstr>
      <vt:lpstr>Facet</vt:lpstr>
      <vt:lpstr>Motorized Tricycle</vt:lpstr>
      <vt:lpstr>Outline</vt:lpstr>
      <vt:lpstr>Introduction</vt:lpstr>
      <vt:lpstr>Speed and Cadence Sensors</vt:lpstr>
      <vt:lpstr>Speed and Cadence Sensors </vt:lpstr>
      <vt:lpstr>Torque Sensors: </vt:lpstr>
      <vt:lpstr> </vt:lpstr>
      <vt:lpstr>Torque Sensor (Ring of Magnet) :</vt:lpstr>
      <vt:lpstr>Display Subsystem Requirements:   </vt:lpstr>
      <vt:lpstr>Devices for designing display system</vt:lpstr>
      <vt:lpstr>Solutions to display speed information </vt:lpstr>
      <vt:lpstr>Solutions to display electricity remaining </vt:lpstr>
      <vt:lpstr>Motor Controller</vt:lpstr>
      <vt:lpstr>Motor Controller</vt:lpstr>
      <vt:lpstr>Recap</vt:lpstr>
      <vt:lpstr>Thank You</vt:lpstr>
      <vt:lpstr>References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Motorized Tricycle</dc:title>
  <dc:creator>James Jeffery Sigler</dc:creator>
  <cp:lastModifiedBy>James Jeffery Sigler</cp:lastModifiedBy>
  <cp:revision>3</cp:revision>
  <dcterms:modified xsi:type="dcterms:W3CDTF">2017-11-30T21:22:23Z</dcterms:modified>
</cp:coreProperties>
</file>