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37"/>
  </p:notesMasterIdLst>
  <p:handoutMasterIdLst>
    <p:handoutMasterId r:id="rId38"/>
  </p:handoutMasterIdLst>
  <p:sldIdLst>
    <p:sldId id="401" r:id="rId2"/>
    <p:sldId id="402" r:id="rId3"/>
    <p:sldId id="410" r:id="rId4"/>
    <p:sldId id="405" r:id="rId5"/>
    <p:sldId id="403" r:id="rId6"/>
    <p:sldId id="417" r:id="rId7"/>
    <p:sldId id="452" r:id="rId8"/>
    <p:sldId id="406" r:id="rId9"/>
    <p:sldId id="425" r:id="rId10"/>
    <p:sldId id="436" r:id="rId11"/>
    <p:sldId id="437" r:id="rId12"/>
    <p:sldId id="435" r:id="rId13"/>
    <p:sldId id="434" r:id="rId14"/>
    <p:sldId id="443" r:id="rId15"/>
    <p:sldId id="444" r:id="rId16"/>
    <p:sldId id="445" r:id="rId17"/>
    <p:sldId id="414" r:id="rId18"/>
    <p:sldId id="416" r:id="rId19"/>
    <p:sldId id="427" r:id="rId20"/>
    <p:sldId id="449" r:id="rId21"/>
    <p:sldId id="446" r:id="rId22"/>
    <p:sldId id="447" r:id="rId23"/>
    <p:sldId id="448" r:id="rId24"/>
    <p:sldId id="450" r:id="rId25"/>
    <p:sldId id="430" r:id="rId26"/>
    <p:sldId id="433" r:id="rId27"/>
    <p:sldId id="432" r:id="rId28"/>
    <p:sldId id="431" r:id="rId29"/>
    <p:sldId id="442" r:id="rId30"/>
    <p:sldId id="440" r:id="rId31"/>
    <p:sldId id="439" r:id="rId32"/>
    <p:sldId id="451" r:id="rId33"/>
    <p:sldId id="426" r:id="rId34"/>
    <p:sldId id="453" r:id="rId35"/>
    <p:sldId id="415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600A2"/>
    <a:srgbClr val="FFFFFF"/>
    <a:srgbClr val="FF3F3F"/>
    <a:srgbClr val="0099FF"/>
    <a:srgbClr val="4D4D4D"/>
    <a:srgbClr val="00CCFF"/>
    <a:srgbClr val="AB503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4" autoAdjust="0"/>
    <p:restoredTop sz="89796" autoAdjust="0"/>
  </p:normalViewPr>
  <p:slideViewPr>
    <p:cSldViewPr>
      <p:cViewPr>
        <p:scale>
          <a:sx n="66" d="100"/>
          <a:sy n="66" d="100"/>
        </p:scale>
        <p:origin x="-59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165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quot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quot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420643729189806"/>
          <c:y val="0.37683523654159851"/>
          <c:w val="0.57158712541620382"/>
          <c:h val="0.3327895595432300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0547539770625231E-2"/>
                  <c:y val="-0.1367054159013158"/>
                </c:manualLayout>
              </c:layout>
              <c:showCatName val="1"/>
            </c:dLbl>
            <c:dLbl>
              <c:idx val="1"/>
              <c:layout>
                <c:manualLayout>
                  <c:x val="3.1033002117798549E-2"/>
                  <c:y val="7.5723112098752765E-2"/>
                </c:manualLayout>
              </c:layout>
              <c:showCatName val="1"/>
            </c:dLbl>
            <c:dLbl>
              <c:idx val="2"/>
              <c:layout>
                <c:manualLayout>
                  <c:x val="-3.0801937771097163E-2"/>
                  <c:y val="7.2517672648178391E-2"/>
                </c:manualLayout>
              </c:layout>
              <c:showCatName val="1"/>
            </c:dLbl>
            <c:dLbl>
              <c:idx val="3"/>
              <c:layout>
                <c:manualLayout>
                  <c:x val="-3.0382456354997794E-2"/>
                  <c:y val="0.12859008447761325"/>
                </c:manualLayout>
              </c:layout>
              <c:showCatName val="1"/>
            </c:dLbl>
            <c:dLbl>
              <c:idx val="4"/>
              <c:layout>
                <c:manualLayout>
                  <c:x val="-2.0384116802269862E-2"/>
                  <c:y val="-7.0289827148441703E-2"/>
                </c:manualLayout>
              </c:layout>
              <c:showCatName val="1"/>
            </c:dLbl>
            <c:dLbl>
              <c:idx val="5"/>
              <c:layout>
                <c:manualLayout>
                  <c:x val="-0.12444953259865824"/>
                  <c:y val="-0.11441771246783387"/>
                </c:manualLayout>
              </c:layout>
              <c:showCatName val="1"/>
            </c:dLbl>
            <c:dLbl>
              <c:idx val="6"/>
              <c:layout>
                <c:manualLayout>
                  <c:x val="-4.2614650971070367E-3"/>
                  <c:y val="-0.15606684564103226"/>
                </c:manualLayout>
              </c:layout>
              <c:showCatName val="1"/>
            </c:dLbl>
            <c:dLbl>
              <c:idx val="7"/>
              <c:layout>
                <c:manualLayout>
                  <c:x val="0.19787893882853991"/>
                  <c:y val="-0.12294305789264107"/>
                </c:manualLayout>
              </c:layout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Sheet1!$A$6:$A$13</c:f>
              <c:strCache>
                <c:ptCount val="8"/>
                <c:pt idx="0">
                  <c:v>Exciter and AVR</c:v>
                </c:pt>
                <c:pt idx="1">
                  <c:v>Transformer</c:v>
                </c:pt>
                <c:pt idx="2">
                  <c:v>Enclosure</c:v>
                </c:pt>
                <c:pt idx="3">
                  <c:v>Engineering</c:v>
                </c:pt>
                <c:pt idx="4">
                  <c:v>Remove and Install</c:v>
                </c:pt>
                <c:pt idx="5">
                  <c:v>PSS Study / Tune</c:v>
                </c:pt>
                <c:pt idx="6">
                  <c:v>Training</c:v>
                </c:pt>
                <c:pt idx="7">
                  <c:v>Commissioning</c:v>
                </c:pt>
              </c:strCache>
            </c:strRef>
          </c:cat>
          <c:val>
            <c:numRef>
              <c:f>Sheet1!$E$6:$E$13</c:f>
              <c:numCache>
                <c:formatCode>General</c:formatCode>
                <c:ptCount val="8"/>
                <c:pt idx="0">
                  <c:v>0.35218783351120597</c:v>
                </c:pt>
                <c:pt idx="1">
                  <c:v>0.10672358591248669</c:v>
                </c:pt>
                <c:pt idx="2">
                  <c:v>6.4034151547492008E-2</c:v>
                </c:pt>
                <c:pt idx="3">
                  <c:v>9.9608680184987558E-2</c:v>
                </c:pt>
                <c:pt idx="4">
                  <c:v>0.29526858769121317</c:v>
                </c:pt>
                <c:pt idx="5">
                  <c:v>2.4902170046246886E-2</c:v>
                </c:pt>
                <c:pt idx="6">
                  <c:v>1.8143009605122735E-2</c:v>
                </c:pt>
                <c:pt idx="7">
                  <c:v>3.9131981501245118E-2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864594894561598"/>
          <c:y val="0.38009787928221894"/>
          <c:w val="0.56270810210876832"/>
          <c:h val="0.327895595432300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2848045770083387E-2"/>
                  <c:y val="-0.1198499698141321"/>
                </c:manualLayout>
              </c:layout>
              <c:showCatName val="1"/>
            </c:dLbl>
            <c:dLbl>
              <c:idx val="1"/>
              <c:layout>
                <c:manualLayout>
                  <c:x val="3.1154826512390727E-2"/>
                  <c:y val="-0.12217629403176154"/>
                </c:manualLayout>
              </c:layout>
              <c:showCatName val="1"/>
            </c:dLbl>
            <c:dLbl>
              <c:idx val="2"/>
              <c:layout>
                <c:manualLayout>
                  <c:x val="8.3241542642907701E-2"/>
                  <c:y val="0.14240810437031426"/>
                </c:manualLayout>
              </c:layout>
              <c:showCatName val="1"/>
            </c:dLbl>
            <c:dLbl>
              <c:idx val="3"/>
              <c:layout>
                <c:manualLayout>
                  <c:x val="8.8002248886480769E-2"/>
                  <c:y val="0.11335191583923135"/>
                </c:manualLayout>
              </c:layout>
              <c:showCatName val="1"/>
            </c:dLbl>
            <c:dLbl>
              <c:idx val="4"/>
              <c:layout>
                <c:manualLayout>
                  <c:x val="-7.9624098042128763E-2"/>
                  <c:y val="-0.13685818636455108"/>
                </c:manualLayout>
              </c:layout>
              <c:showCatName val="1"/>
            </c:dLbl>
            <c:dLbl>
              <c:idx val="5"/>
              <c:layout>
                <c:manualLayout>
                  <c:x val="-3.5251878198909938E-2"/>
                  <c:y val="-4.8783787834024837E-2"/>
                </c:manualLayout>
              </c:layout>
              <c:showCatName val="1"/>
            </c:dLbl>
            <c:dLbl>
              <c:idx val="6"/>
              <c:layout>
                <c:manualLayout>
                  <c:x val="-4.8775434702182763E-2"/>
                  <c:y val="-0.12469580780379616"/>
                </c:manualLayout>
              </c:layout>
              <c:showCatName val="1"/>
            </c:dLbl>
            <c:dLbl>
              <c:idx val="7"/>
              <c:layout>
                <c:manualLayout>
                  <c:x val="3.9056458120315433E-2"/>
                  <c:y val="-0.14844236640077418"/>
                </c:manualLayout>
              </c:layout>
              <c:showCatName val="1"/>
            </c:dLbl>
            <c:dLbl>
              <c:idx val="8"/>
              <c:layout>
                <c:manualLayout>
                  <c:x val="0.20314558626897497"/>
                  <c:y val="-0.13208924740851113"/>
                </c:manualLayout>
              </c:layout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Sheet1!$G$6:$G$14</c:f>
              <c:strCache>
                <c:ptCount val="9"/>
                <c:pt idx="0">
                  <c:v>Exciter and AVR</c:v>
                </c:pt>
                <c:pt idx="1">
                  <c:v>Transformer</c:v>
                </c:pt>
                <c:pt idx="2">
                  <c:v>Enclosure</c:v>
                </c:pt>
                <c:pt idx="3">
                  <c:v>Collector Assembly</c:v>
                </c:pt>
                <c:pt idx="4">
                  <c:v>Engineering</c:v>
                </c:pt>
                <c:pt idx="5">
                  <c:v>Remove and Install</c:v>
                </c:pt>
                <c:pt idx="6">
                  <c:v>PSS Study / Tune</c:v>
                </c:pt>
                <c:pt idx="7">
                  <c:v>Training</c:v>
                </c:pt>
                <c:pt idx="8">
                  <c:v>Comissioning</c:v>
                </c:pt>
              </c:strCache>
            </c:strRef>
          </c:cat>
          <c:val>
            <c:numRef>
              <c:f>Sheet1!$K$6:$K$14</c:f>
              <c:numCache>
                <c:formatCode>General</c:formatCode>
                <c:ptCount val="9"/>
                <c:pt idx="0">
                  <c:v>0.22192333557498323</c:v>
                </c:pt>
                <c:pt idx="1">
                  <c:v>9.8632593588881462E-2</c:v>
                </c:pt>
                <c:pt idx="2">
                  <c:v>4.0349697377269671E-2</c:v>
                </c:pt>
                <c:pt idx="3">
                  <c:v>0.33624747814391392</c:v>
                </c:pt>
                <c:pt idx="4">
                  <c:v>6.276619592019729E-2</c:v>
                </c:pt>
                <c:pt idx="5">
                  <c:v>0.18605693790629907</c:v>
                </c:pt>
                <c:pt idx="6">
                  <c:v>1.7933198834342075E-2</c:v>
                </c:pt>
                <c:pt idx="7">
                  <c:v>1.1432414256893075E-2</c:v>
                </c:pt>
                <c:pt idx="8">
                  <c:v>2.4658148397220359E-2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6D981F-9A43-40B9-9554-8C39C2FBB704}" type="datetimeFigureOut">
              <a:rPr lang="en-US"/>
              <a:pPr>
                <a:defRPr/>
              </a:pPr>
              <a:t>4/13/2008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B0961A-D710-4DD1-B608-4E1A7C7AD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08BD2E-6C72-4FD5-B4B1-3D88B2C13D75}" type="datetimeFigureOut">
              <a:rPr lang="en-US"/>
              <a:pPr>
                <a:defRPr/>
              </a:pPr>
              <a:t>4/13/2008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DA69D2-AB36-4981-AF47-6E33AE042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9972E-F550-4A73-B550-B10E7D2683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9972E-F550-4A73-B550-B10E7D2683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81BD1-2890-4654-ACCD-EB2002C9CD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6D35D-DC71-4C99-80F4-6DE6F0829B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2" r:id="rId9"/>
    <p:sldLayoutId id="2147483783" r:id="rId10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 Semibold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 Semibold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447800" y="2057400"/>
            <a:ext cx="6477000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371600" y="228600"/>
            <a:ext cx="6629400" cy="1217612"/>
          </a:xfrm>
          <a:prstGeom prst="rect">
            <a:avLst/>
          </a:prstGeom>
        </p:spPr>
        <p:txBody>
          <a:bodyPr/>
          <a:lstStyle/>
          <a:p>
            <a:pPr lvl="0" algn="ctr" defTabSz="912813">
              <a:lnSpc>
                <a:spcPct val="90000"/>
              </a:lnSpc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Improving Efficiency at the APS </a:t>
            </a:r>
            <a:r>
              <a:rPr lang="en-US" sz="4000" spc="-150" dirty="0" err="1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Cholla</a:t>
            </a: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 Power Plant</a:t>
            </a:r>
            <a:endParaRPr kumimoji="0" lang="en-US" sz="40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Unit 1 Rotating Exciter System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1143000"/>
            <a:ext cx="7391400" cy="51816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400800" cy="4589463"/>
          </a:xfrm>
          <a:prstGeom prst="rect">
            <a:avLst/>
          </a:prstGeom>
          <a:noFill/>
        </p:spPr>
      </p:pic>
      <p:sp>
        <p:nvSpPr>
          <p:cNvPr id="10" name="Oval 1029"/>
          <p:cNvSpPr>
            <a:spLocks noChangeArrowheads="1"/>
          </p:cNvSpPr>
          <p:nvPr/>
        </p:nvSpPr>
        <p:spPr bwMode="auto">
          <a:xfrm>
            <a:off x="4953000" y="1600200"/>
            <a:ext cx="2590800" cy="1524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28600" y="228600"/>
            <a:ext cx="8763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Units 2 and 3 Rotating Exciter System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0" y="1143000"/>
            <a:ext cx="7467600" cy="51816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19800" cy="4304920"/>
          </a:xfrm>
          <a:prstGeom prst="rect">
            <a:avLst/>
          </a:prstGeom>
          <a:noFill/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05400" y="1676400"/>
            <a:ext cx="22860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Static Excitation Systems</a:t>
            </a:r>
            <a:endParaRPr sz="4000"/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0" y="1447800"/>
            <a:ext cx="6172200" cy="4267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3" descr="C:\Documents and Settings\caleb\My Documents\School\ee486\final presentation\Unitrol_6000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4876800" cy="3858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Thyristor Semiconductor</a:t>
            </a:r>
            <a:endParaRPr sz="4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1524000"/>
            <a:ext cx="6171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Static excitation systems rely upon </a:t>
            </a:r>
            <a:r>
              <a:rPr lang="en-US" sz="2400" dirty="0" err="1"/>
              <a:t>thyristor</a:t>
            </a:r>
            <a:r>
              <a:rPr lang="en-US" sz="2400" dirty="0"/>
              <a:t> </a:t>
            </a:r>
          </a:p>
          <a:p>
            <a:r>
              <a:rPr lang="en-US" sz="2400" dirty="0"/>
              <a:t>semiconductors to regulate power.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362200" y="2971800"/>
            <a:ext cx="4114800" cy="29718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971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Digital Regulators</a:t>
            </a:r>
            <a:endParaRPr sz="4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0" y="25908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Static excitation systems </a:t>
            </a:r>
            <a:endParaRPr lang="en-US" sz="2400" dirty="0" smtClean="0"/>
          </a:p>
          <a:p>
            <a:r>
              <a:rPr lang="en-US" sz="2400" dirty="0" smtClean="0"/>
              <a:t>use digital automatic voltage</a:t>
            </a:r>
          </a:p>
          <a:p>
            <a:r>
              <a:rPr lang="en-US" sz="2400" dirty="0" smtClean="0"/>
              <a:t>regulators (AVR) to control the </a:t>
            </a:r>
          </a:p>
          <a:p>
            <a:r>
              <a:rPr lang="en-US" sz="2400" dirty="0" err="1" smtClean="0"/>
              <a:t>thyristor</a:t>
            </a:r>
            <a:r>
              <a:rPr lang="en-US" sz="2400" dirty="0" smtClean="0"/>
              <a:t> semiconductors.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1066800"/>
            <a:ext cx="2286000" cy="5029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18296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Power Potential Transformer</a:t>
            </a:r>
            <a:endParaRPr sz="4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Static excitation systems </a:t>
            </a:r>
            <a:endParaRPr lang="en-US" sz="2400" dirty="0" smtClean="0"/>
          </a:p>
          <a:p>
            <a:r>
              <a:rPr lang="en-US" sz="2400" dirty="0" smtClean="0"/>
              <a:t>require a power potential</a:t>
            </a:r>
          </a:p>
          <a:p>
            <a:r>
              <a:rPr lang="en-US" sz="2400" dirty="0" smtClean="0"/>
              <a:t>transformer.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1676400"/>
            <a:ext cx="3886200" cy="4267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8380" y="1892420"/>
            <a:ext cx="3294366" cy="36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Static Excitation Systems</a:t>
            </a:r>
            <a:endParaRPr sz="4000"/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0" y="1447800"/>
            <a:ext cx="6172200" cy="4267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642" y="1752599"/>
            <a:ext cx="5242958" cy="36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Units 2 and 3 Collector Assembly</a:t>
            </a:r>
            <a:endParaRPr sz="400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7800" y="1600200"/>
            <a:ext cx="6172200" cy="42672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4" name="Picture 6" descr="rotor&amp;bed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5029200" cy="356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Ben</a:t>
            </a:r>
            <a:r>
              <a:rPr lang="en-US" sz="4000" dirty="0" smtClean="0"/>
              <a:t>e</a:t>
            </a:r>
            <a:r>
              <a:rPr sz="4000" smtClean="0"/>
              <a:t>fits for Excitation System Upgrade</a:t>
            </a:r>
            <a:endParaRPr sz="4000"/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1219200"/>
            <a:ext cx="5105400" cy="48474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9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Performance Improvements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Quicker response to load changes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More efficient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Generator up-rate</a:t>
            </a:r>
          </a:p>
          <a:p>
            <a:pPr marL="274320" lvl="1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dirty="0" smtClean="0">
                <a:cs typeface="Tahoma" pitchFamily="34" charset="0"/>
              </a:rPr>
              <a:t>	   </a:t>
            </a: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Feature Enhancements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Remote system operation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Reduced operator demand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Data logging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Improved Reliability / Availability 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Redundancy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Reduced maintenance costs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Elimination of moving parts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dirty="0" smtClean="0">
                <a:cs typeface="Tahoma" pitchFamily="34" charset="0"/>
              </a:rPr>
              <a:t>Parts availability</a:t>
            </a:r>
            <a:endParaRPr lang="en-US" dirty="0"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0" y="3657600"/>
            <a:ext cx="3962400" cy="283633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62600" y="3352800"/>
            <a:ext cx="289560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Siemens exciter meltdown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Procedures</a:t>
            </a:r>
            <a:endParaRPr sz="4000"/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914400" y="1828800"/>
            <a:ext cx="7467600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Analyze costs associated with existing systems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Determine cost of </a:t>
            </a:r>
            <a:r>
              <a:rPr lang="en-US" sz="2400" dirty="0" smtClean="0">
                <a:cs typeface="Tahoma" pitchFamily="34" charset="0"/>
              </a:rPr>
              <a:t>upgrade </a:t>
            </a: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Predict operational costs </a:t>
            </a:r>
            <a:r>
              <a:rPr lang="en-US" sz="2400" dirty="0" smtClean="0">
                <a:cs typeface="Tahoma" pitchFamily="34" charset="0"/>
              </a:rPr>
              <a:t>of upgrade</a:t>
            </a: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Determine payback time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Team Members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8200" y="1524000"/>
            <a:ext cx="7848600" cy="4585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Bruce -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Secretary, Faculty Advisor Liaison, Vendor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Liason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/Buyer, Document Coordinator</a:t>
            </a:r>
          </a:p>
          <a:p>
            <a:pPr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Caleb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Breazeale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Leader, Sponsor Liaison, Presentation Coordinator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Davidson -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endParaRPr lang="en-US" sz="900" i="1" dirty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53998"/>
          </a:xfrm>
        </p:spPr>
        <p:txBody>
          <a:bodyPr/>
          <a:lstStyle/>
          <a:p>
            <a:r>
              <a:rPr sz="4000" smtClean="0"/>
              <a:t>Current Operating </a:t>
            </a:r>
            <a:r>
              <a:rPr sz="4000" smtClean="0"/>
              <a:t>Conditions</a:t>
            </a:r>
            <a:endParaRPr lang="en-US" sz="40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3400" y="1752600"/>
            <a:ext cx="82296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 Unit 1 is worth about $112,000 per day.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 </a:t>
            </a:r>
            <a:r>
              <a:rPr lang="en-US" sz="2400" dirty="0" smtClean="0"/>
              <a:t>Unit 1 has about 1 annual forced outage day due to the 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dirty="0" smtClean="0"/>
              <a:t>    exciter system.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 smtClean="0">
              <a:cs typeface="Tahoma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/>
              <a:t> Unit 2 is worth about $265,00 per day.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/>
              <a:t>Unit 2 has about .2 annual forced outage days due to 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dirty="0" smtClean="0"/>
              <a:t>    exciter system.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Budget Quotes</a:t>
            </a:r>
            <a:endParaRPr lang="en-US" sz="4000" dirty="0"/>
          </a:p>
        </p:txBody>
      </p:sp>
      <p:pic>
        <p:nvPicPr>
          <p:cNvPr id="16" name="Picture 8" descr="C:\Documents and Settings\caleb\My Documents\School\ee476\pictures\ab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1252284" cy="4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Documents and Settings\caleb\My Documents\School\ee476\pictures\benavf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962400"/>
            <a:ext cx="1014984" cy="7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200400"/>
            <a:ext cx="2368550" cy="465138"/>
          </a:xfrm>
          <a:prstGeom prst="rect">
            <a:avLst/>
          </a:prstGeom>
          <a:noFill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19200" y="1447800"/>
          <a:ext cx="6781800" cy="330784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09762"/>
                <a:gridCol w="1907419"/>
                <a:gridCol w="2364619"/>
              </a:tblGrid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Vendor</a:t>
                      </a:r>
                      <a:endParaRPr lang="en-US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Unit 1</a:t>
                      </a:r>
                      <a:endParaRPr lang="en-US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Units 2 &amp; 3</a:t>
                      </a:r>
                      <a:endParaRPr lang="en-US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8831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$1,405,500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$2,230,500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8831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$1,305,328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$2,850,328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883158">
                <a:tc>
                  <a:txBody>
                    <a:bodyPr/>
                    <a:lstStyle/>
                    <a:p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$1,270,500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$2,125,500</a:t>
                      </a:r>
                      <a:endParaRPr lang="en-US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ABB Unit 1 Budget Quote</a:t>
            </a:r>
            <a:endParaRPr lang="en-US" sz="4000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561975" y="5334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ABB Units 2 &amp; 3 Budget Quote</a:t>
            </a:r>
            <a:endParaRPr lang="en-US" sz="4000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53998"/>
          </a:xfrm>
        </p:spPr>
        <p:txBody>
          <a:bodyPr/>
          <a:lstStyle/>
          <a:p>
            <a:r>
              <a:rPr sz="4000" smtClean="0"/>
              <a:t>Efficiency Improvement </a:t>
            </a:r>
            <a:endParaRPr lang="en-US" sz="40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9436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 1: 160 kW (from APS)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/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Units 2 &amp; 3: 0 kW (assumed)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Investment Payback Model</a:t>
            </a:r>
            <a:endParaRPr lang="en-US" sz="4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743200"/>
            <a:ext cx="202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PAYBACK YEARS     =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19600" y="2590800"/>
            <a:ext cx="27504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INSTALLED SYSTEM </a:t>
            </a:r>
            <a:r>
              <a:rPr lang="en-US" sz="1400" dirty="0" smtClean="0"/>
              <a:t>COST ($)</a:t>
            </a:r>
            <a:endParaRPr lang="en-US" sz="140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57400" y="2895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76600" y="4114800"/>
            <a:ext cx="2301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Efficiency</a:t>
            </a:r>
            <a:r>
              <a:rPr lang="en-US" sz="1600" dirty="0"/>
              <a:t> </a:t>
            </a:r>
            <a:r>
              <a:rPr lang="en-US" sz="1600" dirty="0" smtClean="0"/>
              <a:t>improvement</a:t>
            </a:r>
          </a:p>
          <a:p>
            <a:r>
              <a:rPr lang="en-US" sz="1600" dirty="0" smtClean="0"/>
              <a:t>value </a:t>
            </a:r>
            <a:r>
              <a:rPr lang="en-US" sz="1600" dirty="0"/>
              <a:t>($/year)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914525" y="2895600"/>
            <a:ext cx="722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CAPACITY VALUE + REPLACEMENT CAPACITY VALUE + REDUCED OUTAGE VALUE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3905250" y="1352550"/>
            <a:ext cx="723900" cy="457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7486650" y="2495550"/>
            <a:ext cx="723900" cy="228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391400" y="4038600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($/</a:t>
            </a:r>
            <a:r>
              <a:rPr lang="en-US" sz="1600" dirty="0"/>
              <a:t>year)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Model Parameters</a:t>
            </a:r>
            <a:endParaRPr lang="en-US" sz="40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66800" y="1524000"/>
            <a:ext cx="7467600" cy="41549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Energy: $ .038 / kWh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Replacement Capacity: $100/kW/year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 </a:t>
            </a:r>
            <a:r>
              <a:rPr lang="en-US" sz="2400" dirty="0" smtClean="0"/>
              <a:t>1 Capacity</a:t>
            </a:r>
            <a:r>
              <a:rPr lang="en-US" sz="2400" dirty="0" smtClean="0"/>
              <a:t>: 122,500 kW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 1 Cost: $1,327,109 (averaged)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Units 2 / 3 Capacity: 290,000 kW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Units 2 / 3 Cost: $2,402,109 (averaged)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Unit 1 Payback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95400" y="1143000"/>
            <a:ext cx="6781800" cy="51816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 descr="U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Joseph Davidson</a:t>
            </a:r>
            <a:endParaRPr lang="en-US" sz="1600" i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Units 2 &amp; 3 Payback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143000"/>
            <a:ext cx="6781800" cy="51816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 descr="U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Requirements / Results Comparison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All </a:t>
            </a:r>
            <a:r>
              <a:rPr lang="en-US" sz="2400" dirty="0" smtClean="0"/>
              <a:t>of the static excitation systems that were quoted </a:t>
            </a:r>
            <a:r>
              <a:rPr lang="en-US" sz="2400" dirty="0" smtClean="0"/>
              <a:t>met </a:t>
            </a:r>
            <a:r>
              <a:rPr lang="en-US" sz="2400" dirty="0" smtClean="0"/>
              <a:t>the minimum electrical, environmental, and </a:t>
            </a:r>
            <a:r>
              <a:rPr lang="en-US" sz="2400" dirty="0" smtClean="0"/>
              <a:t>mechanical requirements.</a:t>
            </a: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The </a:t>
            </a:r>
            <a:r>
              <a:rPr lang="en-US" sz="2400" dirty="0" smtClean="0"/>
              <a:t>key requirement of payback years was </a:t>
            </a:r>
            <a:r>
              <a:rPr lang="en-US" sz="2400" dirty="0" smtClean="0"/>
              <a:t>determined.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Unable to determine exact efficiency improvement </a:t>
            </a:r>
            <a:r>
              <a:rPr lang="en-US" sz="2400" dirty="0" smtClean="0"/>
              <a:t>of units 2 and </a:t>
            </a:r>
            <a:r>
              <a:rPr lang="en-US" sz="2400" dirty="0" smtClean="0"/>
              <a:t>3.</a:t>
            </a:r>
            <a:endParaRPr lang="en-US" sz="2400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33400" y="1524000"/>
            <a:ext cx="3352800" cy="18288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43400" y="1524000"/>
            <a:ext cx="4191000" cy="18288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5" descr="C:\Documents and Settings\caleb\My Documents\School\ee486\1st presentation\NAU_PrimH.gif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4648200" y="1676400"/>
            <a:ext cx="12954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6019800" y="1828800"/>
            <a:ext cx="2178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itchFamily="18" charset="0"/>
              </a:rPr>
              <a:t>NORTHERN 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itchFamily="18" charset="0"/>
              </a:rPr>
              <a:t>ARIZONA 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itchFamily="18" charset="0"/>
              </a:rPr>
              <a:t>UNIVERITY</a:t>
            </a:r>
          </a:p>
        </p:txBody>
      </p:sp>
      <p:pic>
        <p:nvPicPr>
          <p:cNvPr id="61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2857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657600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Vachon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APS </a:t>
            </a:r>
          </a:p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Project Sponsor</a:t>
            </a: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Ralph Bushman – APS 	Technical Advisor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Thanks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67200" y="3886200"/>
            <a:ext cx="4343400" cy="20005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David Scott – Capstone Instructor</a:t>
            </a:r>
          </a:p>
          <a:p>
            <a:pPr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Niranjan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Venkatraman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Faculty 	Technical Advisor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sz="4000" smtClean="0"/>
              <a:t>Project Deliverables</a:t>
            </a:r>
            <a:endParaRPr lang="en-US" sz="40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85800" y="2057400"/>
            <a:ext cx="6400800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System quotes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Research i</a:t>
            </a:r>
            <a:r>
              <a:rPr lang="en-US" sz="2400" dirty="0" smtClean="0">
                <a:cs typeface="Tahoma" pitchFamily="34" charset="0"/>
              </a:rPr>
              <a:t>nformation gathered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>
              <a:cs typeface="Tahoma" pitchFamily="34" charset="0"/>
            </a:endParaRP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Payback model and </a:t>
            </a:r>
            <a:r>
              <a:rPr lang="en-US" sz="2400" dirty="0" smtClean="0">
                <a:cs typeface="Tahoma" pitchFamily="34" charset="0"/>
              </a:rPr>
              <a:t>results</a:t>
            </a:r>
            <a:endParaRPr lang="en-US" sz="2400" dirty="0" smtClean="0">
              <a:cs typeface="Tahoma" pitchFamily="34" charset="0"/>
            </a:endParaRP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400" dirty="0" err="1" smtClean="0">
                <a:cs typeface="Tahoma" pitchFamily="34" charset="0"/>
              </a:rPr>
              <a:t>Matlab</a:t>
            </a:r>
            <a:r>
              <a:rPr lang="en-US" sz="2400" dirty="0" smtClean="0">
                <a:cs typeface="Tahoma" pitchFamily="34" charset="0"/>
              </a:rPr>
              <a:t> source code</a:t>
            </a:r>
          </a:p>
          <a:p>
            <a:pPr marL="731520" lvl="1" indent="-274320" eaLnBrk="0" hangingPunct="0"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400" dirty="0" smtClean="0">
                <a:cs typeface="Tahoma" pitchFamily="34" charset="0"/>
              </a:rPr>
              <a:t>Excel files</a:t>
            </a:r>
            <a:endParaRPr lang="en-US" sz="2400" dirty="0" smtClean="0"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53998"/>
          </a:xfrm>
        </p:spPr>
        <p:txBody>
          <a:bodyPr/>
          <a:lstStyle/>
          <a:p>
            <a:r>
              <a:rPr sz="4000" smtClean="0"/>
              <a:t>Lessons Learned</a:t>
            </a:r>
            <a:endParaRPr lang="en-US" sz="40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14400" y="2590800"/>
            <a:ext cx="74676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Be specific </a:t>
            </a:r>
            <a:r>
              <a:rPr lang="en-US" sz="2400" dirty="0" smtClean="0">
                <a:cs typeface="Tahoma" pitchFamily="34" charset="0"/>
              </a:rPr>
              <a:t>when requesting quotes</a:t>
            </a:r>
            <a:r>
              <a:rPr lang="en-US" sz="2400" dirty="0" smtClean="0">
                <a:cs typeface="Tahoma" pitchFamily="34" charset="0"/>
              </a:rPr>
              <a:t>.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Allow ample time for vendors to </a:t>
            </a:r>
            <a:r>
              <a:rPr lang="en-US" sz="2400" dirty="0" smtClean="0">
                <a:cs typeface="Tahoma" pitchFamily="34" charset="0"/>
              </a:rPr>
              <a:t>produce a </a:t>
            </a:r>
            <a:r>
              <a:rPr lang="en-US" sz="2400" dirty="0" smtClean="0">
                <a:cs typeface="Tahoma" pitchFamily="34" charset="0"/>
              </a:rPr>
              <a:t>quote.</a:t>
            </a:r>
            <a:endParaRPr lang="en-US" sz="2400" dirty="0" smtClean="0">
              <a:cs typeface="Tahom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53998"/>
          </a:xfrm>
        </p:spPr>
        <p:txBody>
          <a:bodyPr/>
          <a:lstStyle/>
          <a:p>
            <a:r>
              <a:rPr sz="4000" smtClean="0"/>
              <a:t>Possible Future Refinements</a:t>
            </a:r>
            <a:endParaRPr lang="en-US" sz="4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14400" y="2209800"/>
            <a:ext cx="76200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Catastrophic failure consideration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O</a:t>
            </a:r>
            <a:r>
              <a:rPr lang="en-US" sz="2400" dirty="0" smtClean="0">
                <a:cs typeface="Tahoma" pitchFamily="34" charset="0"/>
              </a:rPr>
              <a:t>ld equipment value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endParaRPr lang="en-US" sz="2400" dirty="0" smtClean="0">
              <a:cs typeface="Tahoma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>
                <a:cs typeface="Tahoma" pitchFamily="34" charset="0"/>
              </a:rPr>
              <a:t>Generator up-rate value</a:t>
            </a:r>
            <a:endParaRPr lang="en-US" sz="2400" dirty="0" smtClean="0"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Conclusion</a:t>
            </a:r>
            <a:endParaRPr sz="4000"/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 1 – Worth it, the investment payback time is about 7                   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dirty="0" smtClean="0"/>
              <a:t>                 years.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en-US" sz="2400" dirty="0" smtClean="0"/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Units 2 &amp; 3 – Not as good of an investment.  With existing    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dirty="0" smtClean="0"/>
              <a:t>                         reliability, the payback time is about 45 years.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Hours Spent on Project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1371600"/>
            <a:ext cx="8305800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2"/>
              </a:buBlip>
              <a:defRPr/>
            </a:pPr>
            <a:r>
              <a:rPr lang="en-US" sz="2000" dirty="0" smtClean="0"/>
              <a:t>Problem Identification and Requirements ~ 20 man-weeks</a:t>
            </a:r>
          </a:p>
          <a:p>
            <a:pPr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	- Project proposal- ensured we fully understood what APS wanted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2"/>
              </a:buBlip>
              <a:defRPr/>
            </a:pPr>
            <a:r>
              <a:rPr lang="en-US" sz="2000" dirty="0" smtClean="0"/>
              <a:t>Research ~ 9 man-weeks  </a:t>
            </a:r>
          </a:p>
          <a:p>
            <a:pPr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	- Gathered generator performance information.</a:t>
            </a:r>
          </a:p>
          <a:p>
            <a:pPr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- Identified excitation systems.</a:t>
            </a:r>
            <a:endParaRPr lang="en-US" sz="2000" dirty="0" smtClean="0"/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2"/>
              </a:buBlip>
              <a:defRPr/>
            </a:pPr>
            <a:r>
              <a:rPr lang="en-US" sz="2000" dirty="0" smtClean="0"/>
              <a:t>Vendor</a:t>
            </a:r>
            <a:r>
              <a:rPr lang="en-US" sz="2000" dirty="0" smtClean="0"/>
              <a:t> communication </a:t>
            </a:r>
            <a:r>
              <a:rPr lang="en-US" sz="2000" dirty="0" smtClean="0"/>
              <a:t>~ 9 man-weeks </a:t>
            </a:r>
            <a:endParaRPr lang="en-US" sz="2000" dirty="0" smtClean="0"/>
          </a:p>
          <a:p>
            <a:pPr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	- System Quotes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2"/>
              </a:buBlip>
              <a:defRPr/>
            </a:pPr>
            <a:r>
              <a:rPr lang="en-US" sz="2000" dirty="0" smtClean="0"/>
              <a:t>R</a:t>
            </a:r>
            <a:r>
              <a:rPr lang="en-US" sz="2000" dirty="0" smtClean="0"/>
              <a:t>esults ~ 9 </a:t>
            </a:r>
            <a:r>
              <a:rPr lang="en-US" sz="2000" dirty="0" smtClean="0"/>
              <a:t>man-weeks</a:t>
            </a:r>
            <a:endParaRPr lang="en-US" sz="2000" dirty="0" smtClean="0"/>
          </a:p>
          <a:p>
            <a:pPr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    - Payback model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2286000"/>
            <a:ext cx="9144000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u="sng" dirty="0" smtClean="0"/>
              <a:t>Poster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Room A,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 </a:t>
            </a:r>
            <a:r>
              <a:rPr lang="en-US" sz="2000" dirty="0" err="1" smtClean="0"/>
              <a:t>DuBois</a:t>
            </a:r>
            <a:r>
              <a:rPr lang="en-US" sz="2000" dirty="0" smtClean="0"/>
              <a:t> Center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0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endParaRPr lang="en-US" sz="2000" dirty="0" smtClean="0"/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u="sng" dirty="0" smtClean="0"/>
              <a:t>Website</a:t>
            </a:r>
          </a:p>
          <a:p>
            <a:pPr marL="274320" indent="-274320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000" dirty="0" smtClean="0"/>
              <a:t>www.cens.nau.edu/Academic/Design/D4P/EGR486/EE/08-Projects/APSCholla/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363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Questions ?</a:t>
            </a:r>
            <a:endParaRPr kumimoji="0" lang="en-US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Summary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1600200"/>
            <a:ext cx="42672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Overview</a:t>
            </a:r>
          </a:p>
          <a:p>
            <a:pPr marL="274320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pPr marL="731520"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Cholla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</a:t>
            </a:r>
          </a:p>
          <a:p>
            <a:pPr marL="731520" lvl="1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Systems</a:t>
            </a:r>
          </a:p>
          <a:p>
            <a:pPr marL="274320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</a:t>
            </a:r>
          </a:p>
          <a:p>
            <a:pPr marL="274320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pPr marL="274320"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smtClean="0"/>
              <a:t>Project Overview</a:t>
            </a:r>
            <a:endParaRPr sz="4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371600"/>
            <a:ext cx="8458200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dirty="0" smtClean="0"/>
              <a:t>The project goal was to research </a:t>
            </a:r>
            <a:r>
              <a:rPr lang="en-US" sz="2400" dirty="0" smtClean="0"/>
              <a:t>upgrading</a:t>
            </a:r>
            <a:r>
              <a:rPr lang="en-US" sz="2400" dirty="0" smtClean="0"/>
              <a:t> </a:t>
            </a:r>
            <a:r>
              <a:rPr lang="en-US" sz="2400" dirty="0" smtClean="0"/>
              <a:t>the generator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    excitation systems on units 1, 2, and 3 at the APS </a:t>
            </a:r>
            <a:r>
              <a:rPr lang="en-US" sz="2400" dirty="0" err="1" smtClean="0"/>
              <a:t>Cholla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    Power Plant in Joseph City.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reason for replacing the excitation systems is to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improve efficiency and reduce forced outages.</a:t>
            </a: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432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project was an investment return study.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1447800"/>
            <a:ext cx="5562600" cy="5029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4800" y="152400"/>
            <a:ext cx="5290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defTabSz="912813">
              <a:lnSpc>
                <a:spcPct val="90000"/>
              </a:lnSpc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APS </a:t>
            </a:r>
            <a:r>
              <a:rPr lang="en-US" sz="4000" spc="-150" dirty="0" err="1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Cholla</a:t>
            </a: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 Power Plant</a:t>
            </a:r>
            <a:endParaRPr lang="en-US" sz="4000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9800" y="1656576"/>
            <a:ext cx="3124200" cy="40934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/>
            <a:r>
              <a:rPr lang="en-US" sz="2000" dirty="0" smtClean="0"/>
              <a:t>Unit 1 - 120 MW Westinghouse 1961</a:t>
            </a:r>
          </a:p>
          <a:p>
            <a:pPr marL="274320"/>
            <a:endParaRPr lang="en-US" sz="2000" dirty="0" smtClean="0"/>
          </a:p>
          <a:p>
            <a:pPr marL="274320" indent="-274320"/>
            <a:r>
              <a:rPr lang="en-US" sz="2000" dirty="0" smtClean="0"/>
              <a:t>Unit 2 - 297 MW  Siemens / Westinghouse 1978</a:t>
            </a:r>
          </a:p>
          <a:p>
            <a:pPr marL="274320" indent="-365760"/>
            <a:endParaRPr lang="en-US" sz="2000" dirty="0" smtClean="0"/>
          </a:p>
          <a:p>
            <a:pPr marL="274320" indent="-365760"/>
            <a:r>
              <a:rPr lang="en-US" sz="2000" dirty="0" smtClean="0"/>
              <a:t>Unit 3 - 297 MW  Siemens / Westinghouse 1980</a:t>
            </a:r>
          </a:p>
          <a:p>
            <a:endParaRPr lang="en-US" sz="2000" dirty="0" smtClean="0"/>
          </a:p>
          <a:p>
            <a:pPr marL="274320" indent="-274320"/>
            <a:r>
              <a:rPr lang="en-US" sz="2000" dirty="0" smtClean="0"/>
              <a:t>Unit 4 - 380 MW   General Electric1978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4800" y="152400"/>
            <a:ext cx="5290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defTabSz="912813">
              <a:lnSpc>
                <a:spcPct val="90000"/>
              </a:lnSpc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APS </a:t>
            </a:r>
            <a:r>
              <a:rPr lang="en-US" sz="4000" spc="-150" dirty="0" err="1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Cholla</a:t>
            </a: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 Power Plant</a:t>
            </a:r>
            <a:endParaRPr lang="en-US" sz="4000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1295400"/>
            <a:ext cx="6553200" cy="44130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Coal Fired </a:t>
            </a:r>
            <a:r>
              <a:rPr kumimoji="0" lang="en-US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Semibold" pitchFamily="34" charset="0"/>
                <a:ea typeface="+mn-ea"/>
                <a:cs typeface="Arial" charset="0"/>
              </a:rPr>
              <a:t>Generators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Semibold" pitchFamily="34" charset="0"/>
              <a:ea typeface="+mn-ea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295400"/>
            <a:ext cx="8382000" cy="5029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David Bruce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lvl="0" defTabSz="912813">
              <a:lnSpc>
                <a:spcPct val="90000"/>
              </a:lnSpc>
              <a:defRPr/>
            </a:pPr>
            <a:r>
              <a:rPr lang="en-US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cs typeface="Arial" charset="0"/>
              </a:rPr>
              <a:t>Introduction to Excitation Systems</a:t>
            </a:r>
            <a:endParaRPr lang="en-US" sz="2800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488113"/>
            <a:ext cx="891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Caleb </a:t>
            </a:r>
            <a:r>
              <a:rPr lang="en-US" sz="1600" i="1" dirty="0" err="1" smtClean="0"/>
              <a:t>Breazeale</a:t>
            </a:r>
            <a:endParaRPr lang="en-US" sz="1600" i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88392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The excitation system provides power to the generator rotor to establish a precisely controllable rotating magnetic field.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33600" y="2362200"/>
            <a:ext cx="4953000" cy="41910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90800"/>
            <a:ext cx="4360359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Template v4.17.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/>
  <PresentationFormat>On-screen Show (4:3)</PresentationFormat>
  <Paragraphs>269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Template-Template v4.17.2007</vt:lpstr>
      <vt:lpstr>Slide 1</vt:lpstr>
      <vt:lpstr>Slide 2</vt:lpstr>
      <vt:lpstr>Slide 3</vt:lpstr>
      <vt:lpstr>Slide 4</vt:lpstr>
      <vt:lpstr>Project Overview</vt:lpstr>
      <vt:lpstr>Slide 6</vt:lpstr>
      <vt:lpstr>Slide 7</vt:lpstr>
      <vt:lpstr>Slide 8</vt:lpstr>
      <vt:lpstr>Slide 9</vt:lpstr>
      <vt:lpstr>Slide 10</vt:lpstr>
      <vt:lpstr>Slide 11</vt:lpstr>
      <vt:lpstr>Static Excitation Systems</vt:lpstr>
      <vt:lpstr>Thyristor Semiconductor</vt:lpstr>
      <vt:lpstr>Digital Regulators</vt:lpstr>
      <vt:lpstr>Power Potential Transformer</vt:lpstr>
      <vt:lpstr>Static Excitation Systems</vt:lpstr>
      <vt:lpstr>Units 2 and 3 Collector Assembly</vt:lpstr>
      <vt:lpstr>Benefits for Excitation System Upgrade</vt:lpstr>
      <vt:lpstr>Procedures</vt:lpstr>
      <vt:lpstr>Current Operating Conditions</vt:lpstr>
      <vt:lpstr>Budget Quotes</vt:lpstr>
      <vt:lpstr>ABB Unit 1 Budget Quote</vt:lpstr>
      <vt:lpstr>ABB Units 2 &amp; 3 Budget Quote</vt:lpstr>
      <vt:lpstr>Efficiency Improvement </vt:lpstr>
      <vt:lpstr>Investment Payback Model</vt:lpstr>
      <vt:lpstr>Model Parameters</vt:lpstr>
      <vt:lpstr>Unit 1 Payback</vt:lpstr>
      <vt:lpstr>Units 2 &amp; 3 Payback</vt:lpstr>
      <vt:lpstr>Requirements / Results Comparison</vt:lpstr>
      <vt:lpstr>Project Deliverables</vt:lpstr>
      <vt:lpstr>Lessons Learned</vt:lpstr>
      <vt:lpstr>Possible Future Refinements</vt:lpstr>
      <vt:lpstr>Conclusion</vt:lpstr>
      <vt:lpstr>Hours Spent on Project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1901-01-01T08:00:00Z</dcterms:created>
  <dcterms:modified xsi:type="dcterms:W3CDTF">2008-04-14T00:09:48Z</dcterms:modified>
</cp:coreProperties>
</file>