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2918400" cx="402336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John Zeledo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24T22:06:10.606">
    <p:pos x="1473" y="4414"/>
    <p:text>Convert Problem statement to motivation section</p:text>
  </p:cm>
  <p:cm authorId="0" idx="2" dt="2026-03-24T22:07:40.835">
    <p:pos x="6018" y="123"/>
    <p:text>We need to update the poster with these key sections: Motivation
Solution Overview
Key Features
Architecture
Testing
Technologies
Outcomes
Challenges
Future Work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9673589" y="1855471"/>
            <a:ext cx="20886422" cy="3470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19181446" y="11363326"/>
            <a:ext cx="27896822" cy="8675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579246" y="2939416"/>
            <a:ext cx="27896822" cy="25523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017520" y="5387342"/>
            <a:ext cx="34198560" cy="11460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0"/>
              <a:buFont typeface="Calibri"/>
              <a:buNone/>
              <a:defRPr sz="2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5029200" y="17289782"/>
            <a:ext cx="30175200" cy="7947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0560"/>
              <a:buNone/>
              <a:defRPr sz="10560"/>
            </a:lvl1pPr>
            <a:lvl2pPr lvl="1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2pPr>
            <a:lvl3pPr lvl="2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None/>
              <a:defRPr sz="7920"/>
            </a:lvl3pPr>
            <a:lvl4pPr lvl="3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4pPr>
            <a:lvl5pPr lvl="4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5pPr>
            <a:lvl6pPr lvl="5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6pPr>
            <a:lvl7pPr lvl="6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7pPr>
            <a:lvl8pPr lvl="7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8pPr>
            <a:lvl9pPr lvl="8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2745107" y="8206749"/>
            <a:ext cx="34701480" cy="13693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0"/>
              <a:buFont typeface="Calibri"/>
              <a:buNone/>
              <a:defRPr sz="2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745107" y="22029429"/>
            <a:ext cx="34701480" cy="7200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0560"/>
              <a:buNone/>
              <a:defRPr sz="1056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8800"/>
              <a:buNone/>
              <a:defRPr sz="8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920"/>
              <a:buNone/>
              <a:defRPr sz="792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2766060" y="8763000"/>
            <a:ext cx="1709928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20368260" y="8763000"/>
            <a:ext cx="1709928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2771300" y="1752607"/>
            <a:ext cx="3470148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2771305" y="8069582"/>
            <a:ext cx="17020696" cy="3954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0560"/>
              <a:buNone/>
              <a:defRPr b="1" sz="10560"/>
            </a:lvl1pPr>
            <a:lvl2pPr indent="-22860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2pPr>
            <a:lvl3pPr indent="-22860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None/>
              <a:defRPr b="1" sz="7920"/>
            </a:lvl3pPr>
            <a:lvl4pPr indent="-2286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b="1" sz="7040"/>
            </a:lvl4pPr>
            <a:lvl5pPr indent="-2286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b="1" sz="7040"/>
            </a:lvl5pPr>
            <a:lvl6pPr indent="-2286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b="1" sz="7040"/>
            </a:lvl6pPr>
            <a:lvl7pPr indent="-2286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b="1" sz="7040"/>
            </a:lvl7pPr>
            <a:lvl8pPr indent="-2286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b="1" sz="7040"/>
            </a:lvl8pPr>
            <a:lvl9pPr indent="-228600" lvl="8" marL="4114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b="1" sz="704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2771305" y="12024360"/>
            <a:ext cx="17020696" cy="17686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20368262" y="8069582"/>
            <a:ext cx="17104520" cy="3954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0560"/>
              <a:buNone/>
              <a:defRPr b="1" sz="10560"/>
            </a:lvl1pPr>
            <a:lvl2pPr indent="-22860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2pPr>
            <a:lvl3pPr indent="-22860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None/>
              <a:defRPr b="1" sz="7920"/>
            </a:lvl3pPr>
            <a:lvl4pPr indent="-2286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b="1" sz="7040"/>
            </a:lvl4pPr>
            <a:lvl5pPr indent="-2286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b="1" sz="7040"/>
            </a:lvl5pPr>
            <a:lvl6pPr indent="-2286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b="1" sz="7040"/>
            </a:lvl6pPr>
            <a:lvl7pPr indent="-2286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b="1" sz="7040"/>
            </a:lvl7pPr>
            <a:lvl8pPr indent="-2286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b="1" sz="7040"/>
            </a:lvl8pPr>
            <a:lvl9pPr indent="-228600" lvl="8" marL="4114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b="1" sz="704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20368262" y="12024360"/>
            <a:ext cx="17104520" cy="17686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2771301" y="2194560"/>
            <a:ext cx="12976383" cy="76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7104520" y="4739647"/>
            <a:ext cx="20368260" cy="23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122680" lvl="0" marL="4572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4080"/>
              <a:buChar char="•"/>
              <a:defRPr sz="14080"/>
            </a:lvl1pPr>
            <a:lvl2pPr indent="-101092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2320"/>
              <a:buChar char="•"/>
              <a:defRPr sz="12320"/>
            </a:lvl2pPr>
            <a:lvl3pPr indent="-89916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0560"/>
              <a:buChar char="•"/>
              <a:defRPr sz="10560"/>
            </a:lvl3pPr>
            <a:lvl4pPr indent="-7874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4pPr>
            <a:lvl5pPr indent="-7874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5pPr>
            <a:lvl6pPr indent="-7874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6pPr>
            <a:lvl7pPr indent="-7874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7pPr>
            <a:lvl8pPr indent="-7874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8pPr>
            <a:lvl9pPr indent="-787400" lvl="8" marL="4114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2771301" y="9875520"/>
            <a:ext cx="12976383" cy="1829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1pPr>
            <a:lvl2pPr indent="-22860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6160"/>
              <a:buNone/>
              <a:defRPr sz="6160"/>
            </a:lvl2pPr>
            <a:lvl3pPr indent="-22860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5280"/>
              <a:buNone/>
              <a:defRPr sz="5280"/>
            </a:lvl3pPr>
            <a:lvl4pPr indent="-2286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5pPr>
            <a:lvl6pPr indent="-2286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6pPr>
            <a:lvl7pPr indent="-2286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7pPr>
            <a:lvl8pPr indent="-2286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8pPr>
            <a:lvl9pPr indent="-228600" lvl="8" marL="4114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771301" y="2194560"/>
            <a:ext cx="12976383" cy="76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104520" y="4739647"/>
            <a:ext cx="20368260" cy="23393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771301" y="9875520"/>
            <a:ext cx="12976383" cy="1829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1pPr>
            <a:lvl2pPr indent="-22860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6160"/>
              <a:buNone/>
              <a:defRPr sz="6160"/>
            </a:lvl2pPr>
            <a:lvl3pPr indent="-22860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5280"/>
              <a:buNone/>
              <a:defRPr sz="5280"/>
            </a:lvl3pPr>
            <a:lvl4pPr indent="-2286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5pPr>
            <a:lvl6pPr indent="-2286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6pPr>
            <a:lvl7pPr indent="-2286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7pPr>
            <a:lvl8pPr indent="-2286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8pPr>
            <a:lvl9pPr indent="-228600" lvl="8" marL="4114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60"/>
              <a:buFont typeface="Calibri"/>
              <a:buNone/>
              <a:defRPr b="0" i="0" sz="193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010920" lvl="0" marL="457200" marR="0" rtl="0" algn="l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2320"/>
              <a:buFont typeface="Arial"/>
              <a:buChar char="•"/>
              <a:defRPr b="0" i="0" sz="123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99160" lvl="1" marL="914400" marR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0560"/>
              <a:buFont typeface="Arial"/>
              <a:buChar char="•"/>
              <a:defRPr b="0" i="0" sz="10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87400" lvl="2" marL="1371600" marR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520" lvl="3" marL="1828800" marR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b="0" i="0" sz="7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31520" lvl="4" marL="2286000" marR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b="0" i="0" sz="7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1520" lvl="5" marL="2743200" marR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b="0" i="0" sz="7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1520" lvl="6" marL="3200400" marR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b="0" i="0" sz="7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31520" lvl="7" marL="3657600" marR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b="0" i="0" sz="7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1520" lvl="8" marL="4114800" marR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b="0" i="0" sz="7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2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2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2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2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2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2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2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2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2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11" Type="http://schemas.openxmlformats.org/officeDocument/2006/relationships/image" Target="../media/image16.png"/><Relationship Id="rId22" Type="http://schemas.openxmlformats.org/officeDocument/2006/relationships/image" Target="../media/image18.png"/><Relationship Id="rId10" Type="http://schemas.openxmlformats.org/officeDocument/2006/relationships/image" Target="../media/image6.png"/><Relationship Id="rId21" Type="http://schemas.openxmlformats.org/officeDocument/2006/relationships/image" Target="../media/image17.png"/><Relationship Id="rId13" Type="http://schemas.openxmlformats.org/officeDocument/2006/relationships/image" Target="../media/image7.png"/><Relationship Id="rId12" Type="http://schemas.openxmlformats.org/officeDocument/2006/relationships/image" Target="../media/image11.png"/><Relationship Id="rId2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5" Type="http://schemas.openxmlformats.org/officeDocument/2006/relationships/image" Target="../media/image1.png"/><Relationship Id="rId14" Type="http://schemas.openxmlformats.org/officeDocument/2006/relationships/image" Target="../media/image13.png"/><Relationship Id="rId17" Type="http://schemas.openxmlformats.org/officeDocument/2006/relationships/image" Target="../media/image2.png"/><Relationship Id="rId16" Type="http://schemas.openxmlformats.org/officeDocument/2006/relationships/image" Target="../media/image14.png"/><Relationship Id="rId5" Type="http://schemas.openxmlformats.org/officeDocument/2006/relationships/image" Target="../media/image15.jpg"/><Relationship Id="rId19" Type="http://schemas.openxmlformats.org/officeDocument/2006/relationships/image" Target="../media/image8.png"/><Relationship Id="rId6" Type="http://schemas.openxmlformats.org/officeDocument/2006/relationships/image" Target="../media/image9.png"/><Relationship Id="rId18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A8904"/>
            </a:gs>
            <a:gs pos="50000">
              <a:srgbClr val="B5491C"/>
            </a:gs>
            <a:gs pos="100000">
              <a:srgbClr val="432841"/>
            </a:gs>
          </a:gsLst>
          <a:lin ang="5400012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333825" y="306875"/>
            <a:ext cx="39529800" cy="5582400"/>
          </a:xfrm>
          <a:prstGeom prst="roundRect">
            <a:avLst>
              <a:gd fmla="val 16667" name="adj"/>
            </a:avLst>
          </a:prstGeom>
          <a:solidFill>
            <a:srgbClr val="0835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390600" y="6559713"/>
            <a:ext cx="12351000" cy="15409500"/>
          </a:xfrm>
          <a:prstGeom prst="roundRect">
            <a:avLst>
              <a:gd fmla="val 16667" name="adj"/>
            </a:avLst>
          </a:prstGeom>
          <a:solidFill>
            <a:srgbClr val="3DA534"/>
          </a:solidFill>
          <a:ln cap="flat" cmpd="sng" w="152400">
            <a:solidFill>
              <a:srgbClr val="513B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3517775" y="6343325"/>
            <a:ext cx="15450600" cy="17219100"/>
          </a:xfrm>
          <a:prstGeom prst="roundRect">
            <a:avLst>
              <a:gd fmla="val 16667" name="adj"/>
            </a:avLst>
          </a:prstGeom>
          <a:solidFill>
            <a:srgbClr val="3DA534"/>
          </a:solidFill>
          <a:ln cap="flat" cmpd="sng" w="152400">
            <a:solidFill>
              <a:srgbClr val="513B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264300" y="22367775"/>
            <a:ext cx="12477300" cy="10293000"/>
          </a:xfrm>
          <a:prstGeom prst="roundRect">
            <a:avLst>
              <a:gd fmla="val 16667" name="adj"/>
            </a:avLst>
          </a:prstGeom>
          <a:solidFill>
            <a:srgbClr val="513B57"/>
          </a:solidFill>
          <a:ln cap="flat" cmpd="sng" w="152400">
            <a:solidFill>
              <a:srgbClr val="3DA5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13517775" y="23892200"/>
            <a:ext cx="15450600" cy="8739900"/>
          </a:xfrm>
          <a:prstGeom prst="roundRect">
            <a:avLst>
              <a:gd fmla="val 16667" name="adj"/>
            </a:avLst>
          </a:prstGeom>
          <a:solidFill>
            <a:srgbClr val="513B57"/>
          </a:solidFill>
          <a:ln cap="flat" cmpd="sng" w="152400">
            <a:solidFill>
              <a:srgbClr val="3DA5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9744550" y="6494188"/>
            <a:ext cx="10193700" cy="17729400"/>
          </a:xfrm>
          <a:prstGeom prst="roundRect">
            <a:avLst>
              <a:gd fmla="val 16667" name="adj"/>
            </a:avLst>
          </a:prstGeom>
          <a:solidFill>
            <a:srgbClr val="3DA534"/>
          </a:solidFill>
          <a:ln cap="flat" cmpd="sng" w="152400">
            <a:solidFill>
              <a:srgbClr val="513B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9744550" y="24665175"/>
            <a:ext cx="10193700" cy="7966800"/>
          </a:xfrm>
          <a:prstGeom prst="roundRect">
            <a:avLst>
              <a:gd fmla="val 16667" name="adj"/>
            </a:avLst>
          </a:prstGeom>
          <a:solidFill>
            <a:srgbClr val="513B57"/>
          </a:solidFill>
          <a:ln cap="flat" cmpd="sng" w="152400">
            <a:solidFill>
              <a:srgbClr val="3DA5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9554075" y="196750"/>
            <a:ext cx="225711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0">
                <a:solidFill>
                  <a:schemeClr val="lt1"/>
                </a:solidFill>
              </a:rPr>
              <a:t>Missions and </a:t>
            </a:r>
            <a:r>
              <a:rPr b="1" lang="en-US" sz="15500">
                <a:solidFill>
                  <a:schemeClr val="lt1"/>
                </a:solidFill>
              </a:rPr>
              <a:t>Madness</a:t>
            </a:r>
            <a:endParaRPr sz="15500"/>
          </a:p>
        </p:txBody>
      </p:sp>
      <p:sp>
        <p:nvSpPr>
          <p:cNvPr id="92" name="Google Shape;92;p13"/>
          <p:cNvSpPr txBox="1"/>
          <p:nvPr/>
        </p:nvSpPr>
        <p:spPr>
          <a:xfrm>
            <a:off x="9464000" y="2794000"/>
            <a:ext cx="225711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BCE20"/>
                </a:solidFill>
                <a:latin typeface="Arial"/>
                <a:ea typeface="Arial"/>
                <a:cs typeface="Arial"/>
                <a:sym typeface="Arial"/>
              </a:rPr>
              <a:t>Team:</a:t>
            </a:r>
            <a:r>
              <a:rPr b="1" lang="en-US" sz="5500">
                <a:solidFill>
                  <a:srgbClr val="FBCE20"/>
                </a:solidFill>
              </a:rPr>
              <a:t> Hunter Beach, Tristen Calder, Mitchell Morris, John Zeledon</a:t>
            </a:r>
            <a:endParaRPr b="1" sz="5500">
              <a:solidFill>
                <a:srgbClr val="FBCE2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BCE20"/>
                </a:solidFill>
              </a:rPr>
              <a:t>Client:  </a:t>
            </a:r>
            <a:r>
              <a:rPr lang="en-US" sz="5500">
                <a:solidFill>
                  <a:srgbClr val="FBCE20"/>
                </a:solidFill>
              </a:rPr>
              <a:t>Morgan Boatman, Winter Communications LLC, Flagstaff, AZ</a:t>
            </a:r>
            <a:endParaRPr sz="5500">
              <a:solidFill>
                <a:srgbClr val="FBCE2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FBCE20"/>
                </a:solidFill>
              </a:rPr>
              <a:t>Team Mentor:  </a:t>
            </a:r>
            <a:r>
              <a:rPr lang="en-US" sz="5500">
                <a:solidFill>
                  <a:srgbClr val="FBCE20"/>
                </a:solidFill>
              </a:rPr>
              <a:t>Ogonna Eli</a:t>
            </a:r>
            <a:endParaRPr sz="5500"/>
          </a:p>
        </p:txBody>
      </p:sp>
      <p:pic>
        <p:nvPicPr>
          <p:cNvPr descr="Text&#10;&#10;Description automatically generated"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354" y="1477860"/>
            <a:ext cx="8264504" cy="324042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802300" y="8144425"/>
            <a:ext cx="115848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Missions and Madness began as a small scale location based adventure game, but our client wants to expand it! To do so we need to up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scalability</a:t>
            </a:r>
            <a:endParaRPr sz="4600">
              <a:solidFill>
                <a:schemeClr val="lt1"/>
              </a:solidFill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0135250" y="8144425"/>
            <a:ext cx="94389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After work in our tech feasibility we have found this all to be rather feasible, with the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following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prototypes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already developed!</a:t>
            </a:r>
            <a:endParaRPr sz="4600">
              <a:solidFill>
                <a:schemeClr val="lt1"/>
              </a:solidFill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4424950" y="25596275"/>
            <a:ext cx="78897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will deliver an application for both 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iOS and Android mobile devices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that is easy to use for new players and has a modern, clean 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UI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that can be used 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nationwide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 launch</a:t>
            </a:r>
            <a:endParaRPr sz="4600">
              <a:solidFill>
                <a:schemeClr val="lt1"/>
              </a:solidFill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0331250" y="26216375"/>
            <a:ext cx="7762500" cy="7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207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Char char="●"/>
            </a:pP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Unity </a:t>
            </a:r>
            <a:endParaRPr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Char char="●"/>
            </a:pP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GeoAPIfy</a:t>
            </a:r>
            <a:endParaRPr b="1"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Char char="●"/>
            </a:pP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OverPass Turbo API</a:t>
            </a:r>
            <a:endParaRPr b="1"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Char char="○"/>
            </a:pP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Hits OpenStreetMaps DB</a:t>
            </a:r>
            <a:endParaRPr b="1"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Char char="●"/>
            </a:pP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WikiData API</a:t>
            </a:r>
            <a:endParaRPr b="1"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Char char="○"/>
            </a:pP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Hits Wikipedia DB</a:t>
            </a:r>
            <a:endParaRPr b="1"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Char char="●"/>
            </a:pP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Android</a:t>
            </a:r>
            <a:endParaRPr b="1"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07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Char char="●"/>
            </a:pP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iOS</a:t>
            </a:r>
            <a:endParaRPr b="1"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3" title="ios.jpeg"/>
          <p:cNvPicPr preferRelativeResize="0"/>
          <p:nvPr/>
        </p:nvPicPr>
        <p:blipFill rotWithShape="1">
          <a:blip r:embed="rId5">
            <a:alphaModFix/>
          </a:blip>
          <a:srcRect b="10921" l="0" r="0" t="0"/>
          <a:stretch/>
        </p:blipFill>
        <p:spPr>
          <a:xfrm>
            <a:off x="37470999" y="30829375"/>
            <a:ext cx="1631700" cy="145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14034200" y="7910550"/>
            <a:ext cx="140391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meetings with our client - We came up with this core idea of a version with 3 key aspects:</a:t>
            </a:r>
            <a:endParaRPr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14084724" y="10227788"/>
            <a:ext cx="8264400" cy="2216400"/>
          </a:xfrm>
          <a:prstGeom prst="rect">
            <a:avLst/>
          </a:prstGeom>
          <a:noFill/>
          <a:ln cap="flat" cmpd="sng" w="152400">
            <a:solidFill>
              <a:srgbClr val="513B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[1] A connected Map and GPS to help guide the user, with varying levels of information</a:t>
            </a:r>
            <a:endParaRPr sz="4600">
              <a:solidFill>
                <a:schemeClr val="lt1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21218775" y="15256650"/>
            <a:ext cx="7316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771850" y="19613650"/>
            <a:ext cx="11172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Fig. 1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 Image of gameplay, wanted to be more interactive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Fig. 2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UML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Flowchart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game play</a:t>
            </a:r>
            <a:endParaRPr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30099050" y="16426900"/>
            <a:ext cx="9611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Fig. 3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Our prototype of 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Maps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via 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GeoApify - Fig. 4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Our prototype of 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GPS 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Coordinates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Unity Packages</a:t>
            </a:r>
            <a:endParaRPr b="1"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30204200" y="22315913"/>
            <a:ext cx="9228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Fig. 5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prototype of 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Querying POIs (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OverPass Turbo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from inside 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Unity</a:t>
            </a:r>
            <a:endParaRPr b="1"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3" title="OverpassAP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03813" y="30904594"/>
            <a:ext cx="3642900" cy="145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 title="WikiData.png"/>
          <p:cNvPicPr preferRelativeResize="0"/>
          <p:nvPr/>
        </p:nvPicPr>
        <p:blipFill rotWithShape="1">
          <a:blip r:embed="rId7">
            <a:alphaModFix/>
          </a:blip>
          <a:srcRect b="22233" l="0" r="0" t="0"/>
          <a:stretch/>
        </p:blipFill>
        <p:spPr>
          <a:xfrm>
            <a:off x="37619000" y="29273326"/>
            <a:ext cx="2103150" cy="13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440700" y="28992850"/>
            <a:ext cx="121245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will start the with 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implementing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map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then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we will connect the 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GPS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POIs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and during all of this we will overhaul the 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UI,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finally we will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end with</a:t>
            </a: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beta testing and revisions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8">
            <a:alphaModFix/>
          </a:blip>
          <a:srcRect b="18171" l="41473" r="23181" t="7419"/>
          <a:stretch/>
        </p:blipFill>
        <p:spPr>
          <a:xfrm>
            <a:off x="802350" y="23810650"/>
            <a:ext cx="5055000" cy="4849800"/>
          </a:xfrm>
          <a:prstGeom prst="roundRect">
            <a:avLst>
              <a:gd fmla="val 16667" name="adj"/>
            </a:avLst>
          </a:prstGeom>
          <a:noFill/>
          <a:ln cap="flat" cmpd="sng" w="152400">
            <a:solidFill>
              <a:srgbClr val="3DA53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9">
            <a:alphaModFix/>
          </a:blip>
          <a:srcRect b="16416" l="0" r="0" t="0"/>
          <a:stretch/>
        </p:blipFill>
        <p:spPr>
          <a:xfrm>
            <a:off x="24042475" y="18398775"/>
            <a:ext cx="3642900" cy="4710000"/>
          </a:xfrm>
          <a:prstGeom prst="roundRect">
            <a:avLst>
              <a:gd fmla="val 16667" name="adj"/>
            </a:avLst>
          </a:prstGeom>
          <a:noFill/>
          <a:ln cap="flat" cmpd="sng" w="152400">
            <a:solidFill>
              <a:srgbClr val="513B57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10" name="Google Shape;11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034200" y="13994625"/>
            <a:ext cx="6832500" cy="5215200"/>
          </a:xfrm>
          <a:prstGeom prst="roundRect">
            <a:avLst>
              <a:gd fmla="val 16667" name="adj"/>
            </a:avLst>
          </a:prstGeom>
          <a:noFill/>
          <a:ln cap="flat" cmpd="sng" w="152400">
            <a:solidFill>
              <a:srgbClr val="513B5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1" name="Google Shape;11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360550" y="9817575"/>
            <a:ext cx="4912200" cy="4710000"/>
          </a:xfrm>
          <a:prstGeom prst="roundRect">
            <a:avLst>
              <a:gd fmla="val 16667" name="adj"/>
            </a:avLst>
          </a:prstGeom>
          <a:noFill/>
          <a:ln cap="flat" cmpd="sng" w="152400">
            <a:solidFill>
              <a:srgbClr val="513B5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12">
            <a:alphaModFix/>
          </a:blip>
          <a:srcRect b="6098" l="9138" r="9496" t="34000"/>
          <a:stretch/>
        </p:blipFill>
        <p:spPr>
          <a:xfrm>
            <a:off x="30266450" y="11408075"/>
            <a:ext cx="3928800" cy="5043000"/>
          </a:xfrm>
          <a:prstGeom prst="roundRect">
            <a:avLst>
              <a:gd fmla="val 16667" name="adj"/>
            </a:avLst>
          </a:prstGeom>
          <a:noFill/>
          <a:ln cap="flat" cmpd="sng" w="152400">
            <a:solidFill>
              <a:srgbClr val="513B57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13">
            <a:alphaModFix/>
          </a:blip>
          <a:srcRect b="0" l="0" r="0" t="37691"/>
          <a:stretch/>
        </p:blipFill>
        <p:spPr>
          <a:xfrm>
            <a:off x="34708100" y="12343775"/>
            <a:ext cx="4733700" cy="3301800"/>
          </a:xfrm>
          <a:prstGeom prst="roundRect">
            <a:avLst>
              <a:gd fmla="val 16667" name="adj"/>
            </a:avLst>
          </a:prstGeom>
          <a:noFill/>
          <a:ln cap="flat" cmpd="sng" w="152400">
            <a:solidFill>
              <a:srgbClr val="513B57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14">
            <a:alphaModFix/>
          </a:blip>
          <a:srcRect b="30283" l="3194" r="10495" t="17215"/>
          <a:stretch/>
        </p:blipFill>
        <p:spPr>
          <a:xfrm>
            <a:off x="30266450" y="18829525"/>
            <a:ext cx="9166500" cy="3253800"/>
          </a:xfrm>
          <a:prstGeom prst="roundRect">
            <a:avLst>
              <a:gd fmla="val 16667" name="adj"/>
            </a:avLst>
          </a:prstGeom>
          <a:noFill/>
          <a:ln cap="flat" cmpd="sng" w="152400">
            <a:solidFill>
              <a:srgbClr val="513B57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15" name="Google Shape;115;p13" title="Screenshot 2025-11-16 131502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02300" y="11496625"/>
            <a:ext cx="5657100" cy="7672800"/>
          </a:xfrm>
          <a:prstGeom prst="roundRect">
            <a:avLst>
              <a:gd fmla="val 16667" name="adj"/>
            </a:avLst>
          </a:prstGeom>
          <a:noFill/>
          <a:ln cap="flat" cmpd="sng" w="152400">
            <a:solidFill>
              <a:srgbClr val="513B5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16">
            <a:alphaModFix/>
          </a:blip>
          <a:srcRect b="0" l="1468" r="0" t="0"/>
          <a:stretch/>
        </p:blipFill>
        <p:spPr>
          <a:xfrm>
            <a:off x="6964850" y="11496625"/>
            <a:ext cx="5422200" cy="7672800"/>
          </a:xfrm>
          <a:prstGeom prst="roundRect">
            <a:avLst>
              <a:gd fmla="val 16667" name="adj"/>
            </a:avLst>
          </a:prstGeom>
          <a:noFill/>
          <a:ln cap="flat" cmpd="sng" w="152400">
            <a:solidFill>
              <a:srgbClr val="513B57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17" name="Google Shape;117;p13"/>
          <p:cNvSpPr txBox="1"/>
          <p:nvPr/>
        </p:nvSpPr>
        <p:spPr>
          <a:xfrm>
            <a:off x="2338500" y="7007850"/>
            <a:ext cx="8039100" cy="1339200"/>
          </a:xfrm>
          <a:prstGeom prst="rect">
            <a:avLst/>
          </a:prstGeom>
          <a:noFill/>
          <a:ln>
            <a:noFill/>
          </a:ln>
          <a:effectLst>
            <a:outerShdw rotWithShape="0" algn="bl" dist="38100">
              <a:srgbClr val="2D3FCF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E766"/>
                </a:solidFill>
                <a:latin typeface="Calibri"/>
                <a:ea typeface="Calibri"/>
                <a:cs typeface="Calibri"/>
                <a:sym typeface="Calibri"/>
              </a:rPr>
              <a:t>Problem Statement</a:t>
            </a:r>
            <a:endParaRPr b="1" sz="7500">
              <a:solidFill>
                <a:srgbClr val="FFE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3" title="image-removebg-preview.png"/>
          <p:cNvPicPr preferRelativeResize="0"/>
          <p:nvPr/>
        </p:nvPicPr>
        <p:blipFill rotWithShape="1">
          <a:blip r:embed="rId17">
            <a:alphaModFix/>
          </a:blip>
          <a:srcRect b="3130" l="-11140" r="11140" t="-3130"/>
          <a:stretch/>
        </p:blipFill>
        <p:spPr>
          <a:xfrm>
            <a:off x="32318423" y="398650"/>
            <a:ext cx="5862602" cy="52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 txBox="1"/>
          <p:nvPr/>
        </p:nvSpPr>
        <p:spPr>
          <a:xfrm>
            <a:off x="17223525" y="6571338"/>
            <a:ext cx="8039100" cy="1339200"/>
          </a:xfrm>
          <a:prstGeom prst="rect">
            <a:avLst/>
          </a:prstGeom>
          <a:noFill/>
          <a:ln>
            <a:noFill/>
          </a:ln>
          <a:effectLst>
            <a:outerShdw rotWithShape="0" algn="bl" dist="38100">
              <a:srgbClr val="2D3FCF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E766"/>
                </a:solidFill>
                <a:latin typeface="Calibri"/>
                <a:ea typeface="Calibri"/>
                <a:cs typeface="Calibri"/>
                <a:sym typeface="Calibri"/>
              </a:rPr>
              <a:t>Proposed Solution</a:t>
            </a:r>
            <a:endParaRPr b="1" sz="7500">
              <a:solidFill>
                <a:srgbClr val="FFE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30821850" y="6797138"/>
            <a:ext cx="8039100" cy="1339200"/>
          </a:xfrm>
          <a:prstGeom prst="rect">
            <a:avLst/>
          </a:prstGeom>
          <a:noFill/>
          <a:ln>
            <a:noFill/>
          </a:ln>
          <a:effectLst>
            <a:outerShdw rotWithShape="0" algn="bl" dist="38100">
              <a:srgbClr val="2D3FCF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E766"/>
                </a:solidFill>
                <a:latin typeface="Calibri"/>
                <a:ea typeface="Calibri"/>
                <a:cs typeface="Calibri"/>
                <a:sym typeface="Calibri"/>
              </a:rPr>
              <a:t>Prototypes</a:t>
            </a:r>
            <a:endParaRPr b="1" sz="7500">
              <a:solidFill>
                <a:srgbClr val="FFE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2284900" y="22552988"/>
            <a:ext cx="8039100" cy="1339200"/>
          </a:xfrm>
          <a:prstGeom prst="rect">
            <a:avLst/>
          </a:prstGeom>
          <a:noFill/>
          <a:ln>
            <a:noFill/>
          </a:ln>
          <a:effectLst>
            <a:outerShdw rotWithShape="0" algn="bl" dist="38100">
              <a:srgbClr val="2D3FCF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E766"/>
                </a:solidFill>
                <a:latin typeface="Calibri"/>
                <a:ea typeface="Calibri"/>
                <a:cs typeface="Calibri"/>
                <a:sym typeface="Calibri"/>
              </a:rPr>
              <a:t>Plans and Goals</a:t>
            </a:r>
            <a:endParaRPr b="1" sz="7500">
              <a:solidFill>
                <a:srgbClr val="FFE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14310025" y="24257075"/>
            <a:ext cx="8039100" cy="1339200"/>
          </a:xfrm>
          <a:prstGeom prst="rect">
            <a:avLst/>
          </a:prstGeom>
          <a:noFill/>
          <a:ln>
            <a:noFill/>
          </a:ln>
          <a:effectLst>
            <a:outerShdw rotWithShape="0" algn="bl" dist="38100">
              <a:srgbClr val="2D3FCF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E766"/>
                </a:solidFill>
                <a:latin typeface="Calibri"/>
                <a:ea typeface="Calibri"/>
                <a:cs typeface="Calibri"/>
                <a:sym typeface="Calibri"/>
              </a:rPr>
              <a:t>Solution Schema</a:t>
            </a:r>
            <a:endParaRPr b="1" sz="7500">
              <a:solidFill>
                <a:srgbClr val="FFE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3"/>
          <p:cNvCxnSpPr>
            <a:stCxn id="100" idx="2"/>
          </p:cNvCxnSpPr>
          <p:nvPr/>
        </p:nvCxnSpPr>
        <p:spPr>
          <a:xfrm flipH="1" rot="-5400000">
            <a:off x="20258724" y="10402388"/>
            <a:ext cx="650100" cy="4733700"/>
          </a:xfrm>
          <a:prstGeom prst="bentConnector2">
            <a:avLst/>
          </a:prstGeom>
          <a:noFill/>
          <a:ln cap="flat" cmpd="sng" w="152400">
            <a:solidFill>
              <a:srgbClr val="513B5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13"/>
          <p:cNvSpPr txBox="1"/>
          <p:nvPr/>
        </p:nvSpPr>
        <p:spPr>
          <a:xfrm>
            <a:off x="14034200" y="19682125"/>
            <a:ext cx="9271500" cy="2216400"/>
          </a:xfrm>
          <a:prstGeom prst="rect">
            <a:avLst/>
          </a:prstGeom>
          <a:noFill/>
          <a:ln cap="flat" cmpd="sng" w="152400">
            <a:solidFill>
              <a:srgbClr val="513B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[3] A refined a polished UI to give a better User experience, as well as implementing tutorials.</a:t>
            </a:r>
            <a:endParaRPr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13"/>
          <p:cNvCxnSpPr>
            <a:stCxn id="124" idx="2"/>
          </p:cNvCxnSpPr>
          <p:nvPr/>
        </p:nvCxnSpPr>
        <p:spPr>
          <a:xfrm flipH="1" rot="-5400000">
            <a:off x="20711750" y="19856725"/>
            <a:ext cx="650100" cy="4733700"/>
          </a:xfrm>
          <a:prstGeom prst="bentConnector2">
            <a:avLst/>
          </a:prstGeom>
          <a:noFill/>
          <a:ln cap="flat" cmpd="sng" w="152400">
            <a:solidFill>
              <a:srgbClr val="513B5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6" name="Google Shape;126;p13"/>
          <p:cNvSpPr txBox="1"/>
          <p:nvPr/>
        </p:nvSpPr>
        <p:spPr>
          <a:xfrm>
            <a:off x="21276450" y="14882175"/>
            <a:ext cx="7392900" cy="2924400"/>
          </a:xfrm>
          <a:prstGeom prst="rect">
            <a:avLst/>
          </a:prstGeom>
          <a:noFill/>
          <a:ln cap="flat" cmpd="sng" w="152400">
            <a:solidFill>
              <a:srgbClr val="513B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[2] A connected Database of Points Of Interest (POIs), making the game playable anywhere!</a:t>
            </a:r>
            <a:endParaRPr sz="4600">
              <a:solidFill>
                <a:schemeClr val="lt1"/>
              </a:solidFill>
            </a:endParaRPr>
          </a:p>
        </p:txBody>
      </p:sp>
      <p:cxnSp>
        <p:nvCxnSpPr>
          <p:cNvPr id="127" name="Google Shape;127;p13"/>
          <p:cNvCxnSpPr/>
          <p:nvPr/>
        </p:nvCxnSpPr>
        <p:spPr>
          <a:xfrm flipH="1">
            <a:off x="21237775" y="18096100"/>
            <a:ext cx="2282400" cy="471600"/>
          </a:xfrm>
          <a:prstGeom prst="bentConnector3">
            <a:avLst>
              <a:gd fmla="val 827" name="adj1"/>
            </a:avLst>
          </a:prstGeom>
          <a:noFill/>
          <a:ln cap="flat" cmpd="sng" w="152400">
            <a:solidFill>
              <a:srgbClr val="513B57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8" name="Google Shape;128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3008050" y="24665175"/>
            <a:ext cx="5141049" cy="7327126"/>
          </a:xfrm>
          <a:prstGeom prst="rect">
            <a:avLst/>
          </a:prstGeom>
          <a:solidFill>
            <a:srgbClr val="513B57"/>
          </a:solidFill>
          <a:ln cap="flat" cmpd="sng" w="152400">
            <a:solidFill>
              <a:srgbClr val="3DA53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13"/>
          <p:cNvSpPr txBox="1"/>
          <p:nvPr/>
        </p:nvSpPr>
        <p:spPr>
          <a:xfrm>
            <a:off x="31383650" y="24877175"/>
            <a:ext cx="6744600" cy="1339200"/>
          </a:xfrm>
          <a:prstGeom prst="rect">
            <a:avLst/>
          </a:prstGeom>
          <a:noFill/>
          <a:ln>
            <a:noFill/>
          </a:ln>
          <a:effectLst>
            <a:outerShdw rotWithShape="0" algn="bl" dist="38100">
              <a:srgbClr val="2D3FCF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E766"/>
                </a:solidFill>
                <a:latin typeface="Calibri"/>
                <a:ea typeface="Calibri"/>
                <a:cs typeface="Calibri"/>
                <a:sym typeface="Calibri"/>
              </a:rPr>
              <a:t>Technologies</a:t>
            </a:r>
            <a:endParaRPr b="1" sz="7500">
              <a:solidFill>
                <a:srgbClr val="FFE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3" title="GeoApify.png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5669276" y="26216375"/>
            <a:ext cx="1548900" cy="154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31" name="Google Shape;131;p13" title="Android.png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6163380" y="29382088"/>
            <a:ext cx="1241594" cy="145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 title="Unity Logo Solo.png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2924775" y="25875948"/>
            <a:ext cx="1979100" cy="19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 title="Openstreetmap_logo.svg.png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7801101" y="25268676"/>
            <a:ext cx="1631700" cy="16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 title="Wikipedia.png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7619000" y="27180841"/>
            <a:ext cx="2103149" cy="181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/>
          <p:nvPr/>
        </p:nvSpPr>
        <p:spPr>
          <a:xfrm>
            <a:off x="6732700" y="24919450"/>
            <a:ext cx="54222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Fig. 6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 flow of our plans for future production</a:t>
            </a:r>
            <a:endParaRPr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14541500" y="30505400"/>
            <a:ext cx="7762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15913700" y="30529700"/>
            <a:ext cx="4912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Fig. 7 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 tech flow of our product</a:t>
            </a:r>
            <a:endParaRPr sz="4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