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 Black"/>
      <p:bold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Black-boldItalic.fntdata"/><Relationship Id="rId23" Type="http://schemas.openxmlformats.org/officeDocument/2006/relationships/font" Target="fonts/Merriweather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6b4cfb74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6b4cfb74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Presented by: Hannah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48549db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48549db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6b4cfb74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6b4cfb74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Presented by: Mya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6b4cfb74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f6b4cfb74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Presented by: Mya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785a66f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785a66f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8d9848e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68d9848e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6b4cfb74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6b4cfb74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Presented by: Kelene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785a66f8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785a66f8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785a66f8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785a66f8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821053d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821053d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48549db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48549db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48549db8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48549db8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3.jpg"/><Relationship Id="rId5" Type="http://schemas.openxmlformats.org/officeDocument/2006/relationships/image" Target="../media/image26.jpg"/><Relationship Id="rId6" Type="http://schemas.openxmlformats.org/officeDocument/2006/relationships/image" Target="../media/image20.jpg"/><Relationship Id="rId7" Type="http://schemas.openxmlformats.org/officeDocument/2006/relationships/image" Target="../media/image24.jp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jpg"/><Relationship Id="rId5" Type="http://schemas.openxmlformats.org/officeDocument/2006/relationships/image" Target="../media/image1.png"/><Relationship Id="rId6" Type="http://schemas.openxmlformats.org/officeDocument/2006/relationships/image" Target="../media/image8.jpg"/><Relationship Id="rId7" Type="http://schemas.openxmlformats.org/officeDocument/2006/relationships/image" Target="../media/image4.jpg"/><Relationship Id="rId8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Clarity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 Trenary, Mya Davis, Kelene Moore, Nick Botticelli, and Luke Frazer</a:t>
            </a:r>
            <a:endParaRPr/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311700" y="1135275"/>
            <a:ext cx="8520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Design Review #3</a:t>
            </a:r>
            <a:endParaRPr i="1" sz="200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824" y="3710849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&amp; Resolutions</a:t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0" y="1375175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Challenges</a:t>
            </a:r>
            <a:endParaRPr b="1" sz="1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470900" y="1375175"/>
            <a:ext cx="46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Roboto"/>
                <a:ea typeface="Roboto"/>
                <a:cs typeface="Roboto"/>
                <a:sym typeface="Roboto"/>
              </a:rPr>
              <a:t>Resolutions</a:t>
            </a:r>
            <a:endParaRPr b="1" sz="1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109075" y="1836875"/>
            <a:ext cx="41907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Confirmed inaccessibility of NPOI hardware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Consequential restructuring of input pipeline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4572000" y="1836875"/>
            <a:ext cx="41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Recreation of camera feed environment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5822" y="3351228"/>
            <a:ext cx="1405200" cy="13938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075" y="3164725"/>
            <a:ext cx="1638260" cy="16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2052787" y="3939429"/>
            <a:ext cx="5673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1593551" y="4156782"/>
            <a:ext cx="567300" cy="528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7135" y="3617253"/>
            <a:ext cx="1405200" cy="13938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625" y="2238425"/>
            <a:ext cx="1296950" cy="12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/>
          <p:nvPr/>
        </p:nvSpPr>
        <p:spPr>
          <a:xfrm>
            <a:off x="5977289" y="2981835"/>
            <a:ext cx="449100" cy="3957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16" name="Google Shape;216;p22"/>
          <p:cNvSpPr/>
          <p:nvPr/>
        </p:nvSpPr>
        <p:spPr>
          <a:xfrm rot="5400000">
            <a:off x="5533474" y="3543079"/>
            <a:ext cx="5673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6">
            <a:alphaModFix/>
          </a:blip>
          <a:srcRect b="18197" l="6453" r="6453" t="10552"/>
          <a:stretch/>
        </p:blipFill>
        <p:spPr>
          <a:xfrm>
            <a:off x="5168625" y="3929775"/>
            <a:ext cx="1296950" cy="9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/>
          <p:nvPr/>
        </p:nvSpPr>
        <p:spPr>
          <a:xfrm>
            <a:off x="6426399" y="4258079"/>
            <a:ext cx="567300" cy="21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Plan</a:t>
            </a: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325" y="3294750"/>
            <a:ext cx="2715600" cy="1452900"/>
          </a:xfrm>
          <a:prstGeom prst="roundRect">
            <a:avLst>
              <a:gd fmla="val 4054" name="adj"/>
            </a:avLst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5" y="3790374"/>
            <a:ext cx="1511291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/>
        </p:nvSpPr>
        <p:spPr>
          <a:xfrm>
            <a:off x="1069350" y="1306925"/>
            <a:ext cx="22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Automated Testing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598800" y="1691100"/>
            <a:ext cx="32064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Unit + integration testing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Written in Java code via JUnit 5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Built-in IntelliJ &amp; Gradle interoperability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6089100" y="1306925"/>
            <a:ext cx="22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Manual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Testing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5618550" y="1691100"/>
            <a:ext cx="3206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User interface (UI) testing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Basic user interface functionality and design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Acceptance testing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○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Full application functionality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1925" y="2917075"/>
            <a:ext cx="2939627" cy="23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311700" y="302250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7233"/>
            <a:ext cx="9144001" cy="179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311725" y="1402775"/>
            <a:ext cx="8013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Camera Centering Software working with NPOI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Manual alignment is unreliable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Next Step: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Finishing the website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Finishing the Final Documentation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7318300" y="1482500"/>
            <a:ext cx="1140000" cy="24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491550" y="1482500"/>
            <a:ext cx="1326600" cy="24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2178075" y="2248875"/>
            <a:ext cx="1436100" cy="24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678725" y="2248875"/>
            <a:ext cx="1247700" cy="24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3910225" y="1482500"/>
            <a:ext cx="1326600" cy="243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311725" y="500925"/>
            <a:ext cx="35985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b="29883" l="0" r="0" t="0"/>
          <a:stretch/>
        </p:blipFill>
        <p:spPr>
          <a:xfrm>
            <a:off x="499026" y="1482501"/>
            <a:ext cx="1326668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4">
            <a:alphaModFix/>
          </a:blip>
          <a:srcRect b="19502" l="3871" r="8531" t="13683"/>
          <a:stretch/>
        </p:blipFill>
        <p:spPr>
          <a:xfrm>
            <a:off x="2175425" y="3226050"/>
            <a:ext cx="143604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5">
            <a:alphaModFix/>
          </a:blip>
          <a:srcRect b="0" l="5423" r="9303" t="0"/>
          <a:stretch/>
        </p:blipFill>
        <p:spPr>
          <a:xfrm>
            <a:off x="5678725" y="3226050"/>
            <a:ext cx="12477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6">
            <a:alphaModFix/>
          </a:blip>
          <a:srcRect b="0" l="18625" r="23041" t="0"/>
          <a:stretch/>
        </p:blipFill>
        <p:spPr>
          <a:xfrm>
            <a:off x="3919538" y="1482500"/>
            <a:ext cx="13049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7">
            <a:alphaModFix/>
          </a:blip>
          <a:srcRect b="10422" l="0" r="0" t="8592"/>
          <a:stretch/>
        </p:blipFill>
        <p:spPr>
          <a:xfrm>
            <a:off x="7318325" y="1482500"/>
            <a:ext cx="1140084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499075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Hannah Trenary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Team lead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Back-end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213200" y="2267775"/>
            <a:ext cx="13605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Release manager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Nick Botticelli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908700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Kelene Moore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Website lead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Front-end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5639300" y="2302650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Architect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Luke Frazer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7225063" y="2939825"/>
            <a:ext cx="13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Mya Davis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Recorder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Full-stack coder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/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 </a:t>
            </a:r>
            <a:r>
              <a:rPr lang="en" sz="28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80900" y="1384925"/>
            <a:ext cx="4871400" cy="1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Project Title: NPOI Camera Centering Software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Client: Navy Precision Optical Interferometer (NPOI)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Mentor: Rudhira Talla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Our Sponsors: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575" y="1545773"/>
            <a:ext cx="1919674" cy="128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4512" y="3184213"/>
            <a:ext cx="1697825" cy="16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7650" y="3211262"/>
            <a:ext cx="821034" cy="8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976" y="3211262"/>
            <a:ext cx="805240" cy="82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9116" y="3230967"/>
            <a:ext cx="649855" cy="82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327886" y="4052004"/>
            <a:ext cx="82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Nick Green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Systems Engineer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211975" y="4052004"/>
            <a:ext cx="80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Peter Kurtz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Software Engineer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459803" y="4072444"/>
            <a:ext cx="76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Jim Clark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Director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11725" y="1703150"/>
            <a:ext cx="7944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alignments at NPOI currently require: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Manual, eyesight-based evaluation of if a camera is aligned properly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Manual mechanical adjustments based upon visual judgment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system of camera alignments is fundamentally flawed, lacking quantitative measurements.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Eyesight is different from each engineer, creating noise in images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Mechanical adjustments are not based upon any actual measurement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25" y="3112850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250" y="3254925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00" y="3402075"/>
            <a:ext cx="1668600" cy="1646700"/>
          </a:xfrm>
          <a:prstGeom prst="roundRect">
            <a:avLst>
              <a:gd fmla="val 3541" name="adj"/>
            </a:avLst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91400" y="2571750"/>
            <a:ext cx="19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Take in video as frames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" name="Google Shape;120;p17"/>
          <p:cNvGrpSpPr/>
          <p:nvPr/>
        </p:nvGrpSpPr>
        <p:grpSpPr>
          <a:xfrm>
            <a:off x="1052050" y="1344775"/>
            <a:ext cx="3685850" cy="2516100"/>
            <a:chOff x="1052050" y="1344775"/>
            <a:chExt cx="3685850" cy="2516100"/>
          </a:xfrm>
        </p:grpSpPr>
        <p:sp>
          <p:nvSpPr>
            <p:cNvPr id="121" name="Google Shape;121;p17"/>
            <p:cNvSpPr/>
            <p:nvPr/>
          </p:nvSpPr>
          <p:spPr>
            <a:xfrm>
              <a:off x="1052050" y="1440725"/>
              <a:ext cx="1435500" cy="11184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2775150" y="3306775"/>
              <a:ext cx="1938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2. Frame is process with OpenCV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23" name="Google Shape;12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50700" y="1344775"/>
              <a:ext cx="1987200" cy="1987200"/>
            </a:xfrm>
            <a:prstGeom prst="roundRect">
              <a:avLst>
                <a:gd fmla="val 5179" name="adj"/>
              </a:avLst>
            </a:prstGeom>
            <a:noFill/>
            <a:ln>
              <a:noFill/>
            </a:ln>
          </p:spPr>
        </p:pic>
      </p:grpSp>
      <p:grpSp>
        <p:nvGrpSpPr>
          <p:cNvPr id="124" name="Google Shape;124;p17"/>
          <p:cNvGrpSpPr/>
          <p:nvPr/>
        </p:nvGrpSpPr>
        <p:grpSpPr>
          <a:xfrm>
            <a:off x="3578050" y="2840525"/>
            <a:ext cx="3481725" cy="2208250"/>
            <a:chOff x="3578050" y="2840525"/>
            <a:chExt cx="3481725" cy="2208250"/>
          </a:xfrm>
        </p:grpSpPr>
        <p:sp>
          <p:nvSpPr>
            <p:cNvPr id="125" name="Google Shape;125;p17"/>
            <p:cNvSpPr/>
            <p:nvPr/>
          </p:nvSpPr>
          <p:spPr>
            <a:xfrm flipH="1" rot="10800000">
              <a:off x="3578050" y="3860875"/>
              <a:ext cx="1434300" cy="11178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" name="Google Shape;12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31875" y="3380175"/>
              <a:ext cx="1668600" cy="1668600"/>
            </a:xfrm>
            <a:prstGeom prst="roundRect">
              <a:avLst>
                <a:gd fmla="val 9993" name="adj"/>
              </a:avLst>
            </a:prstGeom>
            <a:noFill/>
            <a:ln>
              <a:noFill/>
            </a:ln>
          </p:spPr>
        </p:pic>
        <p:sp>
          <p:nvSpPr>
            <p:cNvPr id="127" name="Google Shape;127;p17"/>
            <p:cNvSpPr txBox="1"/>
            <p:nvPr/>
          </p:nvSpPr>
          <p:spPr>
            <a:xfrm>
              <a:off x="5072575" y="2840525"/>
              <a:ext cx="198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3. Find distance to cross-hair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5829900" y="1440725"/>
            <a:ext cx="3111125" cy="1399800"/>
            <a:chOff x="5829900" y="1440725"/>
            <a:chExt cx="3111125" cy="1399800"/>
          </a:xfrm>
        </p:grpSpPr>
        <p:pic>
          <p:nvPicPr>
            <p:cNvPr id="129" name="Google Shape;129;p17"/>
            <p:cNvPicPr preferRelativeResize="0"/>
            <p:nvPr/>
          </p:nvPicPr>
          <p:blipFill rotWithShape="1">
            <a:blip r:embed="rId6">
              <a:alphaModFix/>
            </a:blip>
            <a:srcRect b="0" l="0" r="23500" t="0"/>
            <a:stretch/>
          </p:blipFill>
          <p:spPr>
            <a:xfrm>
              <a:off x="7220675" y="1440725"/>
              <a:ext cx="1668600" cy="9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7"/>
            <p:cNvSpPr/>
            <p:nvPr/>
          </p:nvSpPr>
          <p:spPr>
            <a:xfrm>
              <a:off x="5829900" y="1544925"/>
              <a:ext cx="1285500" cy="1118400"/>
            </a:xfrm>
            <a:prstGeom prst="bentArrow">
              <a:avLst>
                <a:gd fmla="val 25000" name="adj1"/>
                <a:gd fmla="val 25155" name="adj2"/>
                <a:gd fmla="val 25000" name="adj3"/>
                <a:gd fmla="val 43750" name="adj4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7168925" y="2471225"/>
              <a:ext cx="177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4. Display adjustments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96325" y="1463475"/>
            <a:ext cx="8951400" cy="35805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 in Solution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051" y="3204525"/>
            <a:ext cx="975924" cy="178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875" y="3259364"/>
            <a:ext cx="1265550" cy="167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00" y="3464100"/>
            <a:ext cx="1265549" cy="12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600" y="3678075"/>
            <a:ext cx="2007750" cy="8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597569" y="1628025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IntelliJ IDEA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 used for project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587740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OpenCV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Object detection framework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433113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Java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Language used for development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649575" y="1628029"/>
            <a:ext cx="152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JavaFX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 interface platform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idx="4294967295" type="title"/>
          </p:nvPr>
        </p:nvSpPr>
        <p:spPr>
          <a:xfrm>
            <a:off x="3297450" y="4411400"/>
            <a:ext cx="2549100" cy="672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Program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4168"/>
          <a:stretch/>
        </p:blipFill>
        <p:spPr>
          <a:xfrm>
            <a:off x="1140876" y="56825"/>
            <a:ext cx="6862251" cy="422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775" y="4435700"/>
            <a:ext cx="623698" cy="623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9"/>
          <p:cNvGrpSpPr/>
          <p:nvPr/>
        </p:nvGrpSpPr>
        <p:grpSpPr>
          <a:xfrm>
            <a:off x="138575" y="3666025"/>
            <a:ext cx="1723200" cy="618104"/>
            <a:chOff x="138575" y="3666025"/>
            <a:chExt cx="1723200" cy="618104"/>
          </a:xfrm>
        </p:grpSpPr>
        <p:sp>
          <p:nvSpPr>
            <p:cNvPr id="156" name="Google Shape;156;p19"/>
            <p:cNvSpPr/>
            <p:nvPr/>
          </p:nvSpPr>
          <p:spPr>
            <a:xfrm>
              <a:off x="1140875" y="4066325"/>
              <a:ext cx="720900" cy="217800"/>
            </a:xfrm>
            <a:prstGeom prst="rect">
              <a:avLst/>
            </a:prstGeom>
            <a:noFill/>
            <a:ln cap="flat" cmpd="sng" w="381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138575" y="3666025"/>
              <a:ext cx="908100" cy="307800"/>
            </a:xfrm>
            <a:prstGeom prst="rect">
              <a:avLst/>
            </a:prstGeom>
            <a:solidFill>
              <a:srgbClr val="B2B4C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Program Status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 flipH="1" rot="10800000">
              <a:off x="692684" y="3926229"/>
              <a:ext cx="354000" cy="3579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9"/>
          <p:cNvGrpSpPr/>
          <p:nvPr/>
        </p:nvGrpSpPr>
        <p:grpSpPr>
          <a:xfrm>
            <a:off x="5438575" y="56819"/>
            <a:ext cx="3645763" cy="1790406"/>
            <a:chOff x="5438575" y="56819"/>
            <a:chExt cx="3645763" cy="1790406"/>
          </a:xfrm>
        </p:grpSpPr>
        <p:sp>
          <p:nvSpPr>
            <p:cNvPr id="160" name="Google Shape;160;p19"/>
            <p:cNvSpPr/>
            <p:nvPr/>
          </p:nvSpPr>
          <p:spPr>
            <a:xfrm>
              <a:off x="5438575" y="56825"/>
              <a:ext cx="2549100" cy="1790400"/>
            </a:xfrm>
            <a:prstGeom prst="rect">
              <a:avLst/>
            </a:prstGeom>
            <a:noFill/>
            <a:ln cap="flat" cmpd="sng" w="762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8073338" y="56819"/>
              <a:ext cx="1011000" cy="646500"/>
            </a:xfrm>
            <a:prstGeom prst="rect">
              <a:avLst/>
            </a:prstGeom>
            <a:solidFill>
              <a:srgbClr val="B2B4CB"/>
            </a:solidFill>
            <a:ln cap="flat" cmpd="sng" w="9525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Live Measurement Data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 rot="10800000">
              <a:off x="8073350" y="703323"/>
              <a:ext cx="606000" cy="6132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19"/>
          <p:cNvGrpSpPr/>
          <p:nvPr/>
        </p:nvGrpSpPr>
        <p:grpSpPr>
          <a:xfrm>
            <a:off x="50875" y="285750"/>
            <a:ext cx="5188375" cy="3785700"/>
            <a:chOff x="50875" y="285750"/>
            <a:chExt cx="5188375" cy="3785700"/>
          </a:xfrm>
        </p:grpSpPr>
        <p:grpSp>
          <p:nvGrpSpPr>
            <p:cNvPr id="164" name="Google Shape;164;p19"/>
            <p:cNvGrpSpPr/>
            <p:nvPr/>
          </p:nvGrpSpPr>
          <p:grpSpPr>
            <a:xfrm>
              <a:off x="50875" y="285750"/>
              <a:ext cx="5188375" cy="3785700"/>
              <a:chOff x="50875" y="285750"/>
              <a:chExt cx="5188375" cy="3785700"/>
            </a:xfrm>
          </p:grpSpPr>
          <p:sp>
            <p:nvSpPr>
              <p:cNvPr id="165" name="Google Shape;165;p19"/>
              <p:cNvSpPr txBox="1"/>
              <p:nvPr/>
            </p:nvSpPr>
            <p:spPr>
              <a:xfrm>
                <a:off x="50875" y="1847217"/>
                <a:ext cx="1055700" cy="554100"/>
              </a:xfrm>
              <a:prstGeom prst="rect">
                <a:avLst/>
              </a:prstGeom>
              <a:solidFill>
                <a:srgbClr val="B2B4CB"/>
              </a:solidFill>
              <a:ln cap="flat" cmpd="sng" w="9525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Live Camera Feed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1364450" y="285750"/>
                <a:ext cx="3874800" cy="3785700"/>
              </a:xfrm>
              <a:prstGeom prst="rect">
                <a:avLst/>
              </a:prstGeom>
              <a:noFill/>
              <a:ln cap="flat" cmpd="sng" w="76200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429350" y="1024325"/>
                <a:ext cx="813600" cy="822900"/>
              </a:xfrm>
              <a:prstGeom prst="bentArrow">
                <a:avLst>
                  <a:gd fmla="val 25000" name="adj1"/>
                  <a:gd fmla="val 25000" name="adj2"/>
                  <a:gd fmla="val 25000" name="adj3"/>
                  <a:gd fmla="val 43750" name="adj4"/>
                </a:avLst>
              </a:prstGeom>
              <a:solidFill>
                <a:srgbClr val="B2B4C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" name="Google Shape;168;p19"/>
            <p:cNvSpPr/>
            <p:nvPr/>
          </p:nvSpPr>
          <p:spPr>
            <a:xfrm rot="5400000">
              <a:off x="3212450" y="1388059"/>
              <a:ext cx="580500" cy="1016700"/>
            </a:xfrm>
            <a:prstGeom prst="uturnArrow">
              <a:avLst>
                <a:gd fmla="val 25000" name="adj1"/>
                <a:gd fmla="val 25000" name="adj2"/>
                <a:gd fmla="val 25000" name="adj3"/>
                <a:gd fmla="val 43750" name="adj4"/>
                <a:gd fmla="val 75000" name="adj5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658900" y="1444650"/>
              <a:ext cx="1055700" cy="3327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lt1"/>
                  </a:solidFill>
                </a:rPr>
                <a:t>Dot Indicator</a:t>
              </a:r>
              <a:endParaRPr sz="900">
                <a:solidFill>
                  <a:schemeClr val="lt1"/>
                </a:solidFill>
              </a:endParaRPr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50875" y="56825"/>
            <a:ext cx="1939300" cy="741900"/>
            <a:chOff x="50875" y="56825"/>
            <a:chExt cx="1939300" cy="741900"/>
          </a:xfrm>
        </p:grpSpPr>
        <p:sp>
          <p:nvSpPr>
            <p:cNvPr id="171" name="Google Shape;171;p19"/>
            <p:cNvSpPr/>
            <p:nvPr/>
          </p:nvSpPr>
          <p:spPr>
            <a:xfrm>
              <a:off x="1140875" y="56825"/>
              <a:ext cx="849300" cy="166800"/>
            </a:xfrm>
            <a:prstGeom prst="rect">
              <a:avLst/>
            </a:prstGeom>
            <a:noFill/>
            <a:ln cap="flat" cmpd="sng" w="38100">
              <a:solidFill>
                <a:srgbClr val="B2B4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50875" y="367625"/>
              <a:ext cx="1045500" cy="431100"/>
            </a:xfrm>
            <a:prstGeom prst="rect">
              <a:avLst/>
            </a:prstGeom>
            <a:solidFill>
              <a:srgbClr val="B2B4C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"/>
                  <a:ea typeface="Roboto"/>
                  <a:cs typeface="Roboto"/>
                  <a:sym typeface="Roboto"/>
                </a:rPr>
                <a:t>Additional Options and Info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742234" y="56829"/>
              <a:ext cx="354000" cy="3579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B2B4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3223825" y="1847225"/>
            <a:ext cx="5860513" cy="2436900"/>
            <a:chOff x="3223825" y="1847225"/>
            <a:chExt cx="5860513" cy="2436900"/>
          </a:xfrm>
        </p:grpSpPr>
        <p:grpSp>
          <p:nvGrpSpPr>
            <p:cNvPr id="175" name="Google Shape;175;p19"/>
            <p:cNvGrpSpPr/>
            <p:nvPr/>
          </p:nvGrpSpPr>
          <p:grpSpPr>
            <a:xfrm>
              <a:off x="5438575" y="1847225"/>
              <a:ext cx="3645763" cy="2436900"/>
              <a:chOff x="5438575" y="1847225"/>
              <a:chExt cx="3645763" cy="2436900"/>
            </a:xfrm>
          </p:grpSpPr>
          <p:sp>
            <p:nvSpPr>
              <p:cNvPr id="176" name="Google Shape;176;p19"/>
              <p:cNvSpPr/>
              <p:nvPr/>
            </p:nvSpPr>
            <p:spPr>
              <a:xfrm>
                <a:off x="5438575" y="1847225"/>
                <a:ext cx="2549100" cy="2436900"/>
              </a:xfrm>
              <a:prstGeom prst="rect">
                <a:avLst/>
              </a:prstGeom>
              <a:noFill/>
              <a:ln cap="flat" cmpd="sng" w="76200">
                <a:solidFill>
                  <a:srgbClr val="B2B4C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77" name="Google Shape;177;p19"/>
              <p:cNvGrpSpPr/>
              <p:nvPr/>
            </p:nvGrpSpPr>
            <p:grpSpPr>
              <a:xfrm>
                <a:off x="8073338" y="3090213"/>
                <a:ext cx="1011000" cy="1193906"/>
                <a:chOff x="8073338" y="238638"/>
                <a:chExt cx="1011000" cy="1193906"/>
              </a:xfrm>
            </p:grpSpPr>
            <p:sp>
              <p:nvSpPr>
                <p:cNvPr id="178" name="Google Shape;178;p19"/>
                <p:cNvSpPr txBox="1"/>
                <p:nvPr/>
              </p:nvSpPr>
              <p:spPr>
                <a:xfrm>
                  <a:off x="8073338" y="939944"/>
                  <a:ext cx="1011000" cy="492600"/>
                </a:xfrm>
                <a:prstGeom prst="rect">
                  <a:avLst/>
                </a:prstGeom>
                <a:solidFill>
                  <a:srgbClr val="B2B4CB"/>
                </a:solidFill>
                <a:ln cap="flat" cmpd="sng" w="9525">
                  <a:solidFill>
                    <a:srgbClr val="B2B4CB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0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Controls and Configuration</a:t>
                  </a:r>
                  <a:endParaRPr sz="10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9" name="Google Shape;179;p19"/>
                <p:cNvSpPr/>
                <p:nvPr/>
              </p:nvSpPr>
              <p:spPr>
                <a:xfrm flipH="1">
                  <a:off x="8116224" y="238638"/>
                  <a:ext cx="720900" cy="729300"/>
                </a:xfrm>
                <a:prstGeom prst="bentArrow">
                  <a:avLst>
                    <a:gd fmla="val 25000" name="adj1"/>
                    <a:gd fmla="val 25000" name="adj2"/>
                    <a:gd fmla="val 25000" name="adj3"/>
                    <a:gd fmla="val 43750" name="adj4"/>
                  </a:avLst>
                </a:prstGeom>
                <a:solidFill>
                  <a:srgbClr val="B2B4C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0" name="Google Shape;180;p19"/>
            <p:cNvSpPr/>
            <p:nvPr/>
          </p:nvSpPr>
          <p:spPr>
            <a:xfrm>
              <a:off x="3223825" y="2141850"/>
              <a:ext cx="161700" cy="1617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 flipH="1">
              <a:off x="3423708" y="2141851"/>
              <a:ext cx="257100" cy="2598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3385530" y="2362525"/>
              <a:ext cx="513000" cy="1617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chemeClr val="lt1"/>
                  </a:solidFill>
                </a:rPr>
                <a:t>Crosshair Indicator</a:t>
              </a:r>
              <a:endParaRPr sz="5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Requirements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311725" y="1474725"/>
            <a:ext cx="85206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Graphical user application compatible with Windows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Display key information such as a live image, position calculations, and instructions to center the target LED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Record images from the attached camera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Detect the position of the LED target in the image and compare it to the cross-hair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precision (consistent and within 5 pixels)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Efficient performance (&lt; 2 second latency)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Architecture and Implementation Review</a:t>
            </a:r>
            <a:endParaRPr sz="2600"/>
          </a:p>
        </p:txBody>
      </p:sp>
      <p:sp>
        <p:nvSpPr>
          <p:cNvPr id="195" name="Google Shape;195;p21"/>
          <p:cNvSpPr txBox="1"/>
          <p:nvPr/>
        </p:nvSpPr>
        <p:spPr>
          <a:xfrm>
            <a:off x="2009650" y="1334313"/>
            <a:ext cx="134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 Black"/>
                <a:ea typeface="Merriweather Black"/>
                <a:cs typeface="Merriweather Black"/>
                <a:sym typeface="Merriweather Black"/>
              </a:rPr>
              <a:t>Internal</a:t>
            </a:r>
            <a:endParaRPr sz="2000" u="sng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5352325" y="1334300"/>
            <a:ext cx="134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Merriweather Black"/>
                <a:ea typeface="Merriweather Black"/>
                <a:cs typeface="Merriweather Black"/>
                <a:sym typeface="Merriweather Black"/>
              </a:rPr>
              <a:t>External</a:t>
            </a:r>
            <a:endParaRPr sz="2000" u="sng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6674" y="56824"/>
            <a:ext cx="1133476" cy="113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488" y="2036613"/>
            <a:ext cx="667702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