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Montserrat"/>
      <p:regular r:id="rId22"/>
      <p:bold r:id="rId23"/>
      <p:italic r:id="rId24"/>
      <p:boldItalic r:id="rId25"/>
    </p:embeddedFont>
    <p:embeddedFont>
      <p:font typeface="La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Montserrat-regular.fntdata"/><Relationship Id="rId21" Type="http://schemas.openxmlformats.org/officeDocument/2006/relationships/slide" Target="slides/slide17.xml"/><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regular.fntdata"/><Relationship Id="rId25" Type="http://schemas.openxmlformats.org/officeDocument/2006/relationships/font" Target="fonts/Montserrat-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Julian: we are team labrats, our capstone project is ELIMS, and this is our second design review for the capstone sequence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5014d1e11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5014d1e11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4fad741389_1_6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4fad741389_1_6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4fad741389_1_6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4fad741389_1_6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4fad741389_1_6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4fad741389_1_6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4fad741389_1_6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4fad741389_1_6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Progress has been largely very smooth, with some setbacks here and there. Explain/reword each problem and talk about steps we took to overcome it -- self explanatory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4fad741389_3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4fad741389_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mentioned, progress is smooth and swift, and we are largely on schedule if not ahead in some areas. Front end and server setup is mostly done, will have to update as back end progresses, which is our main focus now.</a:t>
            </a:r>
            <a:endParaRPr/>
          </a:p>
          <a:p>
            <a:pPr indent="0" lvl="0" marL="0" rtl="0" algn="l">
              <a:spcBef>
                <a:spcPts val="0"/>
              </a:spcBef>
              <a:spcAft>
                <a:spcPts val="0"/>
              </a:spcAft>
              <a:buNone/>
            </a:pPr>
            <a:r>
              <a:rPr lang="en"/>
              <a:t>Talk briefly about each of the main three tasks left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5039c7fe72_0_1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5039c7fe72_0_1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5039c7fe72_0_1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5039c7fe72_0_1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5039c7fe7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5039c7fe7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Intro each member with roles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5039c7fe7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5039c7fe7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ENE Lab: Student work, professional research. Studying pollution, soil samples, water, etc. Research done here supports global efforts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5039c7fe7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5039c7fe7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Main sponsor is Terry, lab manager and professor who is our main point of contact, along w/ Mick who is the lab and safety manager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4fad741389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4fad741389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Inventory, lab requests, contacting, and safety trainings spread over different platforms. Lab usage request example: </a:t>
            </a:r>
            <a:r>
              <a:rPr lang="en"/>
              <a:t>People wanting to use lab downloads a document to fill out, submit via email, lab management meets to review, emails back and forth, face-to-face meeting, safety trainings, final approval or denial.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5039c7fe7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5039c7fe7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5039c7fe7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5039c7fe7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4fad74138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4fad74138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Briefly summarize previous semester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4fad74138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4fad74138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Describe how our solution is implemented (developed in Visual Studio using C#, JavaScript, HTML, CSS, Bootstrap, LINQ; hosted on Microsoft Azure servers. Same as ITS. Also same as ITS, we use CAS authentication using NAU CAS servers). Implementation of different components spread out between us (I’ve done the front end, including setting up the contact and request forms, and user authentication/authorization, deployment; Julian has done the inventory; Blake has done the automated internal email service)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rgbClr val="FFFFFF"/>
        </a:solidFill>
      </p:bgPr>
    </p:bg>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Clr>
                <a:srgbClr val="000000"/>
              </a:buClr>
              <a:buSzPts val="4000"/>
              <a:buNone/>
              <a:defRPr sz="4000">
                <a:solidFill>
                  <a:srgbClr val="000000"/>
                </a:solidFill>
              </a:defRPr>
            </a:lvl1pPr>
            <a:lvl2pPr lvl="1">
              <a:spcBef>
                <a:spcPts val="0"/>
              </a:spcBef>
              <a:spcAft>
                <a:spcPts val="0"/>
              </a:spcAft>
              <a:buClr>
                <a:srgbClr val="000000"/>
              </a:buClr>
              <a:buSzPts val="4000"/>
              <a:buNone/>
              <a:defRPr sz="4000">
                <a:solidFill>
                  <a:srgbClr val="000000"/>
                </a:solidFill>
              </a:defRPr>
            </a:lvl2pPr>
            <a:lvl3pPr lvl="2">
              <a:spcBef>
                <a:spcPts val="0"/>
              </a:spcBef>
              <a:spcAft>
                <a:spcPts val="0"/>
              </a:spcAft>
              <a:buClr>
                <a:srgbClr val="000000"/>
              </a:buClr>
              <a:buSzPts val="4000"/>
              <a:buNone/>
              <a:defRPr sz="4000">
                <a:solidFill>
                  <a:srgbClr val="000000"/>
                </a:solidFill>
              </a:defRPr>
            </a:lvl3pPr>
            <a:lvl4pPr lvl="3">
              <a:spcBef>
                <a:spcPts val="0"/>
              </a:spcBef>
              <a:spcAft>
                <a:spcPts val="0"/>
              </a:spcAft>
              <a:buClr>
                <a:srgbClr val="000000"/>
              </a:buClr>
              <a:buSzPts val="4000"/>
              <a:buNone/>
              <a:defRPr sz="4000">
                <a:solidFill>
                  <a:srgbClr val="000000"/>
                </a:solidFill>
              </a:defRPr>
            </a:lvl4pPr>
            <a:lvl5pPr lvl="4">
              <a:spcBef>
                <a:spcPts val="0"/>
              </a:spcBef>
              <a:spcAft>
                <a:spcPts val="0"/>
              </a:spcAft>
              <a:buClr>
                <a:srgbClr val="000000"/>
              </a:buClr>
              <a:buSzPts val="4000"/>
              <a:buNone/>
              <a:defRPr sz="4000">
                <a:solidFill>
                  <a:srgbClr val="000000"/>
                </a:solidFill>
              </a:defRPr>
            </a:lvl5pPr>
            <a:lvl6pPr lvl="5">
              <a:spcBef>
                <a:spcPts val="0"/>
              </a:spcBef>
              <a:spcAft>
                <a:spcPts val="0"/>
              </a:spcAft>
              <a:buClr>
                <a:srgbClr val="000000"/>
              </a:buClr>
              <a:buSzPts val="4000"/>
              <a:buNone/>
              <a:defRPr sz="4000">
                <a:solidFill>
                  <a:srgbClr val="000000"/>
                </a:solidFill>
              </a:defRPr>
            </a:lvl6pPr>
            <a:lvl7pPr lvl="6">
              <a:spcBef>
                <a:spcPts val="0"/>
              </a:spcBef>
              <a:spcAft>
                <a:spcPts val="0"/>
              </a:spcAft>
              <a:buClr>
                <a:srgbClr val="000000"/>
              </a:buClr>
              <a:buSzPts val="4000"/>
              <a:buNone/>
              <a:defRPr sz="4000">
                <a:solidFill>
                  <a:srgbClr val="000000"/>
                </a:solidFill>
              </a:defRPr>
            </a:lvl7pPr>
            <a:lvl8pPr lvl="7">
              <a:spcBef>
                <a:spcPts val="0"/>
              </a:spcBef>
              <a:spcAft>
                <a:spcPts val="0"/>
              </a:spcAft>
              <a:buClr>
                <a:srgbClr val="000000"/>
              </a:buClr>
              <a:buSzPts val="4000"/>
              <a:buNone/>
              <a:defRPr sz="4000">
                <a:solidFill>
                  <a:srgbClr val="000000"/>
                </a:solidFill>
              </a:defRPr>
            </a:lvl8pPr>
            <a:lvl9pPr lvl="8">
              <a:spcBef>
                <a:spcPts val="0"/>
              </a:spcBef>
              <a:spcAft>
                <a:spcPts val="0"/>
              </a:spcAft>
              <a:buClr>
                <a:srgbClr val="000000"/>
              </a:buClr>
              <a:buSzPts val="4000"/>
              <a:buNone/>
              <a:defRPr sz="4000">
                <a:solidFill>
                  <a:srgbClr val="000000"/>
                </a:solidFill>
              </a:defRPr>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Clr>
                <a:srgbClr val="000000"/>
              </a:buClr>
              <a:buSzPts val="1300"/>
              <a:buNone/>
              <a:defRPr>
                <a:solidFill>
                  <a:srgbClr val="000000"/>
                </a:solidFill>
              </a:defRPr>
            </a:lvl1pPr>
            <a:lvl2pPr lvl="1">
              <a:lnSpc>
                <a:spcPct val="100000"/>
              </a:lnSpc>
              <a:spcBef>
                <a:spcPts val="0"/>
              </a:spcBef>
              <a:spcAft>
                <a:spcPts val="0"/>
              </a:spcAft>
              <a:buClr>
                <a:srgbClr val="000000"/>
              </a:buClr>
              <a:buSzPts val="1300"/>
              <a:buNone/>
              <a:defRPr sz="1300">
                <a:solidFill>
                  <a:srgbClr val="000000"/>
                </a:solidFill>
              </a:defRPr>
            </a:lvl2pPr>
            <a:lvl3pPr lvl="2">
              <a:lnSpc>
                <a:spcPct val="100000"/>
              </a:lnSpc>
              <a:spcBef>
                <a:spcPts val="0"/>
              </a:spcBef>
              <a:spcAft>
                <a:spcPts val="0"/>
              </a:spcAft>
              <a:buClr>
                <a:srgbClr val="000000"/>
              </a:buClr>
              <a:buSzPts val="1300"/>
              <a:buNone/>
              <a:defRPr sz="1300">
                <a:solidFill>
                  <a:srgbClr val="000000"/>
                </a:solidFill>
              </a:defRPr>
            </a:lvl3pPr>
            <a:lvl4pPr lvl="3">
              <a:lnSpc>
                <a:spcPct val="100000"/>
              </a:lnSpc>
              <a:spcBef>
                <a:spcPts val="0"/>
              </a:spcBef>
              <a:spcAft>
                <a:spcPts val="0"/>
              </a:spcAft>
              <a:buClr>
                <a:srgbClr val="000000"/>
              </a:buClr>
              <a:buSzPts val="1300"/>
              <a:buNone/>
              <a:defRPr sz="1300">
                <a:solidFill>
                  <a:srgbClr val="000000"/>
                </a:solidFill>
              </a:defRPr>
            </a:lvl4pPr>
            <a:lvl5pPr lvl="4">
              <a:lnSpc>
                <a:spcPct val="100000"/>
              </a:lnSpc>
              <a:spcBef>
                <a:spcPts val="0"/>
              </a:spcBef>
              <a:spcAft>
                <a:spcPts val="0"/>
              </a:spcAft>
              <a:buClr>
                <a:srgbClr val="000000"/>
              </a:buClr>
              <a:buSzPts val="1300"/>
              <a:buNone/>
              <a:defRPr sz="1300">
                <a:solidFill>
                  <a:srgbClr val="000000"/>
                </a:solidFill>
              </a:defRPr>
            </a:lvl5pPr>
            <a:lvl6pPr lvl="5">
              <a:lnSpc>
                <a:spcPct val="100000"/>
              </a:lnSpc>
              <a:spcBef>
                <a:spcPts val="0"/>
              </a:spcBef>
              <a:spcAft>
                <a:spcPts val="0"/>
              </a:spcAft>
              <a:buClr>
                <a:srgbClr val="000000"/>
              </a:buClr>
              <a:buSzPts val="1300"/>
              <a:buNone/>
              <a:defRPr sz="1300">
                <a:solidFill>
                  <a:srgbClr val="000000"/>
                </a:solidFill>
              </a:defRPr>
            </a:lvl6pPr>
            <a:lvl7pPr lvl="6">
              <a:lnSpc>
                <a:spcPct val="100000"/>
              </a:lnSpc>
              <a:spcBef>
                <a:spcPts val="0"/>
              </a:spcBef>
              <a:spcAft>
                <a:spcPts val="0"/>
              </a:spcAft>
              <a:buClr>
                <a:srgbClr val="000000"/>
              </a:buClr>
              <a:buSzPts val="1300"/>
              <a:buNone/>
              <a:defRPr sz="1300">
                <a:solidFill>
                  <a:srgbClr val="000000"/>
                </a:solidFill>
              </a:defRPr>
            </a:lvl7pPr>
            <a:lvl8pPr lvl="7">
              <a:lnSpc>
                <a:spcPct val="100000"/>
              </a:lnSpc>
              <a:spcBef>
                <a:spcPts val="0"/>
              </a:spcBef>
              <a:spcAft>
                <a:spcPts val="0"/>
              </a:spcAft>
              <a:buClr>
                <a:srgbClr val="000000"/>
              </a:buClr>
              <a:buSzPts val="1300"/>
              <a:buNone/>
              <a:defRPr sz="1300">
                <a:solidFill>
                  <a:srgbClr val="000000"/>
                </a:solidFill>
              </a:defRPr>
            </a:lvl8pPr>
            <a:lvl9pPr lvl="8">
              <a:lnSpc>
                <a:spcPct val="100000"/>
              </a:lnSpc>
              <a:spcBef>
                <a:spcPts val="0"/>
              </a:spcBef>
              <a:spcAft>
                <a:spcPts val="0"/>
              </a:spcAft>
              <a:buClr>
                <a:srgbClr val="000000"/>
              </a:buClr>
              <a:buSzPts val="1300"/>
              <a:buNone/>
              <a:defRPr sz="1300">
                <a:solidFill>
                  <a:srgbClr val="000000"/>
                </a:solidFill>
              </a:defRPr>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rgbClr val="FFFFFF"/>
        </a:solidFill>
      </p:bgPr>
    </p:bg>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rgbClr val="FFFFFF"/>
        </a:solidFill>
      </p:bgPr>
    </p:bg>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rgbClr val="D9D9D9"/>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rgbClr val="D9D9D9"/>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rgbClr val="D9D9D9"/>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Clr>
                <a:srgbClr val="000000"/>
              </a:buClr>
              <a:buSzPts val="2800"/>
              <a:buNone/>
              <a:defRPr>
                <a:solidFill>
                  <a:srgbClr val="000000"/>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rgbClr val="FFFFFF"/>
        </a:solidFill>
      </p:bgPr>
    </p:bg>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Clr>
                <a:srgbClr val="000000"/>
              </a:buClr>
              <a:buSzPts val="2400"/>
              <a:buNone/>
              <a:defRPr sz="2400">
                <a:solidFill>
                  <a:srgbClr val="000000"/>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Clr>
                <a:srgbClr val="000000"/>
              </a:buClr>
              <a:buSzPts val="1300"/>
              <a:buChar char="●"/>
              <a:defRPr>
                <a:solidFill>
                  <a:srgbClr val="000000"/>
                </a:solidFill>
              </a:defRPr>
            </a:lvl1pPr>
            <a:lvl2pPr indent="-298450" lvl="1" marL="914400">
              <a:spcBef>
                <a:spcPts val="1600"/>
              </a:spcBef>
              <a:spcAft>
                <a:spcPts val="0"/>
              </a:spcAft>
              <a:buClr>
                <a:srgbClr val="000000"/>
              </a:buClr>
              <a:buSzPts val="1100"/>
              <a:buChar char="○"/>
              <a:defRPr>
                <a:solidFill>
                  <a:srgbClr val="000000"/>
                </a:solidFill>
              </a:defRPr>
            </a:lvl2pPr>
            <a:lvl3pPr indent="-298450" lvl="2" marL="1371600">
              <a:spcBef>
                <a:spcPts val="1600"/>
              </a:spcBef>
              <a:spcAft>
                <a:spcPts val="0"/>
              </a:spcAft>
              <a:buClr>
                <a:srgbClr val="000000"/>
              </a:buClr>
              <a:buSzPts val="1100"/>
              <a:buChar char="■"/>
              <a:defRPr>
                <a:solidFill>
                  <a:srgbClr val="000000"/>
                </a:solidFill>
              </a:defRPr>
            </a:lvl3pPr>
            <a:lvl4pPr indent="-298450" lvl="3" marL="1828800">
              <a:spcBef>
                <a:spcPts val="1600"/>
              </a:spcBef>
              <a:spcAft>
                <a:spcPts val="0"/>
              </a:spcAft>
              <a:buClr>
                <a:srgbClr val="000000"/>
              </a:buClr>
              <a:buSzPts val="1100"/>
              <a:buChar char="●"/>
              <a:defRPr>
                <a:solidFill>
                  <a:srgbClr val="000000"/>
                </a:solidFill>
              </a:defRPr>
            </a:lvl4pPr>
            <a:lvl5pPr indent="-298450" lvl="4" marL="2286000">
              <a:spcBef>
                <a:spcPts val="1600"/>
              </a:spcBef>
              <a:spcAft>
                <a:spcPts val="0"/>
              </a:spcAft>
              <a:buClr>
                <a:srgbClr val="000000"/>
              </a:buClr>
              <a:buSzPts val="1100"/>
              <a:buChar char="○"/>
              <a:defRPr>
                <a:solidFill>
                  <a:srgbClr val="000000"/>
                </a:solidFill>
              </a:defRPr>
            </a:lvl5pPr>
            <a:lvl6pPr indent="-298450" lvl="5" marL="2743200">
              <a:spcBef>
                <a:spcPts val="1600"/>
              </a:spcBef>
              <a:spcAft>
                <a:spcPts val="0"/>
              </a:spcAft>
              <a:buClr>
                <a:srgbClr val="000000"/>
              </a:buClr>
              <a:buSzPts val="1100"/>
              <a:buChar char="■"/>
              <a:defRPr>
                <a:solidFill>
                  <a:srgbClr val="000000"/>
                </a:solidFill>
              </a:defRPr>
            </a:lvl6pPr>
            <a:lvl7pPr indent="-298450" lvl="6" marL="3200400">
              <a:spcBef>
                <a:spcPts val="1600"/>
              </a:spcBef>
              <a:spcAft>
                <a:spcPts val="0"/>
              </a:spcAft>
              <a:buClr>
                <a:srgbClr val="000000"/>
              </a:buClr>
              <a:buSzPts val="1100"/>
              <a:buChar char="●"/>
              <a:defRPr>
                <a:solidFill>
                  <a:srgbClr val="000000"/>
                </a:solidFill>
              </a:defRPr>
            </a:lvl7pPr>
            <a:lvl8pPr indent="-298450" lvl="7" marL="3657600">
              <a:spcBef>
                <a:spcPts val="1600"/>
              </a:spcBef>
              <a:spcAft>
                <a:spcPts val="0"/>
              </a:spcAft>
              <a:buClr>
                <a:srgbClr val="000000"/>
              </a:buClr>
              <a:buSzPts val="1100"/>
              <a:buChar char="○"/>
              <a:defRPr>
                <a:solidFill>
                  <a:srgbClr val="000000"/>
                </a:solidFill>
              </a:defRPr>
            </a:lvl8pPr>
            <a:lvl9pPr indent="-298450" lvl="8" marL="4114800">
              <a:spcBef>
                <a:spcPts val="1600"/>
              </a:spcBef>
              <a:spcAft>
                <a:spcPts val="1600"/>
              </a:spcAft>
              <a:buClr>
                <a:srgbClr val="000000"/>
              </a:buClr>
              <a:buSzPts val="1100"/>
              <a:buChar char="■"/>
              <a:defRPr>
                <a:solidFill>
                  <a:srgbClr val="000000"/>
                </a:solidFill>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rgbClr val="FFFFFF"/>
        </a:solidFill>
      </p:bgPr>
    </p:bg>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Clr>
                <a:srgbClr val="000000"/>
              </a:buClr>
              <a:buSzPts val="2400"/>
              <a:buNone/>
              <a:defRPr sz="2400">
                <a:solidFill>
                  <a:srgbClr val="000000"/>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Clr>
                <a:srgbClr val="000000"/>
              </a:buClr>
              <a:buSzPts val="1300"/>
              <a:buChar char="●"/>
              <a:defRPr>
                <a:solidFill>
                  <a:srgbClr val="000000"/>
                </a:solidFill>
              </a:defRPr>
            </a:lvl1pPr>
            <a:lvl2pPr indent="-298450" lvl="1" marL="914400">
              <a:spcBef>
                <a:spcPts val="1600"/>
              </a:spcBef>
              <a:spcAft>
                <a:spcPts val="0"/>
              </a:spcAft>
              <a:buClr>
                <a:srgbClr val="000000"/>
              </a:buClr>
              <a:buSzPts val="1100"/>
              <a:buChar char="○"/>
              <a:defRPr>
                <a:solidFill>
                  <a:srgbClr val="000000"/>
                </a:solidFill>
              </a:defRPr>
            </a:lvl2pPr>
            <a:lvl3pPr indent="-298450" lvl="2" marL="1371600">
              <a:spcBef>
                <a:spcPts val="1600"/>
              </a:spcBef>
              <a:spcAft>
                <a:spcPts val="0"/>
              </a:spcAft>
              <a:buClr>
                <a:srgbClr val="000000"/>
              </a:buClr>
              <a:buSzPts val="1100"/>
              <a:buChar char="■"/>
              <a:defRPr>
                <a:solidFill>
                  <a:srgbClr val="000000"/>
                </a:solidFill>
              </a:defRPr>
            </a:lvl3pPr>
            <a:lvl4pPr indent="-298450" lvl="3" marL="1828800">
              <a:spcBef>
                <a:spcPts val="1600"/>
              </a:spcBef>
              <a:spcAft>
                <a:spcPts val="0"/>
              </a:spcAft>
              <a:buClr>
                <a:srgbClr val="000000"/>
              </a:buClr>
              <a:buSzPts val="1100"/>
              <a:buChar char="●"/>
              <a:defRPr>
                <a:solidFill>
                  <a:srgbClr val="000000"/>
                </a:solidFill>
              </a:defRPr>
            </a:lvl4pPr>
            <a:lvl5pPr indent="-298450" lvl="4" marL="2286000">
              <a:spcBef>
                <a:spcPts val="1600"/>
              </a:spcBef>
              <a:spcAft>
                <a:spcPts val="0"/>
              </a:spcAft>
              <a:buClr>
                <a:srgbClr val="000000"/>
              </a:buClr>
              <a:buSzPts val="1100"/>
              <a:buChar char="○"/>
              <a:defRPr>
                <a:solidFill>
                  <a:srgbClr val="000000"/>
                </a:solidFill>
              </a:defRPr>
            </a:lvl5pPr>
            <a:lvl6pPr indent="-298450" lvl="5" marL="2743200">
              <a:spcBef>
                <a:spcPts val="1600"/>
              </a:spcBef>
              <a:spcAft>
                <a:spcPts val="0"/>
              </a:spcAft>
              <a:buClr>
                <a:srgbClr val="000000"/>
              </a:buClr>
              <a:buSzPts val="1100"/>
              <a:buChar char="■"/>
              <a:defRPr>
                <a:solidFill>
                  <a:srgbClr val="000000"/>
                </a:solidFill>
              </a:defRPr>
            </a:lvl6pPr>
            <a:lvl7pPr indent="-298450" lvl="6" marL="3200400">
              <a:spcBef>
                <a:spcPts val="1600"/>
              </a:spcBef>
              <a:spcAft>
                <a:spcPts val="0"/>
              </a:spcAft>
              <a:buClr>
                <a:srgbClr val="000000"/>
              </a:buClr>
              <a:buSzPts val="1100"/>
              <a:buChar char="●"/>
              <a:defRPr>
                <a:solidFill>
                  <a:srgbClr val="000000"/>
                </a:solidFill>
              </a:defRPr>
            </a:lvl7pPr>
            <a:lvl8pPr indent="-298450" lvl="7" marL="3657600">
              <a:spcBef>
                <a:spcPts val="1600"/>
              </a:spcBef>
              <a:spcAft>
                <a:spcPts val="0"/>
              </a:spcAft>
              <a:buClr>
                <a:srgbClr val="000000"/>
              </a:buClr>
              <a:buSzPts val="1100"/>
              <a:buChar char="○"/>
              <a:defRPr>
                <a:solidFill>
                  <a:srgbClr val="000000"/>
                </a:solidFill>
              </a:defRPr>
            </a:lvl8pPr>
            <a:lvl9pPr indent="-298450" lvl="8" marL="4114800">
              <a:spcBef>
                <a:spcPts val="1600"/>
              </a:spcBef>
              <a:spcAft>
                <a:spcPts val="1600"/>
              </a:spcAft>
              <a:buClr>
                <a:srgbClr val="000000"/>
              </a:buClr>
              <a:buSzPts val="1100"/>
              <a:buChar char="■"/>
              <a:defRPr>
                <a:solidFill>
                  <a:srgbClr val="000000"/>
                </a:solidFill>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Clr>
                <a:srgbClr val="000000"/>
              </a:buClr>
              <a:buSzPts val="1300"/>
              <a:buChar char="●"/>
              <a:defRPr>
                <a:solidFill>
                  <a:srgbClr val="000000"/>
                </a:solidFill>
              </a:defRPr>
            </a:lvl1pPr>
            <a:lvl2pPr indent="-298450" lvl="1" marL="914400">
              <a:spcBef>
                <a:spcPts val="1600"/>
              </a:spcBef>
              <a:spcAft>
                <a:spcPts val="0"/>
              </a:spcAft>
              <a:buClr>
                <a:srgbClr val="000000"/>
              </a:buClr>
              <a:buSzPts val="1100"/>
              <a:buChar char="○"/>
              <a:defRPr>
                <a:solidFill>
                  <a:srgbClr val="000000"/>
                </a:solidFill>
              </a:defRPr>
            </a:lvl2pPr>
            <a:lvl3pPr indent="-298450" lvl="2" marL="1371600">
              <a:spcBef>
                <a:spcPts val="1600"/>
              </a:spcBef>
              <a:spcAft>
                <a:spcPts val="0"/>
              </a:spcAft>
              <a:buClr>
                <a:srgbClr val="000000"/>
              </a:buClr>
              <a:buSzPts val="1100"/>
              <a:buChar char="■"/>
              <a:defRPr>
                <a:solidFill>
                  <a:srgbClr val="000000"/>
                </a:solidFill>
              </a:defRPr>
            </a:lvl3pPr>
            <a:lvl4pPr indent="-298450" lvl="3" marL="1828800">
              <a:spcBef>
                <a:spcPts val="1600"/>
              </a:spcBef>
              <a:spcAft>
                <a:spcPts val="0"/>
              </a:spcAft>
              <a:buClr>
                <a:srgbClr val="000000"/>
              </a:buClr>
              <a:buSzPts val="1100"/>
              <a:buChar char="●"/>
              <a:defRPr>
                <a:solidFill>
                  <a:srgbClr val="000000"/>
                </a:solidFill>
              </a:defRPr>
            </a:lvl4pPr>
            <a:lvl5pPr indent="-298450" lvl="4" marL="2286000">
              <a:spcBef>
                <a:spcPts val="1600"/>
              </a:spcBef>
              <a:spcAft>
                <a:spcPts val="0"/>
              </a:spcAft>
              <a:buClr>
                <a:srgbClr val="000000"/>
              </a:buClr>
              <a:buSzPts val="1100"/>
              <a:buChar char="○"/>
              <a:defRPr>
                <a:solidFill>
                  <a:srgbClr val="000000"/>
                </a:solidFill>
              </a:defRPr>
            </a:lvl5pPr>
            <a:lvl6pPr indent="-298450" lvl="5" marL="2743200">
              <a:spcBef>
                <a:spcPts val="1600"/>
              </a:spcBef>
              <a:spcAft>
                <a:spcPts val="0"/>
              </a:spcAft>
              <a:buClr>
                <a:srgbClr val="000000"/>
              </a:buClr>
              <a:buSzPts val="1100"/>
              <a:buChar char="■"/>
              <a:defRPr>
                <a:solidFill>
                  <a:srgbClr val="000000"/>
                </a:solidFill>
              </a:defRPr>
            </a:lvl6pPr>
            <a:lvl7pPr indent="-298450" lvl="6" marL="3200400">
              <a:spcBef>
                <a:spcPts val="1600"/>
              </a:spcBef>
              <a:spcAft>
                <a:spcPts val="0"/>
              </a:spcAft>
              <a:buClr>
                <a:srgbClr val="000000"/>
              </a:buClr>
              <a:buSzPts val="1100"/>
              <a:buChar char="●"/>
              <a:defRPr>
                <a:solidFill>
                  <a:srgbClr val="000000"/>
                </a:solidFill>
              </a:defRPr>
            </a:lvl7pPr>
            <a:lvl8pPr indent="-298450" lvl="7" marL="3657600">
              <a:spcBef>
                <a:spcPts val="1600"/>
              </a:spcBef>
              <a:spcAft>
                <a:spcPts val="0"/>
              </a:spcAft>
              <a:buClr>
                <a:srgbClr val="000000"/>
              </a:buClr>
              <a:buSzPts val="1100"/>
              <a:buChar char="○"/>
              <a:defRPr>
                <a:solidFill>
                  <a:srgbClr val="000000"/>
                </a:solidFill>
              </a:defRPr>
            </a:lvl8pPr>
            <a:lvl9pPr indent="-298450" lvl="8" marL="4114800">
              <a:spcBef>
                <a:spcPts val="1600"/>
              </a:spcBef>
              <a:spcAft>
                <a:spcPts val="1600"/>
              </a:spcAft>
              <a:buClr>
                <a:srgbClr val="000000"/>
              </a:buClr>
              <a:buSzPts val="1100"/>
              <a:buChar char="■"/>
              <a:defRPr>
                <a:solidFill>
                  <a:srgbClr val="000000"/>
                </a:solidFill>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rgbClr val="FFFFFF"/>
        </a:solidFill>
      </p:bgPr>
    </p:bg>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Clr>
                <a:srgbClr val="000000"/>
              </a:buClr>
              <a:buSzPts val="2400"/>
              <a:buNone/>
              <a:defRPr sz="2400">
                <a:solidFill>
                  <a:srgbClr val="000000"/>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rgbClr val="FFFFFF"/>
        </a:solidFill>
      </p:bgPr>
    </p:bg>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Clr>
                <a:srgbClr val="000000"/>
              </a:buClr>
              <a:buSzPts val="2400"/>
              <a:buNone/>
              <a:defRPr sz="2400">
                <a:solidFill>
                  <a:srgbClr val="000000"/>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Clr>
                <a:srgbClr val="000000"/>
              </a:buClr>
              <a:buSzPts val="1300"/>
              <a:buChar char="●"/>
              <a:defRPr>
                <a:solidFill>
                  <a:srgbClr val="000000"/>
                </a:solidFill>
              </a:defRPr>
            </a:lvl1pPr>
            <a:lvl2pPr indent="-298450" lvl="1" marL="914400">
              <a:spcBef>
                <a:spcPts val="1600"/>
              </a:spcBef>
              <a:spcAft>
                <a:spcPts val="0"/>
              </a:spcAft>
              <a:buClr>
                <a:srgbClr val="000000"/>
              </a:buClr>
              <a:buSzPts val="1100"/>
              <a:buChar char="○"/>
              <a:defRPr>
                <a:solidFill>
                  <a:srgbClr val="000000"/>
                </a:solidFill>
              </a:defRPr>
            </a:lvl2pPr>
            <a:lvl3pPr indent="-298450" lvl="2" marL="1371600">
              <a:spcBef>
                <a:spcPts val="1600"/>
              </a:spcBef>
              <a:spcAft>
                <a:spcPts val="0"/>
              </a:spcAft>
              <a:buClr>
                <a:srgbClr val="000000"/>
              </a:buClr>
              <a:buSzPts val="1100"/>
              <a:buChar char="■"/>
              <a:defRPr>
                <a:solidFill>
                  <a:srgbClr val="000000"/>
                </a:solidFill>
              </a:defRPr>
            </a:lvl3pPr>
            <a:lvl4pPr indent="-298450" lvl="3" marL="1828800">
              <a:spcBef>
                <a:spcPts val="1600"/>
              </a:spcBef>
              <a:spcAft>
                <a:spcPts val="0"/>
              </a:spcAft>
              <a:buClr>
                <a:srgbClr val="000000"/>
              </a:buClr>
              <a:buSzPts val="1100"/>
              <a:buChar char="●"/>
              <a:defRPr>
                <a:solidFill>
                  <a:srgbClr val="000000"/>
                </a:solidFill>
              </a:defRPr>
            </a:lvl4pPr>
            <a:lvl5pPr indent="-298450" lvl="4" marL="2286000">
              <a:spcBef>
                <a:spcPts val="1600"/>
              </a:spcBef>
              <a:spcAft>
                <a:spcPts val="0"/>
              </a:spcAft>
              <a:buClr>
                <a:srgbClr val="000000"/>
              </a:buClr>
              <a:buSzPts val="1100"/>
              <a:buChar char="○"/>
              <a:defRPr>
                <a:solidFill>
                  <a:srgbClr val="000000"/>
                </a:solidFill>
              </a:defRPr>
            </a:lvl5pPr>
            <a:lvl6pPr indent="-298450" lvl="5" marL="2743200">
              <a:spcBef>
                <a:spcPts val="1600"/>
              </a:spcBef>
              <a:spcAft>
                <a:spcPts val="0"/>
              </a:spcAft>
              <a:buClr>
                <a:srgbClr val="000000"/>
              </a:buClr>
              <a:buSzPts val="1100"/>
              <a:buChar char="■"/>
              <a:defRPr>
                <a:solidFill>
                  <a:srgbClr val="000000"/>
                </a:solidFill>
              </a:defRPr>
            </a:lvl6pPr>
            <a:lvl7pPr indent="-298450" lvl="6" marL="3200400">
              <a:spcBef>
                <a:spcPts val="1600"/>
              </a:spcBef>
              <a:spcAft>
                <a:spcPts val="0"/>
              </a:spcAft>
              <a:buClr>
                <a:srgbClr val="000000"/>
              </a:buClr>
              <a:buSzPts val="1100"/>
              <a:buChar char="●"/>
              <a:defRPr>
                <a:solidFill>
                  <a:srgbClr val="000000"/>
                </a:solidFill>
              </a:defRPr>
            </a:lvl7pPr>
            <a:lvl8pPr indent="-298450" lvl="7" marL="3657600">
              <a:spcBef>
                <a:spcPts val="1600"/>
              </a:spcBef>
              <a:spcAft>
                <a:spcPts val="0"/>
              </a:spcAft>
              <a:buClr>
                <a:srgbClr val="000000"/>
              </a:buClr>
              <a:buSzPts val="1100"/>
              <a:buChar char="○"/>
              <a:defRPr>
                <a:solidFill>
                  <a:srgbClr val="000000"/>
                </a:solidFill>
              </a:defRPr>
            </a:lvl8pPr>
            <a:lvl9pPr indent="-298450" lvl="8" marL="4114800">
              <a:spcBef>
                <a:spcPts val="1600"/>
              </a:spcBef>
              <a:spcAft>
                <a:spcPts val="1600"/>
              </a:spcAft>
              <a:buClr>
                <a:srgbClr val="000000"/>
              </a:buClr>
              <a:buSzPts val="1100"/>
              <a:buChar char="■"/>
              <a:defRPr>
                <a:solidFill>
                  <a:srgbClr val="000000"/>
                </a:solidFill>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Clr>
                <a:srgbClr val="000000"/>
              </a:buClr>
              <a:buSzPts val="2400"/>
              <a:buNone/>
              <a:defRPr sz="2400">
                <a:solidFill>
                  <a:srgbClr val="000000"/>
                </a:solidFill>
              </a:defRPr>
            </a:lvl1pPr>
            <a:lvl2pPr lvl="1">
              <a:spcBef>
                <a:spcPts val="0"/>
              </a:spcBef>
              <a:spcAft>
                <a:spcPts val="0"/>
              </a:spcAft>
              <a:buClr>
                <a:srgbClr val="000000"/>
              </a:buClr>
              <a:buSzPts val="2400"/>
              <a:buNone/>
              <a:defRPr sz="2400">
                <a:solidFill>
                  <a:srgbClr val="000000"/>
                </a:solidFill>
              </a:defRPr>
            </a:lvl2pPr>
            <a:lvl3pPr lvl="2">
              <a:spcBef>
                <a:spcPts val="0"/>
              </a:spcBef>
              <a:spcAft>
                <a:spcPts val="0"/>
              </a:spcAft>
              <a:buClr>
                <a:srgbClr val="000000"/>
              </a:buClr>
              <a:buSzPts val="2400"/>
              <a:buNone/>
              <a:defRPr sz="2400">
                <a:solidFill>
                  <a:srgbClr val="000000"/>
                </a:solidFill>
              </a:defRPr>
            </a:lvl3pPr>
            <a:lvl4pPr lvl="3">
              <a:spcBef>
                <a:spcPts val="0"/>
              </a:spcBef>
              <a:spcAft>
                <a:spcPts val="0"/>
              </a:spcAft>
              <a:buClr>
                <a:srgbClr val="000000"/>
              </a:buClr>
              <a:buSzPts val="2400"/>
              <a:buNone/>
              <a:defRPr sz="2400">
                <a:solidFill>
                  <a:srgbClr val="000000"/>
                </a:solidFill>
              </a:defRPr>
            </a:lvl4pPr>
            <a:lvl5pPr lvl="4">
              <a:spcBef>
                <a:spcPts val="0"/>
              </a:spcBef>
              <a:spcAft>
                <a:spcPts val="0"/>
              </a:spcAft>
              <a:buClr>
                <a:srgbClr val="000000"/>
              </a:buClr>
              <a:buSzPts val="2400"/>
              <a:buNone/>
              <a:defRPr sz="2400">
                <a:solidFill>
                  <a:srgbClr val="000000"/>
                </a:solidFill>
              </a:defRPr>
            </a:lvl5pPr>
            <a:lvl6pPr lvl="5">
              <a:spcBef>
                <a:spcPts val="0"/>
              </a:spcBef>
              <a:spcAft>
                <a:spcPts val="0"/>
              </a:spcAft>
              <a:buClr>
                <a:srgbClr val="000000"/>
              </a:buClr>
              <a:buSzPts val="2400"/>
              <a:buNone/>
              <a:defRPr sz="2400">
                <a:solidFill>
                  <a:srgbClr val="000000"/>
                </a:solidFill>
              </a:defRPr>
            </a:lvl6pPr>
            <a:lvl7pPr lvl="6">
              <a:spcBef>
                <a:spcPts val="0"/>
              </a:spcBef>
              <a:spcAft>
                <a:spcPts val="0"/>
              </a:spcAft>
              <a:buClr>
                <a:srgbClr val="000000"/>
              </a:buClr>
              <a:buSzPts val="2400"/>
              <a:buNone/>
              <a:defRPr sz="2400">
                <a:solidFill>
                  <a:srgbClr val="000000"/>
                </a:solidFill>
              </a:defRPr>
            </a:lvl7pPr>
            <a:lvl8pPr lvl="7">
              <a:spcBef>
                <a:spcPts val="0"/>
              </a:spcBef>
              <a:spcAft>
                <a:spcPts val="0"/>
              </a:spcAft>
              <a:buClr>
                <a:srgbClr val="000000"/>
              </a:buClr>
              <a:buSzPts val="2400"/>
              <a:buNone/>
              <a:defRPr sz="2400">
                <a:solidFill>
                  <a:srgbClr val="000000"/>
                </a:solidFill>
              </a:defRPr>
            </a:lvl8pPr>
            <a:lvl9pPr lvl="8">
              <a:spcBef>
                <a:spcPts val="0"/>
              </a:spcBef>
              <a:spcAft>
                <a:spcPts val="0"/>
              </a:spcAft>
              <a:buClr>
                <a:srgbClr val="000000"/>
              </a:buClr>
              <a:buSzPts val="2400"/>
              <a:buNone/>
              <a:defRPr sz="2400">
                <a:solidFill>
                  <a:srgbClr val="000000"/>
                </a:solidFill>
              </a:defRPr>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2.jpg"/><Relationship Id="rId5"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200" y="515325"/>
            <a:ext cx="50175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The Environmental Laboratory Informatics and Management System</a:t>
            </a:r>
            <a:endParaRPr sz="3600"/>
          </a:p>
        </p:txBody>
      </p:sp>
      <p:sp>
        <p:nvSpPr>
          <p:cNvPr id="135" name="Google Shape;135;p13"/>
          <p:cNvSpPr txBox="1"/>
          <p:nvPr>
            <p:ph idx="1" type="subTitle"/>
          </p:nvPr>
        </p:nvSpPr>
        <p:spPr>
          <a:xfrm>
            <a:off x="5939900" y="3828275"/>
            <a:ext cx="26148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t>Team LabRats</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Design Review II</a:t>
            </a:r>
            <a:endParaRPr sz="1600"/>
          </a:p>
          <a:p>
            <a:pPr indent="0" lvl="0" marL="0" rtl="0" algn="l">
              <a:spcBef>
                <a:spcPts val="0"/>
              </a:spcBef>
              <a:spcAft>
                <a:spcPts val="0"/>
              </a:spcAft>
              <a:buNone/>
            </a:pPr>
            <a:r>
              <a:rPr lang="en" sz="1600"/>
              <a:t>28 February 2019</a:t>
            </a:r>
            <a:endParaRPr sz="1600"/>
          </a:p>
        </p:txBody>
      </p:sp>
      <p:pic>
        <p:nvPicPr>
          <p:cNvPr id="136" name="Google Shape;136;p13"/>
          <p:cNvPicPr preferRelativeResize="0"/>
          <p:nvPr/>
        </p:nvPicPr>
        <p:blipFill>
          <a:blip r:embed="rId3">
            <a:alphaModFix/>
          </a:blip>
          <a:stretch>
            <a:fillRect/>
          </a:stretch>
        </p:blipFill>
        <p:spPr>
          <a:xfrm>
            <a:off x="732703" y="2889250"/>
            <a:ext cx="1753125" cy="1753125"/>
          </a:xfrm>
          <a:prstGeom prst="rect">
            <a:avLst/>
          </a:prstGeom>
          <a:noFill/>
          <a:ln>
            <a:noFill/>
          </a:ln>
        </p:spPr>
      </p:pic>
      <p:sp>
        <p:nvSpPr>
          <p:cNvPr id="137" name="Google Shape;137;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sz="1200">
                <a:solidFill>
                  <a:srgbClr val="000000"/>
                </a:solidFill>
              </a:rPr>
              <a:t>‹#›</a:t>
            </a:fld>
            <a:endParaRPr sz="12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 Authentication</a:t>
            </a:r>
            <a:endParaRPr/>
          </a:p>
        </p:txBody>
      </p:sp>
      <p:sp>
        <p:nvSpPr>
          <p:cNvPr id="211" name="Google Shape;211;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212" name="Google Shape;212;p22"/>
          <p:cNvPicPr preferRelativeResize="0"/>
          <p:nvPr/>
        </p:nvPicPr>
        <p:blipFill>
          <a:blip r:embed="rId3">
            <a:alphaModFix/>
          </a:blip>
          <a:stretch>
            <a:fillRect/>
          </a:stretch>
        </p:blipFill>
        <p:spPr>
          <a:xfrm>
            <a:off x="211825" y="947675"/>
            <a:ext cx="4931799" cy="2608850"/>
          </a:xfrm>
          <a:prstGeom prst="rect">
            <a:avLst/>
          </a:prstGeom>
          <a:noFill/>
          <a:ln>
            <a:noFill/>
          </a:ln>
        </p:spPr>
      </p:pic>
      <p:pic>
        <p:nvPicPr>
          <p:cNvPr id="213" name="Google Shape;213;p22"/>
          <p:cNvPicPr preferRelativeResize="0"/>
          <p:nvPr/>
        </p:nvPicPr>
        <p:blipFill>
          <a:blip r:embed="rId4">
            <a:alphaModFix/>
          </a:blip>
          <a:stretch>
            <a:fillRect/>
          </a:stretch>
        </p:blipFill>
        <p:spPr>
          <a:xfrm>
            <a:off x="4046051" y="2908249"/>
            <a:ext cx="4975099" cy="2148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Framework Architecture </a:t>
            </a:r>
            <a:endParaRPr/>
          </a:p>
        </p:txBody>
      </p:sp>
      <p:sp>
        <p:nvSpPr>
          <p:cNvPr id="219" name="Google Shape;219;p2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b="1" lang="en"/>
              <a:t>Model</a:t>
            </a:r>
            <a:endParaRPr/>
          </a:p>
          <a:p>
            <a:pPr indent="-311150" lvl="0" marL="457200" rtl="0" algn="l">
              <a:spcBef>
                <a:spcPts val="0"/>
              </a:spcBef>
              <a:spcAft>
                <a:spcPts val="0"/>
              </a:spcAft>
              <a:buSzPts val="1300"/>
              <a:buChar char="●"/>
            </a:pPr>
            <a:r>
              <a:rPr b="1" lang="en"/>
              <a:t>View</a:t>
            </a:r>
            <a:endParaRPr/>
          </a:p>
          <a:p>
            <a:pPr indent="-311150" lvl="0" marL="457200" rtl="0" algn="l">
              <a:spcBef>
                <a:spcPts val="0"/>
              </a:spcBef>
              <a:spcAft>
                <a:spcPts val="0"/>
              </a:spcAft>
              <a:buSzPts val="1300"/>
              <a:buChar char="●"/>
            </a:pPr>
            <a:r>
              <a:rPr b="1" lang="en"/>
              <a:t>Control</a:t>
            </a:r>
            <a:endParaRPr/>
          </a:p>
        </p:txBody>
      </p:sp>
      <p:pic>
        <p:nvPicPr>
          <p:cNvPr id="220" name="Google Shape;220;p23"/>
          <p:cNvPicPr preferRelativeResize="0"/>
          <p:nvPr/>
        </p:nvPicPr>
        <p:blipFill>
          <a:blip r:embed="rId3">
            <a:alphaModFix/>
          </a:blip>
          <a:stretch>
            <a:fillRect/>
          </a:stretch>
        </p:blipFill>
        <p:spPr>
          <a:xfrm>
            <a:off x="2960350" y="2729172"/>
            <a:ext cx="3223300" cy="2021525"/>
          </a:xfrm>
          <a:prstGeom prst="rect">
            <a:avLst/>
          </a:prstGeom>
          <a:noFill/>
          <a:ln>
            <a:noFill/>
          </a:ln>
        </p:spPr>
      </p:pic>
      <p:sp>
        <p:nvSpPr>
          <p:cNvPr id="221" name="Google Shape;221;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sz="1200">
                <a:solidFill>
                  <a:srgbClr val="000000"/>
                </a:solidFill>
              </a:rPr>
              <a:t>‹#›</a:t>
            </a:fld>
            <a:endParaRPr sz="12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24"/>
          <p:cNvSpPr txBox="1"/>
          <p:nvPr>
            <p:ph type="title"/>
          </p:nvPr>
        </p:nvSpPr>
        <p:spPr>
          <a:xfrm>
            <a:off x="1297500" y="393750"/>
            <a:ext cx="27402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Architecture</a:t>
            </a:r>
            <a:r>
              <a:rPr lang="en"/>
              <a:t> of Contact Us Page</a:t>
            </a:r>
            <a:endParaRPr/>
          </a:p>
        </p:txBody>
      </p:sp>
      <p:sp>
        <p:nvSpPr>
          <p:cNvPr id="227" name="Google Shape;227;p2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1371600" rtl="0" algn="l">
              <a:spcBef>
                <a:spcPts val="0"/>
              </a:spcBef>
              <a:spcAft>
                <a:spcPts val="0"/>
              </a:spcAft>
              <a:buNone/>
            </a:pPr>
            <a:r>
              <a:t/>
            </a:r>
            <a:endParaRPr/>
          </a:p>
          <a:p>
            <a:pPr indent="0" lvl="0" marL="457200" rtl="0" algn="l">
              <a:spcBef>
                <a:spcPts val="1600"/>
              </a:spcBef>
              <a:spcAft>
                <a:spcPts val="1600"/>
              </a:spcAft>
              <a:buNone/>
            </a:pPr>
            <a:r>
              <a:t/>
            </a:r>
            <a:endParaRPr/>
          </a:p>
        </p:txBody>
      </p:sp>
      <p:pic>
        <p:nvPicPr>
          <p:cNvPr id="228" name="Google Shape;228;p24"/>
          <p:cNvPicPr preferRelativeResize="0"/>
          <p:nvPr/>
        </p:nvPicPr>
        <p:blipFill>
          <a:blip r:embed="rId3">
            <a:alphaModFix/>
          </a:blip>
          <a:stretch>
            <a:fillRect/>
          </a:stretch>
        </p:blipFill>
        <p:spPr>
          <a:xfrm>
            <a:off x="82325" y="1567550"/>
            <a:ext cx="4266525" cy="1164900"/>
          </a:xfrm>
          <a:prstGeom prst="rect">
            <a:avLst/>
          </a:prstGeom>
          <a:noFill/>
          <a:ln>
            <a:noFill/>
          </a:ln>
        </p:spPr>
      </p:pic>
      <p:sp>
        <p:nvSpPr>
          <p:cNvPr id="229" name="Google Shape;229;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sz="1200">
                <a:solidFill>
                  <a:srgbClr val="000000"/>
                </a:solidFill>
              </a:rPr>
              <a:t>‹#›</a:t>
            </a:fld>
            <a:endParaRPr sz="1200">
              <a:solidFill>
                <a:srgbClr val="000000"/>
              </a:solidFill>
            </a:endParaRPr>
          </a:p>
        </p:txBody>
      </p:sp>
      <p:pic>
        <p:nvPicPr>
          <p:cNvPr id="230" name="Google Shape;230;p24"/>
          <p:cNvPicPr preferRelativeResize="0"/>
          <p:nvPr/>
        </p:nvPicPr>
        <p:blipFill>
          <a:blip r:embed="rId4">
            <a:alphaModFix/>
          </a:blip>
          <a:stretch>
            <a:fillRect/>
          </a:stretch>
        </p:blipFill>
        <p:spPr>
          <a:xfrm>
            <a:off x="537100" y="3194500"/>
            <a:ext cx="6668599" cy="1741950"/>
          </a:xfrm>
          <a:prstGeom prst="rect">
            <a:avLst/>
          </a:prstGeom>
          <a:noFill/>
          <a:ln>
            <a:noFill/>
          </a:ln>
        </p:spPr>
      </p:pic>
      <p:pic>
        <p:nvPicPr>
          <p:cNvPr id="231" name="Google Shape;231;p24"/>
          <p:cNvPicPr preferRelativeResize="0"/>
          <p:nvPr/>
        </p:nvPicPr>
        <p:blipFill>
          <a:blip r:embed="rId5">
            <a:alphaModFix/>
          </a:blip>
          <a:stretch>
            <a:fillRect/>
          </a:stretch>
        </p:blipFill>
        <p:spPr>
          <a:xfrm>
            <a:off x="5189750" y="114000"/>
            <a:ext cx="3831399" cy="35269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2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Database </a:t>
            </a:r>
            <a:r>
              <a:rPr lang="en"/>
              <a:t>Architecture</a:t>
            </a:r>
            <a:endParaRPr/>
          </a:p>
        </p:txBody>
      </p:sp>
      <p:sp>
        <p:nvSpPr>
          <p:cNvPr id="237" name="Google Shape;237;p2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Lab request will check permissions for approval/denial</a:t>
            </a:r>
            <a:endParaRPr/>
          </a:p>
          <a:p>
            <a:pPr indent="-311150" lvl="0" marL="457200" rtl="0" algn="l">
              <a:spcBef>
                <a:spcPts val="0"/>
              </a:spcBef>
              <a:spcAft>
                <a:spcPts val="0"/>
              </a:spcAft>
              <a:buSzPts val="1300"/>
              <a:buChar char="●"/>
            </a:pPr>
            <a:r>
              <a:rPr lang="en"/>
              <a:t>Login system</a:t>
            </a:r>
            <a:endParaRPr/>
          </a:p>
          <a:p>
            <a:pPr indent="-311150" lvl="0" marL="457200" rtl="0" algn="l">
              <a:spcBef>
                <a:spcPts val="0"/>
              </a:spcBef>
              <a:spcAft>
                <a:spcPts val="0"/>
              </a:spcAft>
              <a:buSzPts val="1300"/>
              <a:buChar char="●"/>
            </a:pPr>
            <a:r>
              <a:rPr lang="en"/>
              <a:t>Inventory only accessed by </a:t>
            </a:r>
            <a:r>
              <a:rPr lang="en"/>
              <a:t>administrative</a:t>
            </a:r>
            <a:r>
              <a:rPr lang="en"/>
              <a:t> user</a:t>
            </a:r>
            <a:endParaRPr/>
          </a:p>
          <a:p>
            <a:pPr indent="-311150" lvl="0" marL="457200" rtl="0" algn="l">
              <a:spcBef>
                <a:spcPts val="0"/>
              </a:spcBef>
              <a:spcAft>
                <a:spcPts val="0"/>
              </a:spcAft>
              <a:buSzPts val="1300"/>
              <a:buChar char="●"/>
            </a:pPr>
            <a:r>
              <a:rPr lang="en"/>
              <a:t>Logged in for any lab request or contact us submits</a:t>
            </a:r>
            <a:endParaRPr/>
          </a:p>
        </p:txBody>
      </p:sp>
      <p:pic>
        <p:nvPicPr>
          <p:cNvPr id="238" name="Google Shape;238;p25"/>
          <p:cNvPicPr preferRelativeResize="0"/>
          <p:nvPr/>
        </p:nvPicPr>
        <p:blipFill>
          <a:blip r:embed="rId3">
            <a:alphaModFix/>
          </a:blip>
          <a:stretch>
            <a:fillRect/>
          </a:stretch>
        </p:blipFill>
        <p:spPr>
          <a:xfrm>
            <a:off x="5506900" y="1980350"/>
            <a:ext cx="3362325" cy="2990850"/>
          </a:xfrm>
          <a:prstGeom prst="rect">
            <a:avLst/>
          </a:prstGeom>
          <a:noFill/>
          <a:ln>
            <a:noFill/>
          </a:ln>
        </p:spPr>
      </p:pic>
      <p:pic>
        <p:nvPicPr>
          <p:cNvPr id="239" name="Google Shape;239;p25"/>
          <p:cNvPicPr preferRelativeResize="0"/>
          <p:nvPr/>
        </p:nvPicPr>
        <p:blipFill>
          <a:blip r:embed="rId4">
            <a:alphaModFix/>
          </a:blip>
          <a:stretch>
            <a:fillRect/>
          </a:stretch>
        </p:blipFill>
        <p:spPr>
          <a:xfrm>
            <a:off x="152620" y="2928057"/>
            <a:ext cx="3995950" cy="1735175"/>
          </a:xfrm>
          <a:prstGeom prst="rect">
            <a:avLst/>
          </a:prstGeom>
          <a:noFill/>
          <a:ln>
            <a:noFill/>
          </a:ln>
        </p:spPr>
      </p:pic>
      <p:sp>
        <p:nvSpPr>
          <p:cNvPr id="240" name="Google Shape;240;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sz="1200">
                <a:solidFill>
                  <a:srgbClr val="000000"/>
                </a:solidFill>
              </a:rPr>
              <a:t>‹#›</a:t>
            </a:fld>
            <a:endParaRPr sz="12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2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Challenges</a:t>
            </a:r>
            <a:endParaRPr/>
          </a:p>
        </p:txBody>
      </p:sp>
      <p:sp>
        <p:nvSpPr>
          <p:cNvPr id="246" name="Google Shape;246;p26"/>
          <p:cNvSpPr txBox="1"/>
          <p:nvPr>
            <p:ph idx="1" type="body"/>
          </p:nvPr>
        </p:nvSpPr>
        <p:spPr>
          <a:xfrm>
            <a:off x="1297500" y="11161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Problem 1</a:t>
            </a:r>
            <a:r>
              <a:rPr lang="en"/>
              <a:t>: Implementing NAU CAS server</a:t>
            </a:r>
            <a:endParaRPr/>
          </a:p>
          <a:p>
            <a:pPr indent="0" lvl="0" marL="0" rtl="0" algn="l">
              <a:spcBef>
                <a:spcPts val="1600"/>
              </a:spcBef>
              <a:spcAft>
                <a:spcPts val="0"/>
              </a:spcAft>
              <a:buNone/>
            </a:pPr>
            <a:r>
              <a:rPr b="1" lang="en"/>
              <a:t>Solution</a:t>
            </a:r>
            <a:r>
              <a:rPr b="1" lang="en"/>
              <a:t>:</a:t>
            </a:r>
            <a:r>
              <a:rPr lang="en"/>
              <a:t> Communicating with ITS to troubleshoot</a:t>
            </a:r>
            <a:endParaRPr/>
          </a:p>
          <a:p>
            <a:pPr indent="0" lvl="0" marL="0" rtl="0" algn="l">
              <a:spcBef>
                <a:spcPts val="1600"/>
              </a:spcBef>
              <a:spcAft>
                <a:spcPts val="0"/>
              </a:spcAft>
              <a:buNone/>
            </a:pPr>
            <a:r>
              <a:t/>
            </a:r>
            <a:endParaRPr/>
          </a:p>
          <a:p>
            <a:pPr indent="0" lvl="0" marL="0" rtl="0" algn="l">
              <a:spcBef>
                <a:spcPts val="1600"/>
              </a:spcBef>
              <a:spcAft>
                <a:spcPts val="0"/>
              </a:spcAft>
              <a:buNone/>
            </a:pPr>
            <a:r>
              <a:rPr b="1" lang="en"/>
              <a:t>Problem 2</a:t>
            </a:r>
            <a:r>
              <a:rPr b="1" lang="en"/>
              <a:t>: </a:t>
            </a:r>
            <a:r>
              <a:rPr lang="en"/>
              <a:t>Difficulty running Microsoft Azure servers</a:t>
            </a:r>
            <a:endParaRPr/>
          </a:p>
          <a:p>
            <a:pPr indent="0" lvl="0" marL="0" rtl="0" algn="l">
              <a:spcBef>
                <a:spcPts val="1600"/>
              </a:spcBef>
              <a:spcAft>
                <a:spcPts val="0"/>
              </a:spcAft>
              <a:buNone/>
            </a:pPr>
            <a:r>
              <a:rPr b="1" lang="en"/>
              <a:t>Solution</a:t>
            </a:r>
            <a:r>
              <a:rPr b="1" lang="en"/>
              <a:t>:</a:t>
            </a:r>
            <a:r>
              <a:rPr lang="en"/>
              <a:t> Using localhost and pushing to GitHub for server owner to run</a:t>
            </a:r>
            <a:endParaRPr/>
          </a:p>
          <a:p>
            <a:pPr indent="0" lvl="0" marL="0" rtl="0" algn="l">
              <a:spcBef>
                <a:spcPts val="1600"/>
              </a:spcBef>
              <a:spcAft>
                <a:spcPts val="0"/>
              </a:spcAft>
              <a:buNone/>
            </a:pPr>
            <a:r>
              <a:t/>
            </a:r>
            <a:endParaRPr/>
          </a:p>
          <a:p>
            <a:pPr indent="0" lvl="0" marL="0" rtl="0" algn="l">
              <a:spcBef>
                <a:spcPts val="1600"/>
              </a:spcBef>
              <a:spcAft>
                <a:spcPts val="0"/>
              </a:spcAft>
              <a:buNone/>
            </a:pPr>
            <a:r>
              <a:rPr b="1" lang="en"/>
              <a:t>Problem 3: </a:t>
            </a:r>
            <a:r>
              <a:rPr lang="en"/>
              <a:t>Separate development has led to rocky integration</a:t>
            </a:r>
            <a:endParaRPr/>
          </a:p>
          <a:p>
            <a:pPr indent="0" lvl="0" marL="0" rtl="0" algn="l">
              <a:spcBef>
                <a:spcPts val="1600"/>
              </a:spcBef>
              <a:spcAft>
                <a:spcPts val="0"/>
              </a:spcAft>
              <a:buNone/>
            </a:pPr>
            <a:r>
              <a:rPr b="1" lang="en"/>
              <a:t>Solution: </a:t>
            </a:r>
            <a:r>
              <a:rPr lang="en"/>
              <a:t>Troubleshooting and brainstorming as a group</a:t>
            </a:r>
            <a:endParaRPr/>
          </a:p>
          <a:p>
            <a:pPr indent="0" lvl="0" marL="0" rtl="0" algn="l">
              <a:spcBef>
                <a:spcPts val="1600"/>
              </a:spcBef>
              <a:spcAft>
                <a:spcPts val="1600"/>
              </a:spcAft>
              <a:buNone/>
            </a:pPr>
            <a:r>
              <a:t/>
            </a:r>
            <a:endParaRPr/>
          </a:p>
        </p:txBody>
      </p:sp>
      <p:sp>
        <p:nvSpPr>
          <p:cNvPr id="247" name="Google Shape;247;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sz="1200">
                <a:solidFill>
                  <a:srgbClr val="000000"/>
                </a:solidFill>
              </a:rPr>
              <a:t>‹#›</a:t>
            </a:fld>
            <a:endParaRPr sz="12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2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Schedule</a:t>
            </a:r>
            <a:endParaRPr/>
          </a:p>
        </p:txBody>
      </p:sp>
      <p:pic>
        <p:nvPicPr>
          <p:cNvPr id="253" name="Google Shape;253;p27"/>
          <p:cNvPicPr preferRelativeResize="0"/>
          <p:nvPr/>
        </p:nvPicPr>
        <p:blipFill rotWithShape="1">
          <a:blip r:embed="rId3">
            <a:alphaModFix/>
          </a:blip>
          <a:srcRect b="4528" l="0" r="0" t="4528"/>
          <a:stretch/>
        </p:blipFill>
        <p:spPr>
          <a:xfrm>
            <a:off x="3457076" y="156775"/>
            <a:ext cx="5245450" cy="4900050"/>
          </a:xfrm>
          <a:prstGeom prst="rect">
            <a:avLst/>
          </a:prstGeom>
          <a:noFill/>
          <a:ln>
            <a:noFill/>
          </a:ln>
        </p:spPr>
      </p:pic>
      <p:sp>
        <p:nvSpPr>
          <p:cNvPr id="254" name="Google Shape;254;p27"/>
          <p:cNvSpPr txBox="1"/>
          <p:nvPr/>
        </p:nvSpPr>
        <p:spPr>
          <a:xfrm>
            <a:off x="426175" y="1579300"/>
            <a:ext cx="2887800" cy="3056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ato"/>
              <a:buChar char="●"/>
            </a:pPr>
            <a:r>
              <a:rPr lang="en">
                <a:latin typeface="Lato"/>
                <a:ea typeface="Lato"/>
                <a:cs typeface="Lato"/>
                <a:sym typeface="Lato"/>
              </a:rPr>
              <a:t>Most front-end / server work done</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Back end still in progress</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Last pre-alpha tasks coming up:</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Permissions</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Inventories</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Safety modules</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Bar occasional setbacks, project going smoothly</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255" name="Google Shape;255;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sz="1200">
                <a:solidFill>
                  <a:srgbClr val="000000"/>
                </a:solidFill>
              </a:rPr>
              <a:t>‹#›</a:t>
            </a:fld>
            <a:endParaRPr sz="12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2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261" name="Google Shape;261;p28"/>
          <p:cNvSpPr txBox="1"/>
          <p:nvPr>
            <p:ph idx="1" type="body"/>
          </p:nvPr>
        </p:nvSpPr>
        <p:spPr>
          <a:xfrm>
            <a:off x="1297500" y="1116150"/>
            <a:ext cx="7038900" cy="2911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NAU’s ENE Lab needs a robust system to continue its effective operation with scaling population and needs</a:t>
            </a:r>
            <a:endParaRPr sz="1400"/>
          </a:p>
          <a:p>
            <a:pPr indent="0" lvl="0" marL="457200" rtl="0" algn="l">
              <a:spcBef>
                <a:spcPts val="1600"/>
              </a:spcBef>
              <a:spcAft>
                <a:spcPts val="0"/>
              </a:spcAft>
              <a:buNone/>
            </a:pPr>
            <a:r>
              <a:t/>
            </a:r>
            <a:endParaRPr sz="1400"/>
          </a:p>
          <a:p>
            <a:pPr indent="-317500" lvl="0" marL="457200" rtl="0" algn="l">
              <a:spcBef>
                <a:spcPts val="1600"/>
              </a:spcBef>
              <a:spcAft>
                <a:spcPts val="0"/>
              </a:spcAft>
              <a:buSzPts val="1400"/>
              <a:buChar char="●"/>
            </a:pPr>
            <a:r>
              <a:rPr lang="en" sz="1400"/>
              <a:t>Our work can:</a:t>
            </a:r>
            <a:endParaRPr sz="1400"/>
          </a:p>
          <a:p>
            <a:pPr indent="-317500" lvl="1" marL="914400" rtl="0" algn="l">
              <a:spcBef>
                <a:spcPts val="0"/>
              </a:spcBef>
              <a:spcAft>
                <a:spcPts val="0"/>
              </a:spcAft>
              <a:buSzPts val="1400"/>
              <a:buChar char="○"/>
            </a:pPr>
            <a:r>
              <a:rPr lang="en" sz="1400"/>
              <a:t>Handle requests for use of lab</a:t>
            </a:r>
            <a:endParaRPr sz="1400"/>
          </a:p>
          <a:p>
            <a:pPr indent="-317500" lvl="1" marL="914400" rtl="0" algn="l">
              <a:spcBef>
                <a:spcPts val="0"/>
              </a:spcBef>
              <a:spcAft>
                <a:spcPts val="0"/>
              </a:spcAft>
              <a:buSzPts val="1400"/>
              <a:buChar char="○"/>
            </a:pPr>
            <a:r>
              <a:rPr lang="en" sz="1400"/>
              <a:t>Process all inventory information in a central location</a:t>
            </a:r>
            <a:endParaRPr sz="1400"/>
          </a:p>
          <a:p>
            <a:pPr indent="-317500" lvl="1" marL="914400" rtl="0" algn="l">
              <a:spcBef>
                <a:spcPts val="0"/>
              </a:spcBef>
              <a:spcAft>
                <a:spcPts val="0"/>
              </a:spcAft>
              <a:buSzPts val="1400"/>
              <a:buChar char="○"/>
            </a:pPr>
            <a:r>
              <a:rPr lang="en" sz="1400"/>
              <a:t>Do all of this in a safe, secure manner which ITS can build on in the future</a:t>
            </a:r>
            <a:endParaRPr sz="1400"/>
          </a:p>
          <a:p>
            <a:pPr indent="0" lvl="0" marL="914400" rtl="0" algn="l">
              <a:spcBef>
                <a:spcPts val="1600"/>
              </a:spcBef>
              <a:spcAft>
                <a:spcPts val="0"/>
              </a:spcAft>
              <a:buNone/>
            </a:pPr>
            <a:r>
              <a:t/>
            </a:r>
            <a:endParaRPr sz="1400"/>
          </a:p>
          <a:p>
            <a:pPr indent="-317500" lvl="0" marL="457200" rtl="0" algn="l">
              <a:spcBef>
                <a:spcPts val="1600"/>
              </a:spcBef>
              <a:spcAft>
                <a:spcPts val="0"/>
              </a:spcAft>
              <a:buSzPts val="1400"/>
              <a:buChar char="●"/>
            </a:pPr>
            <a:r>
              <a:rPr lang="en" sz="1400"/>
              <a:t>System is well on its way to fulfilling our requirements and our sponsor’s needs to best serve the ENE Lab</a:t>
            </a:r>
            <a:endParaRPr sz="1400"/>
          </a:p>
        </p:txBody>
      </p:sp>
      <p:sp>
        <p:nvSpPr>
          <p:cNvPr id="262" name="Google Shape;262;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sz="1200">
                <a:solidFill>
                  <a:srgbClr val="000000"/>
                </a:solidFill>
              </a:rPr>
              <a:t>‹#›</a:t>
            </a:fld>
            <a:endParaRPr sz="12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29"/>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Questions / Comments</a:t>
            </a:r>
            <a:endParaRPr/>
          </a:p>
        </p:txBody>
      </p:sp>
      <p:sp>
        <p:nvSpPr>
          <p:cNvPr id="268" name="Google Shape;268;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sz="1200">
                <a:solidFill>
                  <a:srgbClr val="000000"/>
                </a:solidFill>
              </a:rPr>
              <a:t>‹#›</a:t>
            </a:fld>
            <a:endParaRPr sz="12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 Intro</a:t>
            </a:r>
            <a:endParaRPr/>
          </a:p>
        </p:txBody>
      </p:sp>
      <p:pic>
        <p:nvPicPr>
          <p:cNvPr id="143" name="Google Shape;143;p14"/>
          <p:cNvPicPr preferRelativeResize="0"/>
          <p:nvPr/>
        </p:nvPicPr>
        <p:blipFill>
          <a:blip r:embed="rId3">
            <a:alphaModFix/>
          </a:blip>
          <a:stretch>
            <a:fillRect/>
          </a:stretch>
        </p:blipFill>
        <p:spPr>
          <a:xfrm>
            <a:off x="1522900" y="2649300"/>
            <a:ext cx="1430525" cy="1912909"/>
          </a:xfrm>
          <a:prstGeom prst="rect">
            <a:avLst/>
          </a:prstGeom>
          <a:noFill/>
          <a:ln>
            <a:noFill/>
          </a:ln>
          <a:effectLst>
            <a:outerShdw blurRad="57150" rotWithShape="0" algn="bl" dir="5400000" dist="66675">
              <a:srgbClr val="000000">
                <a:alpha val="50000"/>
              </a:srgbClr>
            </a:outerShdw>
            <a:reflection blurRad="0" dir="5400000" dist="38100" endA="0" endPos="30000" fadeDir="5400012" kx="0" rotWithShape="0" algn="bl" stA="70000" stPos="0" sy="-100000" ky="0"/>
          </a:effectLst>
        </p:spPr>
      </p:pic>
      <p:pic>
        <p:nvPicPr>
          <p:cNvPr id="144" name="Google Shape;144;p14"/>
          <p:cNvPicPr preferRelativeResize="0"/>
          <p:nvPr/>
        </p:nvPicPr>
        <p:blipFill rotWithShape="1">
          <a:blip r:embed="rId4">
            <a:alphaModFix/>
          </a:blip>
          <a:srcRect b="0" l="3746" r="3746" t="0"/>
          <a:stretch/>
        </p:blipFill>
        <p:spPr>
          <a:xfrm>
            <a:off x="3529788" y="2649300"/>
            <a:ext cx="1557300" cy="1912900"/>
          </a:xfrm>
          <a:prstGeom prst="rect">
            <a:avLst/>
          </a:prstGeom>
          <a:noFill/>
          <a:ln>
            <a:noFill/>
          </a:ln>
          <a:effectLst>
            <a:outerShdw blurRad="57150" rotWithShape="0" algn="bl" dir="5400000" dist="47625">
              <a:srgbClr val="000000">
                <a:alpha val="50000"/>
              </a:srgbClr>
            </a:outerShdw>
            <a:reflection blurRad="0" dir="5400000" dist="38100" endA="0" endPos="30000" fadeDir="5400012" kx="0" rotWithShape="0" algn="bl" stA="70000" stPos="0" sy="-100000" ky="0"/>
          </a:effectLst>
        </p:spPr>
      </p:pic>
      <p:pic>
        <p:nvPicPr>
          <p:cNvPr id="145" name="Google Shape;145;p14"/>
          <p:cNvPicPr preferRelativeResize="0"/>
          <p:nvPr/>
        </p:nvPicPr>
        <p:blipFill rotWithShape="1">
          <a:blip r:embed="rId5">
            <a:alphaModFix/>
          </a:blip>
          <a:srcRect b="5930" l="9897" r="9897" t="13385"/>
          <a:stretch/>
        </p:blipFill>
        <p:spPr>
          <a:xfrm>
            <a:off x="5663450" y="2649300"/>
            <a:ext cx="1430525" cy="1912891"/>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sp>
        <p:nvSpPr>
          <p:cNvPr id="146" name="Google Shape;146;p14"/>
          <p:cNvSpPr txBox="1"/>
          <p:nvPr/>
        </p:nvSpPr>
        <p:spPr>
          <a:xfrm>
            <a:off x="5663450" y="1532100"/>
            <a:ext cx="1662300" cy="6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Blake Lawton</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Developer</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Email system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Back end</a:t>
            </a:r>
            <a:endParaRPr>
              <a:latin typeface="Lato"/>
              <a:ea typeface="Lato"/>
              <a:cs typeface="Lato"/>
              <a:sym typeface="Lato"/>
            </a:endParaRPr>
          </a:p>
        </p:txBody>
      </p:sp>
      <p:sp>
        <p:nvSpPr>
          <p:cNvPr id="147" name="Google Shape;147;p14"/>
          <p:cNvSpPr txBox="1"/>
          <p:nvPr/>
        </p:nvSpPr>
        <p:spPr>
          <a:xfrm>
            <a:off x="1546225" y="1495350"/>
            <a:ext cx="1622700" cy="9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Remy Brandriff</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Architect</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Webmaster</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Front end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148" name="Google Shape;148;p14"/>
          <p:cNvSpPr txBox="1"/>
          <p:nvPr/>
        </p:nvSpPr>
        <p:spPr>
          <a:xfrm>
            <a:off x="3529800" y="1532088"/>
            <a:ext cx="1995900" cy="84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Julian Bell</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Team Leader</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Communications</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Back end</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149" name="Google Shape;149;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sz="1200">
                <a:solidFill>
                  <a:srgbClr val="000000"/>
                </a:solidFill>
              </a:rPr>
              <a:t>‹#›</a:t>
            </a:fld>
            <a:endParaRPr sz="12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Context of Problem</a:t>
            </a:r>
            <a:endParaRPr/>
          </a:p>
        </p:txBody>
      </p:sp>
      <p:sp>
        <p:nvSpPr>
          <p:cNvPr id="155" name="Google Shape;155;p15"/>
          <p:cNvSpPr txBox="1"/>
          <p:nvPr>
            <p:ph idx="1" type="body"/>
          </p:nvPr>
        </p:nvSpPr>
        <p:spPr>
          <a:xfrm>
            <a:off x="1297500" y="1116150"/>
            <a:ext cx="7038900" cy="203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Environmental Engineering (ENE) Lab at NAU supports state-of-the-art research into pollution, soil, water, hazardous waste, and natural resources for students and faculty, and industry professionals.</a:t>
            </a:r>
            <a:endParaRPr b="1" sz="1400"/>
          </a:p>
          <a:p>
            <a:pPr indent="0" lvl="0" marL="0" rtl="0" algn="l">
              <a:spcBef>
                <a:spcPts val="1600"/>
              </a:spcBef>
              <a:spcAft>
                <a:spcPts val="0"/>
              </a:spcAft>
              <a:buNone/>
            </a:pPr>
            <a:r>
              <a:rPr b="1" lang="en" sz="1400"/>
              <a:t>Why is that important?</a:t>
            </a:r>
            <a:endParaRPr b="1" sz="1400"/>
          </a:p>
          <a:p>
            <a:pPr indent="0" lvl="0" marL="0" rtl="0" algn="l">
              <a:spcBef>
                <a:spcPts val="1600"/>
              </a:spcBef>
              <a:spcAft>
                <a:spcPts val="1600"/>
              </a:spcAft>
              <a:buNone/>
            </a:pPr>
            <a:r>
              <a:rPr lang="en"/>
              <a:t>Research performed here at the ENE Lab has wider applications solving problems in the global environment to help ensure the safety and health of our planet.</a:t>
            </a:r>
            <a:endParaRPr/>
          </a:p>
        </p:txBody>
      </p:sp>
      <p:sp>
        <p:nvSpPr>
          <p:cNvPr id="156" name="Google Shape;156;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sz="1200">
                <a:solidFill>
                  <a:srgbClr val="000000"/>
                </a:solidFill>
              </a:rPr>
              <a:t>‹#›</a:t>
            </a:fld>
            <a:endParaRPr sz="1200">
              <a:solidFill>
                <a:srgbClr val="000000"/>
              </a:solidFill>
            </a:endParaRPr>
          </a:p>
        </p:txBody>
      </p:sp>
      <p:pic>
        <p:nvPicPr>
          <p:cNvPr id="157" name="Google Shape;157;p15"/>
          <p:cNvPicPr preferRelativeResize="0"/>
          <p:nvPr/>
        </p:nvPicPr>
        <p:blipFill>
          <a:blip r:embed="rId3">
            <a:alphaModFix/>
          </a:blip>
          <a:stretch>
            <a:fillRect/>
          </a:stretch>
        </p:blipFill>
        <p:spPr>
          <a:xfrm>
            <a:off x="109725" y="3376950"/>
            <a:ext cx="4476750" cy="1238250"/>
          </a:xfrm>
          <a:prstGeom prst="rect">
            <a:avLst/>
          </a:prstGeom>
          <a:noFill/>
          <a:ln>
            <a:noFill/>
          </a:ln>
        </p:spPr>
      </p:pic>
      <p:pic>
        <p:nvPicPr>
          <p:cNvPr id="158" name="Google Shape;158;p15"/>
          <p:cNvPicPr preferRelativeResize="0"/>
          <p:nvPr/>
        </p:nvPicPr>
        <p:blipFill>
          <a:blip r:embed="rId4">
            <a:alphaModFix/>
          </a:blip>
          <a:stretch>
            <a:fillRect/>
          </a:stretch>
        </p:blipFill>
        <p:spPr>
          <a:xfrm>
            <a:off x="5028675" y="3153450"/>
            <a:ext cx="3443772" cy="1685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Sponsors</a:t>
            </a:r>
            <a:endParaRPr/>
          </a:p>
        </p:txBody>
      </p:sp>
      <p:sp>
        <p:nvSpPr>
          <p:cNvPr id="164" name="Google Shape;164;p16"/>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sz="1800"/>
              <a:t>Terry Baxter, PhD</a:t>
            </a:r>
            <a:endParaRPr b="1" sz="1800"/>
          </a:p>
          <a:p>
            <a:pPr indent="-304800" lvl="1" marL="914400" rtl="0" algn="l">
              <a:spcBef>
                <a:spcPts val="0"/>
              </a:spcBef>
              <a:spcAft>
                <a:spcPts val="0"/>
              </a:spcAft>
              <a:buSzPts val="1200"/>
              <a:buChar char="○"/>
            </a:pPr>
            <a:r>
              <a:rPr lang="en" sz="1200"/>
              <a:t>Main project sponsor</a:t>
            </a:r>
            <a:endParaRPr sz="1200"/>
          </a:p>
          <a:p>
            <a:pPr indent="-304800" lvl="1" marL="914400" rtl="0" algn="l">
              <a:spcBef>
                <a:spcPts val="0"/>
              </a:spcBef>
              <a:spcAft>
                <a:spcPts val="0"/>
              </a:spcAft>
              <a:buSzPts val="1200"/>
              <a:buChar char="○"/>
            </a:pPr>
            <a:r>
              <a:rPr lang="en" sz="1200"/>
              <a:t>Professor in the ENE program</a:t>
            </a:r>
            <a:endParaRPr sz="1200"/>
          </a:p>
          <a:p>
            <a:pPr indent="-304800" lvl="1" marL="914400" rtl="0" algn="l">
              <a:spcBef>
                <a:spcPts val="0"/>
              </a:spcBef>
              <a:spcAft>
                <a:spcPts val="0"/>
              </a:spcAft>
              <a:buSzPts val="1200"/>
              <a:buChar char="○"/>
            </a:pPr>
            <a:r>
              <a:rPr lang="en" sz="1200"/>
              <a:t>Oversees labs with other managers</a:t>
            </a:r>
            <a:endParaRPr sz="1200"/>
          </a:p>
          <a:p>
            <a:pPr indent="-304800" lvl="1" marL="914400" rtl="0" algn="l">
              <a:spcBef>
                <a:spcPts val="0"/>
              </a:spcBef>
              <a:spcAft>
                <a:spcPts val="0"/>
              </a:spcAft>
              <a:buSzPts val="1200"/>
              <a:buChar char="○"/>
            </a:pPr>
            <a:r>
              <a:rPr lang="en" sz="1200"/>
              <a:t>Also supervises student research</a:t>
            </a:r>
            <a:endParaRPr sz="1200"/>
          </a:p>
          <a:p>
            <a:pPr indent="0" lvl="0" marL="457200" rtl="0" algn="l">
              <a:spcBef>
                <a:spcPts val="1600"/>
              </a:spcBef>
              <a:spcAft>
                <a:spcPts val="0"/>
              </a:spcAft>
              <a:buNone/>
            </a:pPr>
            <a:r>
              <a:t/>
            </a:r>
            <a:endParaRPr/>
          </a:p>
          <a:p>
            <a:pPr indent="-311150" lvl="0" marL="457200" rtl="0" algn="l">
              <a:spcBef>
                <a:spcPts val="1600"/>
              </a:spcBef>
              <a:spcAft>
                <a:spcPts val="0"/>
              </a:spcAft>
              <a:buSzPts val="1300"/>
              <a:buChar char="●"/>
            </a:pPr>
            <a:r>
              <a:rPr b="1" lang="en"/>
              <a:t>Mick Kelly</a:t>
            </a:r>
            <a:endParaRPr b="1"/>
          </a:p>
          <a:p>
            <a:pPr indent="-304800" lvl="1" marL="914400" rtl="0" algn="l">
              <a:spcBef>
                <a:spcPts val="0"/>
              </a:spcBef>
              <a:spcAft>
                <a:spcPts val="0"/>
              </a:spcAft>
              <a:buSzPts val="1200"/>
              <a:buChar char="○"/>
            </a:pPr>
            <a:r>
              <a:rPr lang="en" sz="1200"/>
              <a:t>Lab and Safety manager for ENE department</a:t>
            </a:r>
            <a:endParaRPr sz="1200"/>
          </a:p>
        </p:txBody>
      </p:sp>
      <p:pic>
        <p:nvPicPr>
          <p:cNvPr id="165" name="Google Shape;165;p16"/>
          <p:cNvPicPr preferRelativeResize="0"/>
          <p:nvPr/>
        </p:nvPicPr>
        <p:blipFill>
          <a:blip r:embed="rId3">
            <a:alphaModFix/>
          </a:blip>
          <a:stretch>
            <a:fillRect/>
          </a:stretch>
        </p:blipFill>
        <p:spPr>
          <a:xfrm>
            <a:off x="5179236" y="1567561"/>
            <a:ext cx="2911200" cy="2911200"/>
          </a:xfrm>
          <a:prstGeom prst="rect">
            <a:avLst/>
          </a:prstGeom>
          <a:noFill/>
          <a:ln>
            <a:noFill/>
          </a:ln>
        </p:spPr>
      </p:pic>
      <p:sp>
        <p:nvSpPr>
          <p:cNvPr id="166" name="Google Shape;166;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sz="1200">
                <a:solidFill>
                  <a:srgbClr val="000000"/>
                </a:solidFill>
              </a:rPr>
              <a:t>‹#›</a:t>
            </a:fld>
            <a:endParaRPr sz="12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pic>
        <p:nvPicPr>
          <p:cNvPr id="171" name="Google Shape;171;p17"/>
          <p:cNvPicPr preferRelativeResize="0"/>
          <p:nvPr/>
        </p:nvPicPr>
        <p:blipFill>
          <a:blip r:embed="rId3">
            <a:alphaModFix/>
          </a:blip>
          <a:stretch>
            <a:fillRect/>
          </a:stretch>
        </p:blipFill>
        <p:spPr>
          <a:xfrm>
            <a:off x="85900" y="101000"/>
            <a:ext cx="8942249" cy="4941500"/>
          </a:xfrm>
          <a:prstGeom prst="rect">
            <a:avLst/>
          </a:prstGeom>
          <a:noFill/>
          <a:ln cap="flat" cmpd="sng" w="9525">
            <a:solidFill>
              <a:srgbClr val="000000"/>
            </a:solidFill>
            <a:prstDash val="solid"/>
            <a:round/>
            <a:headEnd len="sm" w="sm" type="none"/>
            <a:tailEnd len="sm" w="sm" type="none"/>
          </a:ln>
        </p:spPr>
      </p:pic>
      <p:sp>
        <p:nvSpPr>
          <p:cNvPr id="172" name="Google Shape;172;p17"/>
          <p:cNvSpPr txBox="1"/>
          <p:nvPr/>
        </p:nvSpPr>
        <p:spPr>
          <a:xfrm>
            <a:off x="837550" y="1606300"/>
            <a:ext cx="2317200" cy="1285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Current </a:t>
            </a:r>
            <a:br>
              <a:rPr b="1" lang="en" sz="1800"/>
            </a:br>
            <a:r>
              <a:rPr b="1" lang="en" sz="1800"/>
              <a:t>ENE Laboratory Usage Request Process</a:t>
            </a:r>
            <a:endParaRPr b="1" sz="1800"/>
          </a:p>
        </p:txBody>
      </p:sp>
      <p:sp>
        <p:nvSpPr>
          <p:cNvPr id="173" name="Google Shape;173;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sz="1200">
                <a:solidFill>
                  <a:srgbClr val="000000"/>
                </a:solidFill>
              </a:rPr>
              <a:t>‹#›</a:t>
            </a:fld>
            <a:endParaRPr sz="1200">
              <a:solidFill>
                <a:srgbClr val="000000"/>
              </a:solidFill>
            </a:endParaRPr>
          </a:p>
        </p:txBody>
      </p:sp>
      <p:sp>
        <p:nvSpPr>
          <p:cNvPr id="174" name="Google Shape;174;p17"/>
          <p:cNvSpPr/>
          <p:nvPr/>
        </p:nvSpPr>
        <p:spPr>
          <a:xfrm>
            <a:off x="172000" y="194025"/>
            <a:ext cx="6056100" cy="9342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7"/>
          <p:cNvSpPr/>
          <p:nvPr/>
        </p:nvSpPr>
        <p:spPr>
          <a:xfrm>
            <a:off x="2330350" y="3887900"/>
            <a:ext cx="6561000" cy="10095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Problem</a:t>
            </a:r>
            <a:endParaRPr/>
          </a:p>
        </p:txBody>
      </p:sp>
      <p:sp>
        <p:nvSpPr>
          <p:cNvPr id="181" name="Google Shape;181;p1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Current system is too lacking in structure and organization</a:t>
            </a:r>
            <a:endParaRPr sz="1400"/>
          </a:p>
          <a:p>
            <a:pPr indent="-317500" lvl="0" marL="457200" rtl="0" algn="l">
              <a:spcBef>
                <a:spcPts val="0"/>
              </a:spcBef>
              <a:spcAft>
                <a:spcPts val="0"/>
              </a:spcAft>
              <a:buSzPts val="1400"/>
              <a:buChar char="●"/>
            </a:pPr>
            <a:r>
              <a:rPr lang="en" sz="1400"/>
              <a:t>ENE and labs lack a single, central location to handle these processes</a:t>
            </a:r>
            <a:endParaRPr sz="1400"/>
          </a:p>
          <a:p>
            <a:pPr indent="-317500" lvl="0" marL="457200" rtl="0" algn="l">
              <a:spcBef>
                <a:spcPts val="0"/>
              </a:spcBef>
              <a:spcAft>
                <a:spcPts val="0"/>
              </a:spcAft>
              <a:buSzPts val="1400"/>
              <a:buChar char="●"/>
            </a:pPr>
            <a:r>
              <a:rPr lang="en" sz="1400"/>
              <a:t>Increasingly critical to safe, efficient lab operations</a:t>
            </a:r>
            <a:endParaRPr sz="1400"/>
          </a:p>
          <a:p>
            <a:pPr indent="-317500" lvl="0" marL="457200" rtl="0" algn="l">
              <a:spcBef>
                <a:spcPts val="0"/>
              </a:spcBef>
              <a:spcAft>
                <a:spcPts val="0"/>
              </a:spcAft>
              <a:buSzPts val="1400"/>
              <a:buChar char="●"/>
            </a:pPr>
            <a:r>
              <a:rPr lang="en" sz="1400"/>
              <a:t>Failures in safety can lead to many unintended risks</a:t>
            </a:r>
            <a:endParaRPr sz="1400"/>
          </a:p>
        </p:txBody>
      </p:sp>
      <p:sp>
        <p:nvSpPr>
          <p:cNvPr id="182" name="Google Shape;18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sz="1200">
                <a:solidFill>
                  <a:srgbClr val="000000"/>
                </a:solidFill>
              </a:rPr>
              <a:t>‹#›</a:t>
            </a:fld>
            <a:endParaRPr sz="12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Solution</a:t>
            </a:r>
            <a:endParaRPr/>
          </a:p>
        </p:txBody>
      </p:sp>
      <p:sp>
        <p:nvSpPr>
          <p:cNvPr id="188" name="Google Shape;188;p19"/>
          <p:cNvSpPr txBox="1"/>
          <p:nvPr>
            <p:ph idx="1" type="body"/>
          </p:nvPr>
        </p:nvSpPr>
        <p:spPr>
          <a:xfrm>
            <a:off x="630700" y="1478750"/>
            <a:ext cx="47421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robust, dynamic web app centralizing the operations for the ENE Lab and streamlining the lab usage request process into one convenient system</a:t>
            </a:r>
            <a:endParaRPr/>
          </a:p>
          <a:p>
            <a:pPr indent="-311150" lvl="0" marL="457200" rtl="0" algn="l">
              <a:spcBef>
                <a:spcPts val="1600"/>
              </a:spcBef>
              <a:spcAft>
                <a:spcPts val="0"/>
              </a:spcAft>
              <a:buSzPts val="1300"/>
              <a:buChar char="●"/>
            </a:pPr>
            <a:r>
              <a:rPr lang="en"/>
              <a:t>Standard users</a:t>
            </a:r>
            <a:endParaRPr/>
          </a:p>
          <a:p>
            <a:pPr indent="-298450" lvl="1" marL="914400" rtl="0" algn="l">
              <a:spcBef>
                <a:spcPts val="0"/>
              </a:spcBef>
              <a:spcAft>
                <a:spcPts val="0"/>
              </a:spcAft>
              <a:buSzPts val="1100"/>
              <a:buChar char="○"/>
            </a:pPr>
            <a:r>
              <a:rPr lang="en"/>
              <a:t>Make requests for lab access</a:t>
            </a:r>
            <a:endParaRPr/>
          </a:p>
          <a:p>
            <a:pPr indent="-298450" lvl="1" marL="914400" rtl="0" algn="l">
              <a:spcBef>
                <a:spcPts val="0"/>
              </a:spcBef>
              <a:spcAft>
                <a:spcPts val="0"/>
              </a:spcAft>
              <a:buSzPts val="1100"/>
              <a:buChar char="○"/>
            </a:pPr>
            <a:r>
              <a:rPr lang="en"/>
              <a:t>Contact lab administrators</a:t>
            </a:r>
            <a:endParaRPr/>
          </a:p>
          <a:p>
            <a:pPr indent="-298450" lvl="1" marL="914400" rtl="0" algn="l">
              <a:spcBef>
                <a:spcPts val="0"/>
              </a:spcBef>
              <a:spcAft>
                <a:spcPts val="0"/>
              </a:spcAft>
              <a:buSzPts val="1100"/>
              <a:buChar char="○"/>
            </a:pPr>
            <a:r>
              <a:rPr lang="en"/>
              <a:t>Search lab inventory</a:t>
            </a:r>
            <a:endParaRPr/>
          </a:p>
          <a:p>
            <a:pPr indent="-298450" lvl="1" marL="914400" rtl="0" algn="l">
              <a:spcBef>
                <a:spcPts val="0"/>
              </a:spcBef>
              <a:spcAft>
                <a:spcPts val="0"/>
              </a:spcAft>
              <a:buSzPts val="1100"/>
              <a:buChar char="○"/>
            </a:pPr>
            <a:r>
              <a:rPr lang="en"/>
              <a:t>Manage their requests in a dashboard</a:t>
            </a:r>
            <a:endParaRPr/>
          </a:p>
          <a:p>
            <a:pPr indent="0" lvl="0" marL="0" rtl="0" algn="l">
              <a:spcBef>
                <a:spcPts val="1600"/>
              </a:spcBef>
              <a:spcAft>
                <a:spcPts val="0"/>
              </a:spcAft>
              <a:buNone/>
            </a:pPr>
            <a:r>
              <a:t/>
            </a:r>
            <a:endParaRPr/>
          </a:p>
          <a:p>
            <a:pPr indent="-311150" lvl="0" marL="457200" rtl="0" algn="l">
              <a:spcBef>
                <a:spcPts val="1600"/>
              </a:spcBef>
              <a:spcAft>
                <a:spcPts val="0"/>
              </a:spcAft>
              <a:buSzPts val="1300"/>
              <a:buChar char="●"/>
            </a:pPr>
            <a:r>
              <a:rPr lang="en"/>
              <a:t>Lab administration</a:t>
            </a:r>
            <a:endParaRPr/>
          </a:p>
          <a:p>
            <a:pPr indent="-298450" lvl="1" marL="914400" rtl="0" algn="l">
              <a:spcBef>
                <a:spcPts val="0"/>
              </a:spcBef>
              <a:spcAft>
                <a:spcPts val="0"/>
              </a:spcAft>
              <a:buSzPts val="1100"/>
              <a:buChar char="○"/>
            </a:pPr>
            <a:r>
              <a:rPr lang="en"/>
              <a:t>Approve/deny lab access requests</a:t>
            </a:r>
            <a:endParaRPr/>
          </a:p>
          <a:p>
            <a:pPr indent="-298450" lvl="1" marL="914400" rtl="0" algn="l">
              <a:spcBef>
                <a:spcPts val="0"/>
              </a:spcBef>
              <a:spcAft>
                <a:spcPts val="0"/>
              </a:spcAft>
              <a:buSzPts val="1100"/>
              <a:buChar char="○"/>
            </a:pPr>
            <a:r>
              <a:rPr lang="en"/>
              <a:t>Review safety trainings</a:t>
            </a:r>
            <a:endParaRPr/>
          </a:p>
          <a:p>
            <a:pPr indent="-298450" lvl="1" marL="914400" rtl="0" algn="l">
              <a:spcBef>
                <a:spcPts val="0"/>
              </a:spcBef>
              <a:spcAft>
                <a:spcPts val="0"/>
              </a:spcAft>
              <a:buSzPts val="1100"/>
              <a:buChar char="○"/>
            </a:pPr>
            <a:r>
              <a:rPr lang="en"/>
              <a:t>Manage the lab inventory and users</a:t>
            </a:r>
            <a:endParaRPr/>
          </a:p>
        </p:txBody>
      </p:sp>
      <p:pic>
        <p:nvPicPr>
          <p:cNvPr id="189" name="Google Shape;189;p19"/>
          <p:cNvPicPr preferRelativeResize="0"/>
          <p:nvPr/>
        </p:nvPicPr>
        <p:blipFill>
          <a:blip r:embed="rId3">
            <a:alphaModFix/>
          </a:blip>
          <a:stretch>
            <a:fillRect/>
          </a:stretch>
        </p:blipFill>
        <p:spPr>
          <a:xfrm>
            <a:off x="5218196" y="1307850"/>
            <a:ext cx="3793178" cy="3644676"/>
          </a:xfrm>
          <a:prstGeom prst="rect">
            <a:avLst/>
          </a:prstGeom>
          <a:noFill/>
          <a:ln>
            <a:noFill/>
          </a:ln>
        </p:spPr>
      </p:pic>
      <p:sp>
        <p:nvSpPr>
          <p:cNvPr id="190" name="Google Shape;190;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sz="1200">
                <a:solidFill>
                  <a:srgbClr val="000000"/>
                </a:solidFill>
              </a:rPr>
              <a:t>‹#›</a:t>
            </a:fld>
            <a:endParaRPr sz="12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Requirements Overview</a:t>
            </a:r>
            <a:endParaRPr/>
          </a:p>
        </p:txBody>
      </p:sp>
      <p:sp>
        <p:nvSpPr>
          <p:cNvPr id="196" name="Google Shape;196;p20"/>
          <p:cNvSpPr txBox="1"/>
          <p:nvPr>
            <p:ph idx="1" type="body"/>
          </p:nvPr>
        </p:nvSpPr>
        <p:spPr>
          <a:xfrm>
            <a:off x="1168650" y="977900"/>
            <a:ext cx="7368300" cy="3329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Users need to be able to make lab usage requests and administrators must be able to approve/deny requests</a:t>
            </a:r>
            <a:endParaRPr/>
          </a:p>
          <a:p>
            <a:pPr indent="-311150" lvl="0" marL="457200" rtl="0" algn="l">
              <a:spcBef>
                <a:spcPts val="0"/>
              </a:spcBef>
              <a:spcAft>
                <a:spcPts val="0"/>
              </a:spcAft>
              <a:buSzPts val="1300"/>
              <a:buChar char="●"/>
            </a:pPr>
            <a:r>
              <a:rPr lang="en"/>
              <a:t>Lab administrators must be able to review safety trainings</a:t>
            </a:r>
            <a:endParaRPr/>
          </a:p>
          <a:p>
            <a:pPr indent="-311150" lvl="0" marL="457200" rtl="0" algn="l">
              <a:spcBef>
                <a:spcPts val="0"/>
              </a:spcBef>
              <a:spcAft>
                <a:spcPts val="0"/>
              </a:spcAft>
              <a:buSzPts val="1300"/>
              <a:buChar char="●"/>
            </a:pPr>
            <a:r>
              <a:rPr lang="en"/>
              <a:t>The lab inventory must be accessible and easy to manage</a:t>
            </a:r>
            <a:endParaRPr/>
          </a:p>
          <a:p>
            <a:pPr indent="-311150" lvl="0" marL="457200" rtl="0" algn="l">
              <a:spcBef>
                <a:spcPts val="0"/>
              </a:spcBef>
              <a:spcAft>
                <a:spcPts val="0"/>
              </a:spcAft>
              <a:buSzPts val="1300"/>
              <a:buChar char="●"/>
            </a:pPr>
            <a:r>
              <a:rPr lang="en"/>
              <a:t>The system must be maintainable by ITS for deployment</a:t>
            </a:r>
            <a:endParaRPr/>
          </a:p>
        </p:txBody>
      </p:sp>
      <p:sp>
        <p:nvSpPr>
          <p:cNvPr id="197" name="Google Shape;197;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sz="1200">
                <a:solidFill>
                  <a:srgbClr val="000000"/>
                </a:solidFill>
              </a:rPr>
              <a:t>‹#›</a:t>
            </a:fld>
            <a:endParaRPr sz="1200">
              <a:solidFill>
                <a:srgbClr val="000000"/>
              </a:solidFill>
            </a:endParaRPr>
          </a:p>
        </p:txBody>
      </p:sp>
      <p:pic>
        <p:nvPicPr>
          <p:cNvPr id="198" name="Google Shape;198;p20"/>
          <p:cNvPicPr preferRelativeResize="0"/>
          <p:nvPr/>
        </p:nvPicPr>
        <p:blipFill>
          <a:blip r:embed="rId3">
            <a:alphaModFix/>
          </a:blip>
          <a:stretch>
            <a:fillRect/>
          </a:stretch>
        </p:blipFill>
        <p:spPr>
          <a:xfrm>
            <a:off x="1026350" y="2558800"/>
            <a:ext cx="7091324" cy="23637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pic>
        <p:nvPicPr>
          <p:cNvPr id="203" name="Google Shape;203;p21"/>
          <p:cNvPicPr preferRelativeResize="0"/>
          <p:nvPr/>
        </p:nvPicPr>
        <p:blipFill rotWithShape="1">
          <a:blip r:embed="rId3">
            <a:alphaModFix/>
          </a:blip>
          <a:srcRect b="-2999" l="0" r="0" t="3000"/>
          <a:stretch/>
        </p:blipFill>
        <p:spPr>
          <a:xfrm>
            <a:off x="475703" y="1188400"/>
            <a:ext cx="7940400" cy="3868425"/>
          </a:xfrm>
          <a:prstGeom prst="rect">
            <a:avLst/>
          </a:prstGeom>
          <a:noFill/>
          <a:ln>
            <a:noFill/>
          </a:ln>
        </p:spPr>
      </p:pic>
      <p:sp>
        <p:nvSpPr>
          <p:cNvPr id="204" name="Google Shape;204;p21"/>
          <p:cNvSpPr txBox="1"/>
          <p:nvPr>
            <p:ph idx="4294967295" type="title"/>
          </p:nvPr>
        </p:nvSpPr>
        <p:spPr>
          <a:xfrm>
            <a:off x="5315599" y="200325"/>
            <a:ext cx="38763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ELIMS Structure &amp; Implementation</a:t>
            </a:r>
            <a:endParaRPr>
              <a:solidFill>
                <a:srgbClr val="000000"/>
              </a:solidFill>
            </a:endParaRPr>
          </a:p>
        </p:txBody>
      </p:sp>
      <p:sp>
        <p:nvSpPr>
          <p:cNvPr id="205" name="Google Shape;20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sz="1200">
                <a:solidFill>
                  <a:srgbClr val="000000"/>
                </a:solidFill>
              </a:rPr>
              <a:t>‹#›</a:t>
            </a:fld>
            <a:endParaRPr sz="1200">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