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Nunito"/>
      <p:regular r:id="rId29"/>
      <p:bold r:id="rId30"/>
      <p:italic r:id="rId31"/>
      <p:boldItalic r:id="rId32"/>
    </p:embeddedFont>
    <p:embeddedFont>
      <p:font typeface="Maven Pro"/>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2F785C2-BAEC-4362-AE6A-382112EA2628}">
  <a:tblStyle styleId="{B2F785C2-BAEC-4362-AE6A-382112EA262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6.xml"/><Relationship Id="rId33" Type="http://schemas.openxmlformats.org/officeDocument/2006/relationships/font" Target="fonts/MavenPro-regular.fntdata"/><Relationship Id="rId10" Type="http://schemas.openxmlformats.org/officeDocument/2006/relationships/slide" Target="slides/slide5.xml"/><Relationship Id="rId32"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MavenPro-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400"/>
              <a:t>Tanner’s notes:</a:t>
            </a:r>
            <a:br>
              <a:rPr lang="en" sz="1400"/>
            </a:br>
            <a:r>
              <a:rPr lang="en"/>
              <a:t>Slide 2 - Give credit to Dr. P and the Los Alamos team</a:t>
            </a:r>
            <a:endParaRPr/>
          </a:p>
          <a:p>
            <a:pPr indent="0" lvl="0" marL="0" rtl="0">
              <a:lnSpc>
                <a:spcPct val="115000"/>
              </a:lnSpc>
              <a:spcBef>
                <a:spcPts val="0"/>
              </a:spcBef>
              <a:spcAft>
                <a:spcPts val="0"/>
              </a:spcAft>
              <a:buNone/>
            </a:pPr>
            <a:r>
              <a:rPr lang="en"/>
              <a:t>Slide 3 - more visualizations. More overall</a:t>
            </a:r>
            <a:endParaRPr/>
          </a:p>
          <a:p>
            <a:pPr indent="0" lvl="0" marL="0" rtl="0">
              <a:lnSpc>
                <a:spcPct val="115000"/>
              </a:lnSpc>
              <a:spcBef>
                <a:spcPts val="0"/>
              </a:spcBef>
              <a:spcAft>
                <a:spcPts val="0"/>
              </a:spcAft>
              <a:buNone/>
            </a:pPr>
            <a:r>
              <a:rPr lang="en"/>
              <a:t>NEED PAGE NUMBERS ON THE SLIDES, who is speaking during the slide</a:t>
            </a:r>
            <a:endParaRPr/>
          </a:p>
          <a:p>
            <a:pPr indent="0" lvl="0" marL="0" rtl="0">
              <a:lnSpc>
                <a:spcPct val="115000"/>
              </a:lnSpc>
              <a:spcBef>
                <a:spcPts val="0"/>
              </a:spcBef>
              <a:spcAft>
                <a:spcPts val="0"/>
              </a:spcAft>
              <a:buNone/>
            </a:pPr>
            <a:r>
              <a:rPr lang="en"/>
              <a:t>Thank god, he likes the new feasibility report</a:t>
            </a:r>
            <a:endParaRPr/>
          </a:p>
          <a:p>
            <a:pPr indent="0" lvl="0" marL="0" rtl="0">
              <a:lnSpc>
                <a:spcPct val="115000"/>
              </a:lnSpc>
              <a:spcBef>
                <a:spcPts val="0"/>
              </a:spcBef>
              <a:spcAft>
                <a:spcPts val="0"/>
              </a:spcAft>
              <a:buNone/>
            </a:pPr>
            <a:r>
              <a:rPr lang="en"/>
              <a:t>More info on BioNetFit, as it is not clear, more pictures</a:t>
            </a:r>
            <a:endParaRPr/>
          </a:p>
          <a:p>
            <a:pPr indent="0" lvl="0" marL="0" rtl="0">
              <a:lnSpc>
                <a:spcPct val="115000"/>
              </a:lnSpc>
              <a:spcBef>
                <a:spcPts val="0"/>
              </a:spcBef>
              <a:spcAft>
                <a:spcPts val="0"/>
              </a:spcAft>
              <a:buNone/>
            </a:pPr>
            <a:r>
              <a:rPr lang="en"/>
              <a:t>Point out specifics of the config file to highlight how long the process is</a:t>
            </a:r>
            <a:endParaRPr/>
          </a:p>
          <a:p>
            <a:pPr indent="0" lvl="0" marL="0" rtl="0">
              <a:lnSpc>
                <a:spcPct val="115000"/>
              </a:lnSpc>
              <a:spcBef>
                <a:spcPts val="0"/>
              </a:spcBef>
              <a:spcAft>
                <a:spcPts val="0"/>
              </a:spcAft>
              <a:buNone/>
            </a:pPr>
            <a:r>
              <a:rPr lang="en"/>
              <a:t>Add to the visualization slide, in order to make the process more understandable.</a:t>
            </a:r>
            <a:endParaRPr/>
          </a:p>
          <a:p>
            <a:pPr indent="-298450" lvl="0" marL="457200" rtl="0">
              <a:lnSpc>
                <a:spcPct val="115000"/>
              </a:lnSpc>
              <a:spcBef>
                <a:spcPts val="0"/>
              </a:spcBef>
              <a:spcAft>
                <a:spcPts val="0"/>
              </a:spcAft>
              <a:buSzPts val="1100"/>
              <a:buChar char="-"/>
            </a:pPr>
            <a:r>
              <a:rPr lang="en"/>
              <a:t>Add points from what Josh talked about to the slide</a:t>
            </a:r>
            <a:endParaRPr/>
          </a:p>
          <a:p>
            <a:pPr indent="0" lvl="0" marL="0" rtl="0">
              <a:lnSpc>
                <a:spcPct val="115000"/>
              </a:lnSpc>
              <a:spcBef>
                <a:spcPts val="0"/>
              </a:spcBef>
              <a:spcAft>
                <a:spcPts val="0"/>
              </a:spcAft>
              <a:buNone/>
            </a:pPr>
            <a:r>
              <a:rPr lang="en"/>
              <a:t>Speed up the security risks</a:t>
            </a:r>
            <a:endParaRPr/>
          </a:p>
          <a:p>
            <a:pPr indent="0" lvl="0" marL="0" rtl="0">
              <a:lnSpc>
                <a:spcPct val="115000"/>
              </a:lnSpc>
              <a:spcBef>
                <a:spcPts val="0"/>
              </a:spcBef>
              <a:spcAft>
                <a:spcPts val="0"/>
              </a:spcAft>
              <a:buNone/>
            </a:pPr>
            <a:r>
              <a:rPr lang="en"/>
              <a:t>ADD A LOOOOOOT OF VISUALIZATIONS</a:t>
            </a:r>
            <a:endParaRPr/>
          </a:p>
          <a:p>
            <a:pPr indent="0" lvl="0" marL="0" rtl="0">
              <a:lnSpc>
                <a:spcPct val="115000"/>
              </a:lnSpc>
              <a:spcBef>
                <a:spcPts val="0"/>
              </a:spcBef>
              <a:spcAft>
                <a:spcPts val="0"/>
              </a:spcAft>
              <a:buNone/>
            </a:pPr>
            <a:r>
              <a:t/>
            </a:r>
            <a:endParaRPr sz="1400"/>
          </a:p>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Take a few moments to show examples of the program in its current state.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Hey i think this slide should go before our screenshots. It feels out of place here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0" name="Shape 4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Slide 1&amp;2 should take 30 seconds max.</a:t>
            </a:r>
            <a:endParaRPr/>
          </a:p>
          <a:p>
            <a:pPr indent="0" lvl="0" marL="0">
              <a:spcBef>
                <a:spcPts val="0"/>
              </a:spcBef>
              <a:spcAft>
                <a:spcPts val="0"/>
              </a:spcAft>
              <a:buNone/>
            </a:pPr>
            <a:r>
              <a:t/>
            </a:r>
            <a:endParaRPr/>
          </a:p>
          <a:p>
            <a:pPr indent="0" lvl="0" marL="0">
              <a:spcBef>
                <a:spcPts val="0"/>
              </a:spcBef>
              <a:spcAft>
                <a:spcPts val="0"/>
              </a:spcAft>
              <a:buNone/>
            </a:pPr>
            <a:r>
              <a:rPr lang="en" sz="1350"/>
              <a:t>Each team will have a total of 15 minutes for their presentation, including some time for questions. Plan to talk</a:t>
            </a:r>
            <a:endParaRPr sz="1350"/>
          </a:p>
          <a:p>
            <a:pPr indent="0" lvl="0" marL="0" rtl="0">
              <a:spcBef>
                <a:spcPts val="0"/>
              </a:spcBef>
              <a:spcAft>
                <a:spcPts val="0"/>
              </a:spcAft>
              <a:buNone/>
            </a:pPr>
            <a:r>
              <a:rPr lang="en"/>
              <a:t>for about 12 minutes, to leave a few minutes for questions and critique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500"/>
              <a:t>Challenges and Resolutions</a:t>
            </a:r>
            <a:endParaRPr sz="1500"/>
          </a:p>
          <a:p>
            <a:pPr indent="0" lvl="0" marL="0">
              <a:spcBef>
                <a:spcPts val="0"/>
              </a:spcBef>
              <a:spcAft>
                <a:spcPts val="0"/>
              </a:spcAft>
              <a:buNone/>
            </a:pPr>
            <a:r>
              <a:rPr lang="en" sz="1500"/>
              <a:t>(about 2 minutes) -- replaces risks and feasibility</a:t>
            </a:r>
            <a:br>
              <a:rPr lang="en" sz="1500"/>
            </a:br>
            <a:br>
              <a:rPr lang="en" sz="1500"/>
            </a:br>
            <a:r>
              <a:rPr lang="en"/>
              <a:t>Now you are in the thick of implementation, so you</a:t>
            </a:r>
            <a:endParaRPr/>
          </a:p>
          <a:p>
            <a:pPr indent="0" lvl="0" marL="0">
              <a:spcBef>
                <a:spcPts val="0"/>
              </a:spcBef>
              <a:spcAft>
                <a:spcPts val="0"/>
              </a:spcAft>
              <a:buNone/>
            </a:pPr>
            <a:r>
              <a:rPr lang="en" sz="1350"/>
              <a:t>should focus on coding challenges here. Briefly introduce a few of the challenging questions or problems that have come up in your implementation (e.g. “Computing spatial layout of nodes in our graphical state view”), briefly describe the problem, then present your solution...or ideas you’re working on to address it (maybe someone in the audience has some input or help for you, who knows). In any case, your goal here is to show that you have recognized some key implementation challenges and are well into solving them.</a:t>
            </a:r>
            <a:endParaRPr sz="1350"/>
          </a:p>
          <a:p>
            <a:pPr indent="0" lvl="0" marL="0">
              <a:spcBef>
                <a:spcPts val="0"/>
              </a:spcBef>
              <a:spcAft>
                <a:spcPts val="0"/>
              </a:spcAft>
              <a:buNone/>
            </a:pPr>
            <a:r>
              <a:t/>
            </a:r>
            <a:endParaRPr sz="1500"/>
          </a:p>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500"/>
              <a:t>Change risks to challenges</a:t>
            </a:r>
            <a:endParaRPr sz="1500"/>
          </a:p>
          <a:p>
            <a:pPr indent="0" lvl="0" marL="0" rtl="0">
              <a:spcBef>
                <a:spcPts val="0"/>
              </a:spcBef>
              <a:spcAft>
                <a:spcPts val="0"/>
              </a:spcAft>
              <a:buNone/>
            </a:pPr>
            <a:br>
              <a:rPr lang="en" sz="1500"/>
            </a:br>
            <a:br>
              <a:rPr lang="en" sz="1500"/>
            </a:br>
            <a:r>
              <a:rPr lang="en"/>
              <a:t>Now you are in the thick of implementation, so you</a:t>
            </a:r>
            <a:endParaRPr/>
          </a:p>
          <a:p>
            <a:pPr indent="0" lvl="0" marL="0" rtl="0">
              <a:spcBef>
                <a:spcPts val="0"/>
              </a:spcBef>
              <a:spcAft>
                <a:spcPts val="0"/>
              </a:spcAft>
              <a:buNone/>
            </a:pPr>
            <a:r>
              <a:rPr lang="en" sz="1350"/>
              <a:t>should focus on coding challenges here. Briefly introduce a few of the challenging questions or problems that have come up in your implementation (e.g. “Computing spatial layout of nodes in our graphical state view”), briefly describe the problem, then present your solution...or ideas you’re working on to address it (maybe someone in the audience has some input or help for you, who knows). In any case, your goal here is to show that you have recognized some key implementation challenges and are well into solving them.</a:t>
            </a:r>
            <a:endParaRPr sz="1350"/>
          </a:p>
          <a:p>
            <a:pPr indent="0" lvl="0" marL="0" rtl="0">
              <a:spcBef>
                <a:spcPts val="0"/>
              </a:spcBef>
              <a:spcAft>
                <a:spcPts val="0"/>
              </a:spcAft>
              <a:buNone/>
            </a:pPr>
            <a:r>
              <a:t/>
            </a:r>
            <a:endParaRPr sz="1500"/>
          </a:p>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350"/>
              <a:t>As usual, offer a short discussion of your project</a:t>
            </a:r>
            <a:endParaRPr sz="1350"/>
          </a:p>
          <a:p>
            <a:pPr indent="0" lvl="0" marL="0">
              <a:spcBef>
                <a:spcPts val="0"/>
              </a:spcBef>
              <a:spcAft>
                <a:spcPts val="0"/>
              </a:spcAft>
              <a:buNone/>
            </a:pPr>
            <a:r>
              <a:rPr lang="en" sz="1350"/>
              <a:t>plan, as it stands right now. A Gantt chart is highly recommended, with a “now” line running through it.</a:t>
            </a:r>
            <a:endParaRPr sz="1350"/>
          </a:p>
          <a:p>
            <a:pPr indent="0" lvl="0" marL="0">
              <a:spcBef>
                <a:spcPts val="0"/>
              </a:spcBef>
              <a:spcAft>
                <a:spcPts val="0"/>
              </a:spcAft>
              <a:buNone/>
            </a:pPr>
            <a:r>
              <a:rPr lang="en" sz="1350"/>
              <a:t>Go over your main functional milestones...which ones you’re through and what’s</a:t>
            </a:r>
            <a:endParaRPr sz="1350"/>
          </a:p>
          <a:p>
            <a:pPr indent="0" lvl="0" marL="0">
              <a:spcBef>
                <a:spcPts val="0"/>
              </a:spcBef>
              <a:spcAft>
                <a:spcPts val="0"/>
              </a:spcAft>
              <a:buNone/>
            </a:pPr>
            <a:r>
              <a:rPr lang="en" sz="1350"/>
              <a:t>coming. Close with some summary statement of where you are “going well”,</a:t>
            </a:r>
            <a:br>
              <a:rPr lang="en" sz="1350"/>
            </a:br>
            <a:r>
              <a:rPr lang="en" sz="1350"/>
              <a:t> “somewhat behind, but we think we can catch up”, whatever.</a:t>
            </a:r>
            <a:endParaRPr sz="1350"/>
          </a:p>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500"/>
              <a:t>Conclusion (about 1 minute)</a:t>
            </a:r>
            <a:endParaRPr sz="1500"/>
          </a:p>
          <a:p>
            <a:pPr indent="0" lvl="0" marL="0">
              <a:spcBef>
                <a:spcPts val="0"/>
              </a:spcBef>
              <a:spcAft>
                <a:spcPts val="0"/>
              </a:spcAft>
              <a:buNone/>
            </a:pPr>
            <a:r>
              <a:rPr lang="en" sz="1350"/>
              <a:t>Finish your talk by providing a solid summary of your presentation: This</a:t>
            </a:r>
            <a:endParaRPr sz="1350"/>
          </a:p>
          <a:p>
            <a:pPr indent="0" lvl="0" marL="0">
              <a:spcBef>
                <a:spcPts val="0"/>
              </a:spcBef>
              <a:spcAft>
                <a:spcPts val="0"/>
              </a:spcAft>
              <a:buNone/>
            </a:pPr>
            <a:r>
              <a:rPr lang="en" sz="1350"/>
              <a:t>is where you wrap it all up nicely and bring it all together. Start by briefly restating the importance of the domain, your client’s business and processes and what was</a:t>
            </a:r>
            <a:endParaRPr sz="1350"/>
          </a:p>
          <a:p>
            <a:pPr indent="0" lvl="0" marL="0">
              <a:spcBef>
                <a:spcPts val="0"/>
              </a:spcBef>
              <a:spcAft>
                <a:spcPts val="0"/>
              </a:spcAft>
              <a:buNone/>
            </a:pPr>
            <a:r>
              <a:rPr lang="en" sz="1350"/>
              <a:t>inefficient about them. Then review your solution vision, and go on to review what key topics you’ve discussed in this</a:t>
            </a:r>
            <a:endParaRPr sz="1350"/>
          </a:p>
          <a:p>
            <a:pPr indent="0" lvl="0" marL="0">
              <a:spcBef>
                <a:spcPts val="0"/>
              </a:spcBef>
              <a:spcAft>
                <a:spcPts val="0"/>
              </a:spcAft>
              <a:buNone/>
            </a:pPr>
            <a:r>
              <a:rPr lang="en" sz="1350"/>
              <a:t>Design Review; do NOT review the details of those topics (you did that already in the middle part), just review what you</a:t>
            </a:r>
            <a:endParaRPr sz="1350"/>
          </a:p>
          <a:p>
            <a:pPr indent="0" lvl="0" marL="0">
              <a:spcBef>
                <a:spcPts val="0"/>
              </a:spcBef>
              <a:spcAft>
                <a:spcPts val="0"/>
              </a:spcAft>
              <a:buNone/>
            </a:pPr>
            <a:r>
              <a:rPr lang="en" sz="1350"/>
              <a:t>talked about and the overall outcomes: Requirements acquisition, development of detailed Functional, Performance,</a:t>
            </a:r>
            <a:endParaRPr sz="1350"/>
          </a:p>
          <a:p>
            <a:pPr indent="0" lvl="0" marL="0">
              <a:spcBef>
                <a:spcPts val="0"/>
              </a:spcBef>
              <a:spcAft>
                <a:spcPts val="0"/>
              </a:spcAft>
              <a:buNone/>
            </a:pPr>
            <a:r>
              <a:rPr lang="en" sz="1350"/>
              <a:t>Environmental requirements, and risks/feasibility. End your conclusion with a sentence or two about what’s coming up for you, what you’ll be focusing on in the next</a:t>
            </a:r>
            <a:endParaRPr sz="1350"/>
          </a:p>
          <a:p>
            <a:pPr indent="0" lvl="0" marL="0">
              <a:spcBef>
                <a:spcPts val="0"/>
              </a:spcBef>
              <a:spcAft>
                <a:spcPts val="0"/>
              </a:spcAft>
              <a:buNone/>
            </a:pPr>
            <a:r>
              <a:rPr lang="en" sz="1350"/>
              <a:t>development phase. End the presentation with an energetic note that conveys professionalism and</a:t>
            </a:r>
            <a:endParaRPr sz="1350"/>
          </a:p>
          <a:p>
            <a:pPr indent="0" lvl="0" marL="0">
              <a:spcBef>
                <a:spcPts val="0"/>
              </a:spcBef>
              <a:spcAft>
                <a:spcPts val="0"/>
              </a:spcAft>
              <a:buNone/>
            </a:pPr>
            <a:r>
              <a:rPr lang="en" sz="1350"/>
              <a:t>confidence that you’ll be able to solve the problems and satisfy your client.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Posner and his group created BioNetFit</a:t>
            </a:r>
            <a:endParaRPr/>
          </a:p>
          <a:p>
            <a:pPr indent="0" lvl="0" marL="0" rtl="0">
              <a:lnSpc>
                <a:spcPct val="115000"/>
              </a:lnSpc>
              <a:spcBef>
                <a:spcPts val="0"/>
              </a:spcBef>
              <a:spcAft>
                <a:spcPts val="0"/>
              </a:spcAft>
              <a:buNone/>
            </a:pPr>
            <a:r>
              <a:rPr lang="en"/>
              <a:t>Molecular Biology is used in medical fields and other important research</a:t>
            </a:r>
            <a:br>
              <a:rPr lang="en"/>
            </a:br>
            <a:r>
              <a:rPr lang="en"/>
              <a:t>What do they produce, how does it fit into that larger sector, and what is the volume/importance/user base of their part?</a:t>
            </a:r>
            <a:br>
              <a:rPr lang="en"/>
            </a:br>
            <a:r>
              <a:rPr lang="en"/>
              <a:t>What it the process by which your client produces whatever data/product that they are producing?</a:t>
            </a:r>
            <a:endParaRPr/>
          </a:p>
          <a:p>
            <a:pPr indent="0" lvl="0" marL="0" rtl="0">
              <a:lnSpc>
                <a:spcPct val="115000"/>
              </a:lnSpc>
              <a:spcBef>
                <a:spcPts val="1600"/>
              </a:spcBef>
              <a:spcAft>
                <a:spcPts val="160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30 - 45 seconds to introduce the problem in a grand scope</a:t>
            </a:r>
            <a:br>
              <a:rPr lang="en"/>
            </a:br>
            <a:r>
              <a:rPr lang="en"/>
              <a:t>Posner and his group created BioNetFit</a:t>
            </a:r>
            <a:endParaRPr/>
          </a:p>
          <a:p>
            <a:pPr indent="0" lvl="0" marL="0">
              <a:spcBef>
                <a:spcPts val="0"/>
              </a:spcBef>
              <a:spcAft>
                <a:spcPts val="0"/>
              </a:spcAft>
              <a:buNone/>
            </a:pPr>
            <a:r>
              <a:rPr lang="en"/>
              <a:t>Molecular Biology is used in medical fields and other important research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About 45 sec to talk about the current uses of BioNetFit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nSpc>
                <a:spcPct val="115000"/>
              </a:lnSpc>
              <a:spcBef>
                <a:spcPts val="0"/>
              </a:spcBef>
              <a:spcAft>
                <a:spcPts val="0"/>
              </a:spcAft>
              <a:buClr>
                <a:srgbClr val="000000"/>
              </a:buClr>
              <a:buSzPts val="1300"/>
              <a:buFont typeface="Nunito"/>
              <a:buChar char="●"/>
            </a:pPr>
            <a:r>
              <a:rPr lang="en" sz="1300">
                <a:latin typeface="Nunito"/>
                <a:ea typeface="Nunito"/>
                <a:cs typeface="Nunito"/>
                <a:sym typeface="Nunito"/>
              </a:rPr>
              <a:t>BioNetFit suffers from poor usability.</a:t>
            </a:r>
            <a:endParaRPr sz="1300">
              <a:latin typeface="Nunito"/>
              <a:ea typeface="Nunito"/>
              <a:cs typeface="Nunito"/>
              <a:sym typeface="Nunito"/>
            </a:endParaRPr>
          </a:p>
          <a:p>
            <a:pPr indent="-298450" lvl="1" marL="914400" rtl="0">
              <a:lnSpc>
                <a:spcPct val="115000"/>
              </a:lnSpc>
              <a:spcBef>
                <a:spcPts val="0"/>
              </a:spcBef>
              <a:spcAft>
                <a:spcPts val="0"/>
              </a:spcAft>
              <a:buClr>
                <a:srgbClr val="000000"/>
              </a:buClr>
              <a:buSzPts val="1100"/>
              <a:buFont typeface="Nunito"/>
              <a:buChar char="○"/>
            </a:pPr>
            <a:r>
              <a:rPr lang="en">
                <a:latin typeface="Nunito"/>
                <a:ea typeface="Nunito"/>
                <a:cs typeface="Nunito"/>
                <a:sym typeface="Nunito"/>
              </a:rPr>
              <a:t>Only exists as a command-line tool.</a:t>
            </a:r>
            <a:endParaRPr>
              <a:latin typeface="Nunito"/>
              <a:ea typeface="Nunito"/>
              <a:cs typeface="Nunito"/>
              <a:sym typeface="Nunito"/>
            </a:endParaRPr>
          </a:p>
          <a:p>
            <a:pPr indent="-298450" lvl="1" marL="914400" rtl="0">
              <a:lnSpc>
                <a:spcPct val="115000"/>
              </a:lnSpc>
              <a:spcBef>
                <a:spcPts val="0"/>
              </a:spcBef>
              <a:spcAft>
                <a:spcPts val="0"/>
              </a:spcAft>
              <a:buClr>
                <a:srgbClr val="000000"/>
              </a:buClr>
              <a:buSzPts val="1100"/>
              <a:buFont typeface="Nunito"/>
              <a:buChar char="○"/>
            </a:pPr>
            <a:r>
              <a:rPr lang="en">
                <a:latin typeface="Nunito"/>
                <a:ea typeface="Nunito"/>
                <a:cs typeface="Nunito"/>
                <a:sym typeface="Nunito"/>
              </a:rPr>
              <a:t>Requires the user to create a complicated and long configuration file.</a:t>
            </a:r>
            <a:endParaRPr>
              <a:latin typeface="Nunito"/>
              <a:ea typeface="Nunito"/>
              <a:cs typeface="Nunito"/>
              <a:sym typeface="Nunito"/>
            </a:endParaRPr>
          </a:p>
          <a:p>
            <a:pPr indent="0" lvl="0" marL="457200" rtl="0">
              <a:lnSpc>
                <a:spcPct val="115000"/>
              </a:lnSpc>
              <a:spcBef>
                <a:spcPts val="0"/>
              </a:spcBef>
              <a:spcAft>
                <a:spcPts val="0"/>
              </a:spcAft>
              <a:buNone/>
            </a:pPr>
            <a:r>
              <a:t/>
            </a:r>
            <a:endParaRPr sz="1300">
              <a:latin typeface="Nunito"/>
              <a:ea typeface="Nunito"/>
              <a:cs typeface="Nunito"/>
              <a:sym typeface="Nunito"/>
            </a:endParaRPr>
          </a:p>
          <a:p>
            <a:pPr indent="-311150" lvl="0" marL="457200" rtl="0">
              <a:lnSpc>
                <a:spcPct val="115000"/>
              </a:lnSpc>
              <a:spcBef>
                <a:spcPts val="0"/>
              </a:spcBef>
              <a:spcAft>
                <a:spcPts val="0"/>
              </a:spcAft>
              <a:buClr>
                <a:srgbClr val="000000"/>
              </a:buClr>
              <a:buSzPts val="1300"/>
              <a:buFont typeface="Nunito"/>
              <a:buChar char="●"/>
            </a:pPr>
            <a:r>
              <a:rPr lang="en" sz="1300">
                <a:latin typeface="Nunito"/>
                <a:ea typeface="Nunito"/>
                <a:cs typeface="Nunito"/>
                <a:sym typeface="Nunito"/>
              </a:rPr>
              <a:t>Results are not easily interpreted.</a:t>
            </a:r>
            <a:endParaRPr sz="1300">
              <a:latin typeface="Nunito"/>
              <a:ea typeface="Nunito"/>
              <a:cs typeface="Nunito"/>
              <a:sym typeface="Nunito"/>
            </a:endParaRPr>
          </a:p>
          <a:p>
            <a:pPr indent="-298450" lvl="1" marL="914400" rtl="0">
              <a:lnSpc>
                <a:spcPct val="115000"/>
              </a:lnSpc>
              <a:spcBef>
                <a:spcPts val="0"/>
              </a:spcBef>
              <a:spcAft>
                <a:spcPts val="0"/>
              </a:spcAft>
              <a:buClr>
                <a:srgbClr val="000000"/>
              </a:buClr>
              <a:buSzPts val="1100"/>
              <a:buFont typeface="Nunito"/>
              <a:buChar char="○"/>
            </a:pPr>
            <a:r>
              <a:rPr lang="en">
                <a:latin typeface="Nunito"/>
                <a:ea typeface="Nunito"/>
                <a:cs typeface="Nunito"/>
                <a:sym typeface="Nunito"/>
              </a:rPr>
              <a:t>Output data complicated and messy.</a:t>
            </a:r>
            <a:endParaRPr>
              <a:latin typeface="Nunito"/>
              <a:ea typeface="Nunito"/>
              <a:cs typeface="Nunito"/>
              <a:sym typeface="Nunito"/>
            </a:endParaRPr>
          </a:p>
          <a:p>
            <a:pPr indent="-298450" lvl="1" marL="914400" rtl="0">
              <a:lnSpc>
                <a:spcPct val="115000"/>
              </a:lnSpc>
              <a:spcBef>
                <a:spcPts val="0"/>
              </a:spcBef>
              <a:spcAft>
                <a:spcPts val="0"/>
              </a:spcAft>
              <a:buClr>
                <a:srgbClr val="000000"/>
              </a:buClr>
              <a:buSzPts val="1100"/>
              <a:buFont typeface="Nunito"/>
              <a:buChar char="○"/>
            </a:pPr>
            <a:r>
              <a:rPr lang="en">
                <a:latin typeface="Nunito"/>
                <a:ea typeface="Nunito"/>
                <a:cs typeface="Nunito"/>
                <a:sym typeface="Nunito"/>
              </a:rPr>
              <a:t>No visual representation of the data.</a:t>
            </a:r>
            <a:endParaRPr>
              <a:latin typeface="Nunito"/>
              <a:ea typeface="Nunito"/>
              <a:cs typeface="Nunito"/>
              <a:sym typeface="Nunito"/>
            </a:endParaRPr>
          </a:p>
          <a:p>
            <a:pPr indent="0" lvl="0" marL="457200" rtl="0">
              <a:lnSpc>
                <a:spcPct val="115000"/>
              </a:lnSpc>
              <a:spcBef>
                <a:spcPts val="0"/>
              </a:spcBef>
              <a:spcAft>
                <a:spcPts val="0"/>
              </a:spcAft>
              <a:buNone/>
            </a:pPr>
            <a:r>
              <a:t/>
            </a:r>
            <a:endParaRPr sz="1300">
              <a:latin typeface="Nunito"/>
              <a:ea typeface="Nunito"/>
              <a:cs typeface="Nunito"/>
              <a:sym typeface="Nunito"/>
            </a:endParaRPr>
          </a:p>
          <a:p>
            <a:pPr indent="-311150" lvl="0" marL="457200" rtl="0">
              <a:lnSpc>
                <a:spcPct val="115000"/>
              </a:lnSpc>
              <a:spcBef>
                <a:spcPts val="0"/>
              </a:spcBef>
              <a:spcAft>
                <a:spcPts val="0"/>
              </a:spcAft>
              <a:buClr>
                <a:srgbClr val="000000"/>
              </a:buClr>
              <a:buSzPts val="1300"/>
              <a:buFont typeface="Nunito"/>
              <a:buChar char="●"/>
            </a:pPr>
            <a:r>
              <a:rPr lang="en" sz="1300">
                <a:latin typeface="Nunito"/>
                <a:ea typeface="Nunito"/>
                <a:cs typeface="Nunito"/>
                <a:sym typeface="Nunito"/>
              </a:rPr>
              <a:t>Cannot run large experiments in a reasonable timeframe.</a:t>
            </a:r>
            <a:endParaRPr sz="1300">
              <a:latin typeface="Nunito"/>
              <a:ea typeface="Nunito"/>
              <a:cs typeface="Nunito"/>
              <a:sym typeface="Nunito"/>
            </a:endParaRPr>
          </a:p>
          <a:p>
            <a:pPr indent="-298450" lvl="1" marL="914400" rtl="0">
              <a:lnSpc>
                <a:spcPct val="115000"/>
              </a:lnSpc>
              <a:spcBef>
                <a:spcPts val="0"/>
              </a:spcBef>
              <a:spcAft>
                <a:spcPts val="0"/>
              </a:spcAft>
              <a:buClr>
                <a:srgbClr val="000000"/>
              </a:buClr>
              <a:buSzPts val="1100"/>
              <a:buFont typeface="Nunito"/>
              <a:buChar char="○"/>
            </a:pPr>
            <a:r>
              <a:rPr lang="en">
                <a:latin typeface="Nunito"/>
                <a:ea typeface="Nunito"/>
                <a:cs typeface="Nunito"/>
                <a:sym typeface="Nunito"/>
              </a:rPr>
              <a:t>BioNetFit uses MPI to parallelize its simulations.</a:t>
            </a:r>
            <a:endParaRPr>
              <a:latin typeface="Nunito"/>
              <a:ea typeface="Nunito"/>
              <a:cs typeface="Nunito"/>
              <a:sym typeface="Nunito"/>
            </a:endParaRPr>
          </a:p>
          <a:p>
            <a:pPr indent="-298450" lvl="1" marL="914400" rtl="0">
              <a:lnSpc>
                <a:spcPct val="115000"/>
              </a:lnSpc>
              <a:spcBef>
                <a:spcPts val="0"/>
              </a:spcBef>
              <a:spcAft>
                <a:spcPts val="0"/>
              </a:spcAft>
              <a:buClr>
                <a:srgbClr val="000000"/>
              </a:buClr>
              <a:buSzPts val="1100"/>
              <a:buFont typeface="Nunito"/>
              <a:buChar char="○"/>
            </a:pPr>
            <a:r>
              <a:rPr lang="en">
                <a:latin typeface="Nunito"/>
                <a:ea typeface="Nunito"/>
                <a:cs typeface="Nunito"/>
                <a:sym typeface="Nunito"/>
              </a:rPr>
              <a:t>Works accurately, but very slowly on a single machine.</a:t>
            </a:r>
            <a:endParaRPr>
              <a:latin typeface="Nunito"/>
              <a:ea typeface="Nunito"/>
              <a:cs typeface="Nunito"/>
              <a:sym typeface="Nunito"/>
            </a:endParaRPr>
          </a:p>
          <a:p>
            <a:pPr indent="-298450" lvl="1" marL="914400" rtl="0">
              <a:lnSpc>
                <a:spcPct val="115000"/>
              </a:lnSpc>
              <a:spcBef>
                <a:spcPts val="0"/>
              </a:spcBef>
              <a:spcAft>
                <a:spcPts val="0"/>
              </a:spcAft>
              <a:buClr>
                <a:srgbClr val="000000"/>
              </a:buClr>
              <a:buSzPts val="1100"/>
              <a:buFont typeface="Nunito"/>
              <a:buChar char="○"/>
            </a:pPr>
            <a:r>
              <a:rPr lang="en">
                <a:latin typeface="Nunito"/>
                <a:ea typeface="Nunito"/>
                <a:cs typeface="Nunito"/>
                <a:sym typeface="Nunito"/>
              </a:rPr>
              <a:t>Not optimized for clusters.</a:t>
            </a:r>
            <a:endParaRPr>
              <a:latin typeface="Nunito"/>
              <a:ea typeface="Nunito"/>
              <a:cs typeface="Nunito"/>
              <a:sym typeface="Nunito"/>
            </a:endParaRPr>
          </a:p>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Take a few moments to show examples of the program in its current state.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Talk for 2-4 minutes on this, going into details (but not too much) on each.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Need to take about 4 minutes on this. Talk about 3 main requirements and some others here, and then delve into the main 3 in the following slides.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10" name="Shape 10"/>
        <p:cNvGrpSpPr/>
        <p:nvPr/>
      </p:nvGrpSpPr>
      <p:grpSpPr>
        <a:xfrm>
          <a:off x="0" y="0"/>
          <a:ext cx="0" cy="0"/>
          <a:chOff x="0" y="0"/>
          <a:chExt cx="0" cy="0"/>
        </a:xfrm>
      </p:grpSpPr>
      <p:grpSp>
        <p:nvGrpSpPr>
          <p:cNvPr id="11" name="Shape 11"/>
          <p:cNvGrpSpPr/>
          <p:nvPr/>
        </p:nvGrpSpPr>
        <p:grpSpPr>
          <a:xfrm>
            <a:off x="7343003" y="3409675"/>
            <a:ext cx="1691422" cy="1732548"/>
            <a:chOff x="7343003" y="3409675"/>
            <a:chExt cx="1691422" cy="1732548"/>
          </a:xfrm>
        </p:grpSpPr>
        <p:grpSp>
          <p:nvGrpSpPr>
            <p:cNvPr id="12" name="Shape 12"/>
            <p:cNvGrpSpPr/>
            <p:nvPr/>
          </p:nvGrpSpPr>
          <p:grpSpPr>
            <a:xfrm>
              <a:off x="7343003" y="4453711"/>
              <a:ext cx="316800" cy="688513"/>
              <a:chOff x="7343003" y="4453711"/>
              <a:chExt cx="316800" cy="688513"/>
            </a:xfrm>
          </p:grpSpPr>
          <p:sp>
            <p:nvSpPr>
              <p:cNvPr id="13" name="Shape 13"/>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 name="Shape 15"/>
            <p:cNvGrpSpPr/>
            <p:nvPr/>
          </p:nvGrpSpPr>
          <p:grpSpPr>
            <a:xfrm>
              <a:off x="7801210" y="4105700"/>
              <a:ext cx="316800" cy="1036523"/>
              <a:chOff x="7801210" y="4105700"/>
              <a:chExt cx="316800" cy="1036523"/>
            </a:xfrm>
          </p:grpSpPr>
          <p:sp>
            <p:nvSpPr>
              <p:cNvPr id="16" name="Shape 16"/>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 name="Shape 18"/>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 name="Shape 19"/>
            <p:cNvGrpSpPr/>
            <p:nvPr/>
          </p:nvGrpSpPr>
          <p:grpSpPr>
            <a:xfrm>
              <a:off x="8259418" y="3757688"/>
              <a:ext cx="316800" cy="1384535"/>
              <a:chOff x="8259418" y="3757688"/>
              <a:chExt cx="316800" cy="1384535"/>
            </a:xfrm>
          </p:grpSpPr>
          <p:sp>
            <p:nvSpPr>
              <p:cNvPr id="20" name="Shape 20"/>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 name="Shape 24"/>
            <p:cNvGrpSpPr/>
            <p:nvPr/>
          </p:nvGrpSpPr>
          <p:grpSpPr>
            <a:xfrm>
              <a:off x="8717625" y="3409675"/>
              <a:ext cx="316800" cy="1732548"/>
              <a:chOff x="8717625" y="3409675"/>
              <a:chExt cx="316800" cy="1732548"/>
            </a:xfrm>
          </p:grpSpPr>
          <p:sp>
            <p:nvSpPr>
              <p:cNvPr id="25" name="Shape 25"/>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30" name="Shape 30"/>
          <p:cNvGrpSpPr/>
          <p:nvPr/>
        </p:nvGrpSpPr>
        <p:grpSpPr>
          <a:xfrm>
            <a:off x="5043503" y="0"/>
            <a:ext cx="3814072" cy="3839102"/>
            <a:chOff x="5043503" y="0"/>
            <a:chExt cx="3814072" cy="3839102"/>
          </a:xfrm>
        </p:grpSpPr>
        <p:sp>
          <p:nvSpPr>
            <p:cNvPr id="31" name="Shape 31"/>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3" name="Shape 33"/>
            <p:cNvGrpSpPr/>
            <p:nvPr/>
          </p:nvGrpSpPr>
          <p:grpSpPr>
            <a:xfrm>
              <a:off x="7647812" y="2704283"/>
              <a:ext cx="635219" cy="635219"/>
              <a:chOff x="6725724" y="2701260"/>
              <a:chExt cx="1208101" cy="1208100"/>
            </a:xfrm>
          </p:grpSpPr>
          <p:sp>
            <p:nvSpPr>
              <p:cNvPr id="34" name="Shape 34"/>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7" name="Shape 37"/>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8" name="Shape 38"/>
            <p:cNvGrpSpPr/>
            <p:nvPr/>
          </p:nvGrpSpPr>
          <p:grpSpPr>
            <a:xfrm>
              <a:off x="7952720" y="179238"/>
              <a:ext cx="873165" cy="873003"/>
              <a:chOff x="7754428" y="208725"/>
              <a:chExt cx="541800" cy="541800"/>
            </a:xfrm>
          </p:grpSpPr>
          <p:sp>
            <p:nvSpPr>
              <p:cNvPr id="39" name="Shape 39"/>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 name="Shape 40"/>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1" name="Shape 41"/>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8" name="Shape 48"/>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9" name="Shape 4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2" name="Shape 142"/>
        <p:cNvGrpSpPr/>
        <p:nvPr/>
      </p:nvGrpSpPr>
      <p:grpSpPr>
        <a:xfrm>
          <a:off x="0" y="0"/>
          <a:ext cx="0" cy="0"/>
          <a:chOff x="0" y="0"/>
          <a:chExt cx="0" cy="0"/>
        </a:xfrm>
      </p:grpSpPr>
      <p:grpSp>
        <p:nvGrpSpPr>
          <p:cNvPr id="143" name="Shape 143"/>
          <p:cNvGrpSpPr/>
          <p:nvPr/>
        </p:nvGrpSpPr>
        <p:grpSpPr>
          <a:xfrm>
            <a:off x="52" y="4099200"/>
            <a:ext cx="9144036" cy="1044300"/>
            <a:chOff x="52" y="4099200"/>
            <a:chExt cx="9144036" cy="1044300"/>
          </a:xfrm>
        </p:grpSpPr>
        <p:grpSp>
          <p:nvGrpSpPr>
            <p:cNvPr id="144" name="Shape 144"/>
            <p:cNvGrpSpPr/>
            <p:nvPr/>
          </p:nvGrpSpPr>
          <p:grpSpPr>
            <a:xfrm>
              <a:off x="52" y="4309200"/>
              <a:ext cx="231622" cy="834300"/>
              <a:chOff x="2688737" y="4301380"/>
              <a:chExt cx="231900" cy="834300"/>
            </a:xfrm>
          </p:grpSpPr>
          <p:sp>
            <p:nvSpPr>
              <p:cNvPr id="145" name="Shape 14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9" name="Shape 149"/>
            <p:cNvGrpSpPr/>
            <p:nvPr/>
          </p:nvGrpSpPr>
          <p:grpSpPr>
            <a:xfrm>
              <a:off x="371406" y="4099200"/>
              <a:ext cx="231622" cy="1044300"/>
              <a:chOff x="2688737" y="4091380"/>
              <a:chExt cx="231900" cy="1044300"/>
            </a:xfrm>
          </p:grpSpPr>
          <p:sp>
            <p:nvSpPr>
              <p:cNvPr id="150" name="Shape 15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5" name="Shape 155"/>
            <p:cNvGrpSpPr/>
            <p:nvPr/>
          </p:nvGrpSpPr>
          <p:grpSpPr>
            <a:xfrm>
              <a:off x="742761" y="4309200"/>
              <a:ext cx="231622" cy="834300"/>
              <a:chOff x="2688737" y="4301380"/>
              <a:chExt cx="231900" cy="834300"/>
            </a:xfrm>
          </p:grpSpPr>
          <p:sp>
            <p:nvSpPr>
              <p:cNvPr id="156" name="Shape 15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0" name="Shape 160"/>
            <p:cNvGrpSpPr/>
            <p:nvPr/>
          </p:nvGrpSpPr>
          <p:grpSpPr>
            <a:xfrm>
              <a:off x="1114115" y="4518900"/>
              <a:ext cx="231622" cy="624600"/>
              <a:chOff x="2688737" y="4511080"/>
              <a:chExt cx="231900" cy="624600"/>
            </a:xfrm>
          </p:grpSpPr>
          <p:sp>
            <p:nvSpPr>
              <p:cNvPr id="161" name="Shape 16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4" name="Shape 164"/>
            <p:cNvGrpSpPr/>
            <p:nvPr/>
          </p:nvGrpSpPr>
          <p:grpSpPr>
            <a:xfrm>
              <a:off x="1856753" y="4099200"/>
              <a:ext cx="231600" cy="1044300"/>
              <a:chOff x="1856753" y="4099200"/>
              <a:chExt cx="231600" cy="1044300"/>
            </a:xfrm>
          </p:grpSpPr>
          <p:sp>
            <p:nvSpPr>
              <p:cNvPr id="165" name="Shape 165"/>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0" name="Shape 170"/>
            <p:cNvGrpSpPr/>
            <p:nvPr/>
          </p:nvGrpSpPr>
          <p:grpSpPr>
            <a:xfrm>
              <a:off x="2228107" y="4309200"/>
              <a:ext cx="231600" cy="834300"/>
              <a:chOff x="2228107" y="4309200"/>
              <a:chExt cx="231600" cy="834300"/>
            </a:xfrm>
          </p:grpSpPr>
          <p:sp>
            <p:nvSpPr>
              <p:cNvPr id="171" name="Shape 17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5" name="Shape 175"/>
            <p:cNvGrpSpPr/>
            <p:nvPr/>
          </p:nvGrpSpPr>
          <p:grpSpPr>
            <a:xfrm>
              <a:off x="2599462" y="4518900"/>
              <a:ext cx="231600" cy="624600"/>
              <a:chOff x="2599462" y="4518900"/>
              <a:chExt cx="231600" cy="624600"/>
            </a:xfrm>
          </p:grpSpPr>
          <p:sp>
            <p:nvSpPr>
              <p:cNvPr id="176" name="Shape 176"/>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9" name="Shape 179"/>
            <p:cNvGrpSpPr/>
            <p:nvPr/>
          </p:nvGrpSpPr>
          <p:grpSpPr>
            <a:xfrm>
              <a:off x="3342171" y="4099200"/>
              <a:ext cx="231600" cy="1044300"/>
              <a:chOff x="3342171" y="4099200"/>
              <a:chExt cx="231600" cy="1044300"/>
            </a:xfrm>
          </p:grpSpPr>
          <p:sp>
            <p:nvSpPr>
              <p:cNvPr id="180" name="Shape 180"/>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5" name="Shape 185"/>
            <p:cNvGrpSpPr/>
            <p:nvPr/>
          </p:nvGrpSpPr>
          <p:grpSpPr>
            <a:xfrm>
              <a:off x="3713525" y="4309200"/>
              <a:ext cx="231600" cy="834300"/>
              <a:chOff x="3713525" y="4309200"/>
              <a:chExt cx="231600" cy="834300"/>
            </a:xfrm>
          </p:grpSpPr>
          <p:sp>
            <p:nvSpPr>
              <p:cNvPr id="186" name="Shape 186"/>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0" name="Shape 190"/>
            <p:cNvGrpSpPr/>
            <p:nvPr/>
          </p:nvGrpSpPr>
          <p:grpSpPr>
            <a:xfrm>
              <a:off x="1485398" y="4309200"/>
              <a:ext cx="231600" cy="834300"/>
              <a:chOff x="1485398" y="4309200"/>
              <a:chExt cx="231600" cy="834300"/>
            </a:xfrm>
          </p:grpSpPr>
          <p:sp>
            <p:nvSpPr>
              <p:cNvPr id="191" name="Shape 19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5" name="Shape 195"/>
            <p:cNvGrpSpPr/>
            <p:nvPr/>
          </p:nvGrpSpPr>
          <p:grpSpPr>
            <a:xfrm>
              <a:off x="4084879" y="4518900"/>
              <a:ext cx="231600" cy="624600"/>
              <a:chOff x="4084879" y="4518900"/>
              <a:chExt cx="231600" cy="624600"/>
            </a:xfrm>
          </p:grpSpPr>
          <p:sp>
            <p:nvSpPr>
              <p:cNvPr id="196" name="Shape 196"/>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9" name="Shape 199"/>
            <p:cNvGrpSpPr/>
            <p:nvPr/>
          </p:nvGrpSpPr>
          <p:grpSpPr>
            <a:xfrm>
              <a:off x="2970816" y="4309200"/>
              <a:ext cx="231600" cy="834300"/>
              <a:chOff x="2970816" y="4309200"/>
              <a:chExt cx="231600" cy="834300"/>
            </a:xfrm>
          </p:grpSpPr>
          <p:sp>
            <p:nvSpPr>
              <p:cNvPr id="200" name="Shape 200"/>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4" name="Shape 204"/>
            <p:cNvGrpSpPr/>
            <p:nvPr/>
          </p:nvGrpSpPr>
          <p:grpSpPr>
            <a:xfrm>
              <a:off x="4456234" y="4309200"/>
              <a:ext cx="231600" cy="834300"/>
              <a:chOff x="4456234" y="4309200"/>
              <a:chExt cx="231600" cy="834300"/>
            </a:xfrm>
          </p:grpSpPr>
          <p:sp>
            <p:nvSpPr>
              <p:cNvPr id="205" name="Shape 205"/>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9" name="Shape 209"/>
            <p:cNvGrpSpPr/>
            <p:nvPr/>
          </p:nvGrpSpPr>
          <p:grpSpPr>
            <a:xfrm>
              <a:off x="4827588" y="4099200"/>
              <a:ext cx="231600" cy="1044300"/>
              <a:chOff x="4827588" y="4099200"/>
              <a:chExt cx="231600" cy="1044300"/>
            </a:xfrm>
          </p:grpSpPr>
          <p:sp>
            <p:nvSpPr>
              <p:cNvPr id="210" name="Shape 210"/>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5" name="Shape 215"/>
            <p:cNvGrpSpPr/>
            <p:nvPr/>
          </p:nvGrpSpPr>
          <p:grpSpPr>
            <a:xfrm>
              <a:off x="5198943" y="4309200"/>
              <a:ext cx="231600" cy="834300"/>
              <a:chOff x="5198943" y="4309200"/>
              <a:chExt cx="231600" cy="834300"/>
            </a:xfrm>
          </p:grpSpPr>
          <p:sp>
            <p:nvSpPr>
              <p:cNvPr id="216" name="Shape 216"/>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0" name="Shape 220"/>
            <p:cNvGrpSpPr/>
            <p:nvPr/>
          </p:nvGrpSpPr>
          <p:grpSpPr>
            <a:xfrm>
              <a:off x="5570297" y="4518900"/>
              <a:ext cx="231600" cy="624600"/>
              <a:chOff x="5570297" y="4518900"/>
              <a:chExt cx="231600" cy="624600"/>
            </a:xfrm>
          </p:grpSpPr>
          <p:sp>
            <p:nvSpPr>
              <p:cNvPr id="221" name="Shape 22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4" name="Shape 224"/>
            <p:cNvGrpSpPr/>
            <p:nvPr/>
          </p:nvGrpSpPr>
          <p:grpSpPr>
            <a:xfrm>
              <a:off x="5941652" y="4309200"/>
              <a:ext cx="231600" cy="834300"/>
              <a:chOff x="5941652" y="4309200"/>
              <a:chExt cx="231600" cy="834300"/>
            </a:xfrm>
          </p:grpSpPr>
          <p:sp>
            <p:nvSpPr>
              <p:cNvPr id="225" name="Shape 225"/>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9" name="Shape 229"/>
            <p:cNvGrpSpPr/>
            <p:nvPr/>
          </p:nvGrpSpPr>
          <p:grpSpPr>
            <a:xfrm>
              <a:off x="6313006" y="4099200"/>
              <a:ext cx="231600" cy="1044300"/>
              <a:chOff x="6313006" y="4099200"/>
              <a:chExt cx="231600" cy="1044300"/>
            </a:xfrm>
          </p:grpSpPr>
          <p:sp>
            <p:nvSpPr>
              <p:cNvPr id="230" name="Shape 230"/>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5" name="Shape 235"/>
            <p:cNvGrpSpPr/>
            <p:nvPr/>
          </p:nvGrpSpPr>
          <p:grpSpPr>
            <a:xfrm>
              <a:off x="6684361" y="4309200"/>
              <a:ext cx="231600" cy="834300"/>
              <a:chOff x="6684361" y="4309200"/>
              <a:chExt cx="231600" cy="834300"/>
            </a:xfrm>
          </p:grpSpPr>
          <p:sp>
            <p:nvSpPr>
              <p:cNvPr id="236" name="Shape 236"/>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0" name="Shape 240"/>
            <p:cNvGrpSpPr/>
            <p:nvPr/>
          </p:nvGrpSpPr>
          <p:grpSpPr>
            <a:xfrm>
              <a:off x="7055715" y="4518900"/>
              <a:ext cx="231600" cy="624600"/>
              <a:chOff x="7055715" y="4518900"/>
              <a:chExt cx="231600" cy="624600"/>
            </a:xfrm>
          </p:grpSpPr>
          <p:sp>
            <p:nvSpPr>
              <p:cNvPr id="241" name="Shape 24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4" name="Shape 244"/>
            <p:cNvGrpSpPr/>
            <p:nvPr/>
          </p:nvGrpSpPr>
          <p:grpSpPr>
            <a:xfrm>
              <a:off x="7798424" y="4099200"/>
              <a:ext cx="231600" cy="1044300"/>
              <a:chOff x="7798424" y="4099200"/>
              <a:chExt cx="231600" cy="1044300"/>
            </a:xfrm>
          </p:grpSpPr>
          <p:sp>
            <p:nvSpPr>
              <p:cNvPr id="245" name="Shape 245"/>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0" name="Shape 250"/>
            <p:cNvGrpSpPr/>
            <p:nvPr/>
          </p:nvGrpSpPr>
          <p:grpSpPr>
            <a:xfrm>
              <a:off x="8169779" y="4309200"/>
              <a:ext cx="231600" cy="834300"/>
              <a:chOff x="8169779" y="4309200"/>
              <a:chExt cx="231600" cy="834300"/>
            </a:xfrm>
          </p:grpSpPr>
          <p:sp>
            <p:nvSpPr>
              <p:cNvPr id="251" name="Shape 25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5" name="Shape 255"/>
            <p:cNvGrpSpPr/>
            <p:nvPr/>
          </p:nvGrpSpPr>
          <p:grpSpPr>
            <a:xfrm>
              <a:off x="7427070" y="4309200"/>
              <a:ext cx="231600" cy="834300"/>
              <a:chOff x="7427070" y="4309200"/>
              <a:chExt cx="231600" cy="834300"/>
            </a:xfrm>
          </p:grpSpPr>
          <p:sp>
            <p:nvSpPr>
              <p:cNvPr id="256" name="Shape 256"/>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0" name="Shape 260"/>
            <p:cNvGrpSpPr/>
            <p:nvPr/>
          </p:nvGrpSpPr>
          <p:grpSpPr>
            <a:xfrm>
              <a:off x="8541133" y="4518900"/>
              <a:ext cx="231600" cy="624600"/>
              <a:chOff x="8541133" y="4518900"/>
              <a:chExt cx="231600" cy="624600"/>
            </a:xfrm>
          </p:grpSpPr>
          <p:sp>
            <p:nvSpPr>
              <p:cNvPr id="261" name="Shape 26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4" name="Shape 264"/>
            <p:cNvGrpSpPr/>
            <p:nvPr/>
          </p:nvGrpSpPr>
          <p:grpSpPr>
            <a:xfrm>
              <a:off x="8912488" y="4309200"/>
              <a:ext cx="231600" cy="834300"/>
              <a:chOff x="8912488" y="4309200"/>
              <a:chExt cx="231600" cy="834300"/>
            </a:xfrm>
          </p:grpSpPr>
          <p:sp>
            <p:nvSpPr>
              <p:cNvPr id="265" name="Shape 265"/>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9" name="Shape 269"/>
          <p:cNvSpPr txBox="1"/>
          <p:nvPr>
            <p:ph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p:txBody>
      </p:sp>
      <p:sp>
        <p:nvSpPr>
          <p:cNvPr id="270" name="Shape 270"/>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1" name="Shape 27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2" name="Shape 272"/>
        <p:cNvGrpSpPr/>
        <p:nvPr/>
      </p:nvGrpSpPr>
      <p:grpSpPr>
        <a:xfrm>
          <a:off x="0" y="0"/>
          <a:ext cx="0" cy="0"/>
          <a:chOff x="0" y="0"/>
          <a:chExt cx="0" cy="0"/>
        </a:xfrm>
      </p:grpSpPr>
      <p:sp>
        <p:nvSpPr>
          <p:cNvPr id="273" name="Shape 27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50" name="Shape 50"/>
        <p:cNvGrpSpPr/>
        <p:nvPr/>
      </p:nvGrpSpPr>
      <p:grpSpPr>
        <a:xfrm>
          <a:off x="0" y="0"/>
          <a:ext cx="0" cy="0"/>
          <a:chOff x="0" y="0"/>
          <a:chExt cx="0" cy="0"/>
        </a:xfrm>
      </p:grpSpPr>
      <p:grpSp>
        <p:nvGrpSpPr>
          <p:cNvPr id="51" name="Shape 51"/>
          <p:cNvGrpSpPr/>
          <p:nvPr/>
        </p:nvGrpSpPr>
        <p:grpSpPr>
          <a:xfrm>
            <a:off x="146769" y="3406"/>
            <a:ext cx="1233215" cy="1384535"/>
            <a:chOff x="146769" y="3406"/>
            <a:chExt cx="1233215" cy="1384535"/>
          </a:xfrm>
        </p:grpSpPr>
        <p:grpSp>
          <p:nvGrpSpPr>
            <p:cNvPr id="52" name="Shape 52"/>
            <p:cNvGrpSpPr/>
            <p:nvPr/>
          </p:nvGrpSpPr>
          <p:grpSpPr>
            <a:xfrm>
              <a:off x="1063183" y="3406"/>
              <a:ext cx="316800" cy="688513"/>
              <a:chOff x="1063183" y="3406"/>
              <a:chExt cx="316800" cy="688513"/>
            </a:xfrm>
          </p:grpSpPr>
          <p:sp>
            <p:nvSpPr>
              <p:cNvPr id="53" name="Shape 5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5" name="Shape 55"/>
            <p:cNvGrpSpPr/>
            <p:nvPr/>
          </p:nvGrpSpPr>
          <p:grpSpPr>
            <a:xfrm>
              <a:off x="604976" y="3406"/>
              <a:ext cx="316800" cy="1036524"/>
              <a:chOff x="604976" y="3406"/>
              <a:chExt cx="316800" cy="1036524"/>
            </a:xfrm>
          </p:grpSpPr>
          <p:sp>
            <p:nvSpPr>
              <p:cNvPr id="56" name="Shape 56"/>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9" name="Shape 59"/>
            <p:cNvGrpSpPr/>
            <p:nvPr/>
          </p:nvGrpSpPr>
          <p:grpSpPr>
            <a:xfrm>
              <a:off x="146769" y="3406"/>
              <a:ext cx="316800" cy="1384535"/>
              <a:chOff x="146769" y="3406"/>
              <a:chExt cx="316800" cy="1384535"/>
            </a:xfrm>
          </p:grpSpPr>
          <p:sp>
            <p:nvSpPr>
              <p:cNvPr id="60" name="Shape 60"/>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 name="Shape 6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4" name="Shape 64"/>
          <p:cNvGrpSpPr/>
          <p:nvPr/>
        </p:nvGrpSpPr>
        <p:grpSpPr>
          <a:xfrm>
            <a:off x="6775084" y="2904008"/>
            <a:ext cx="2186148" cy="2239500"/>
            <a:chOff x="6775084" y="2904008"/>
            <a:chExt cx="2186148" cy="2239500"/>
          </a:xfrm>
        </p:grpSpPr>
        <p:grpSp>
          <p:nvGrpSpPr>
            <p:cNvPr id="65" name="Shape 65"/>
            <p:cNvGrpSpPr/>
            <p:nvPr/>
          </p:nvGrpSpPr>
          <p:grpSpPr>
            <a:xfrm>
              <a:off x="6775084" y="4253708"/>
              <a:ext cx="409500" cy="889800"/>
              <a:chOff x="6775084" y="4253708"/>
              <a:chExt cx="409500" cy="889800"/>
            </a:xfrm>
          </p:grpSpPr>
          <p:sp>
            <p:nvSpPr>
              <p:cNvPr id="66" name="Shape 66"/>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8" name="Shape 68"/>
            <p:cNvGrpSpPr/>
            <p:nvPr/>
          </p:nvGrpSpPr>
          <p:grpSpPr>
            <a:xfrm>
              <a:off x="7367299" y="3804008"/>
              <a:ext cx="409500" cy="1339500"/>
              <a:chOff x="7367299" y="3804008"/>
              <a:chExt cx="409500" cy="1339500"/>
            </a:xfrm>
          </p:grpSpPr>
          <p:sp>
            <p:nvSpPr>
              <p:cNvPr id="69" name="Shape 69"/>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Shape 71"/>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2" name="Shape 72"/>
            <p:cNvGrpSpPr/>
            <p:nvPr/>
          </p:nvGrpSpPr>
          <p:grpSpPr>
            <a:xfrm>
              <a:off x="7959516" y="3354008"/>
              <a:ext cx="409500" cy="1789500"/>
              <a:chOff x="7959516" y="3354008"/>
              <a:chExt cx="409500" cy="1789500"/>
            </a:xfrm>
          </p:grpSpPr>
          <p:sp>
            <p:nvSpPr>
              <p:cNvPr id="73" name="Shape 7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7" name="Shape 77"/>
            <p:cNvGrpSpPr/>
            <p:nvPr/>
          </p:nvGrpSpPr>
          <p:grpSpPr>
            <a:xfrm>
              <a:off x="8551731" y="2904008"/>
              <a:ext cx="409500" cy="2239500"/>
              <a:chOff x="8551731" y="2904008"/>
              <a:chExt cx="409500" cy="2239500"/>
            </a:xfrm>
          </p:grpSpPr>
          <p:sp>
            <p:nvSpPr>
              <p:cNvPr id="78" name="Shape 78"/>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3" name="Shape 83"/>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4" name="Shape 8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5" name="Shape 85"/>
        <p:cNvGrpSpPr/>
        <p:nvPr/>
      </p:nvGrpSpPr>
      <p:grpSpPr>
        <a:xfrm>
          <a:off x="0" y="0"/>
          <a:ext cx="0" cy="0"/>
          <a:chOff x="0" y="0"/>
          <a:chExt cx="0" cy="0"/>
        </a:xfrm>
      </p:grpSpPr>
      <p:grpSp>
        <p:nvGrpSpPr>
          <p:cNvPr id="86" name="Shape 86"/>
          <p:cNvGrpSpPr/>
          <p:nvPr/>
        </p:nvGrpSpPr>
        <p:grpSpPr>
          <a:xfrm>
            <a:off x="625966" y="299376"/>
            <a:ext cx="999312" cy="999312"/>
            <a:chOff x="348199" y="179450"/>
            <a:chExt cx="1116300" cy="1116300"/>
          </a:xfrm>
        </p:grpSpPr>
        <p:sp>
          <p:nvSpPr>
            <p:cNvPr id="87" name="Shape 8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1" name="Shape 9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2" name="Shape 92"/>
        <p:cNvGrpSpPr/>
        <p:nvPr/>
      </p:nvGrpSpPr>
      <p:grpSpPr>
        <a:xfrm>
          <a:off x="0" y="0"/>
          <a:ext cx="0" cy="0"/>
          <a:chOff x="0" y="0"/>
          <a:chExt cx="0" cy="0"/>
        </a:xfrm>
      </p:grpSpPr>
      <p:grpSp>
        <p:nvGrpSpPr>
          <p:cNvPr id="93" name="Shape 93"/>
          <p:cNvGrpSpPr/>
          <p:nvPr/>
        </p:nvGrpSpPr>
        <p:grpSpPr>
          <a:xfrm>
            <a:off x="625966" y="299376"/>
            <a:ext cx="999312" cy="999312"/>
            <a:chOff x="348199" y="179450"/>
            <a:chExt cx="1116300" cy="1116300"/>
          </a:xfrm>
        </p:grpSpPr>
        <p:sp>
          <p:nvSpPr>
            <p:cNvPr id="94" name="Shape 9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6" name="Shape 9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7" name="Shape 97"/>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9" name="Shape 9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grpSp>
        <p:nvGrpSpPr>
          <p:cNvPr id="101" name="Shape 101"/>
          <p:cNvGrpSpPr/>
          <p:nvPr/>
        </p:nvGrpSpPr>
        <p:grpSpPr>
          <a:xfrm>
            <a:off x="625966" y="299376"/>
            <a:ext cx="999312" cy="999312"/>
            <a:chOff x="348199" y="179450"/>
            <a:chExt cx="1116300" cy="1116300"/>
          </a:xfrm>
        </p:grpSpPr>
        <p:sp>
          <p:nvSpPr>
            <p:cNvPr id="102" name="Shape 10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4" name="Shape 104"/>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5" name="Shape 10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6" name="Shape 106"/>
        <p:cNvGrpSpPr/>
        <p:nvPr/>
      </p:nvGrpSpPr>
      <p:grpSpPr>
        <a:xfrm>
          <a:off x="0" y="0"/>
          <a:ext cx="0" cy="0"/>
          <a:chOff x="0" y="0"/>
          <a:chExt cx="0" cy="0"/>
        </a:xfrm>
      </p:grpSpPr>
      <p:grpSp>
        <p:nvGrpSpPr>
          <p:cNvPr id="107" name="Shape 107"/>
          <p:cNvGrpSpPr/>
          <p:nvPr/>
        </p:nvGrpSpPr>
        <p:grpSpPr>
          <a:xfrm>
            <a:off x="625966" y="299376"/>
            <a:ext cx="999312" cy="999312"/>
            <a:chOff x="348199" y="179450"/>
            <a:chExt cx="1116300" cy="1116300"/>
          </a:xfrm>
        </p:grpSpPr>
        <p:sp>
          <p:nvSpPr>
            <p:cNvPr id="108" name="Shape 10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0" name="Shape 110"/>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 name="Shape 111"/>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2" name="Shape 1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3" name="Shape 113"/>
        <p:cNvGrpSpPr/>
        <p:nvPr/>
      </p:nvGrpSpPr>
      <p:grpSpPr>
        <a:xfrm>
          <a:off x="0" y="0"/>
          <a:ext cx="0" cy="0"/>
          <a:chOff x="0" y="0"/>
          <a:chExt cx="0" cy="0"/>
        </a:xfrm>
      </p:grpSpPr>
      <p:grpSp>
        <p:nvGrpSpPr>
          <p:cNvPr id="114" name="Shape 114"/>
          <p:cNvGrpSpPr/>
          <p:nvPr/>
        </p:nvGrpSpPr>
        <p:grpSpPr>
          <a:xfrm>
            <a:off x="6866714" y="1306"/>
            <a:ext cx="2267451" cy="2601690"/>
            <a:chOff x="6790514" y="1306"/>
            <a:chExt cx="2267451" cy="2601690"/>
          </a:xfrm>
        </p:grpSpPr>
        <p:grpSp>
          <p:nvGrpSpPr>
            <p:cNvPr id="115" name="Shape 115"/>
            <p:cNvGrpSpPr/>
            <p:nvPr/>
          </p:nvGrpSpPr>
          <p:grpSpPr>
            <a:xfrm>
              <a:off x="7067465" y="1306"/>
              <a:ext cx="1990500" cy="1990200"/>
              <a:chOff x="7067465" y="1306"/>
              <a:chExt cx="1990500" cy="1990200"/>
            </a:xfrm>
          </p:grpSpPr>
          <p:sp>
            <p:nvSpPr>
              <p:cNvPr id="116" name="Shape 116"/>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9" name="Shape 119"/>
            <p:cNvGrpSpPr/>
            <p:nvPr/>
          </p:nvGrpSpPr>
          <p:grpSpPr>
            <a:xfrm>
              <a:off x="8207126" y="1807996"/>
              <a:ext cx="795000" cy="795000"/>
              <a:chOff x="8207126" y="1807996"/>
              <a:chExt cx="795000" cy="795000"/>
            </a:xfrm>
          </p:grpSpPr>
          <p:sp>
            <p:nvSpPr>
              <p:cNvPr id="120" name="Shape 120"/>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3" name="Shape 123"/>
            <p:cNvGrpSpPr/>
            <p:nvPr/>
          </p:nvGrpSpPr>
          <p:grpSpPr>
            <a:xfrm>
              <a:off x="6790514" y="118857"/>
              <a:ext cx="548700" cy="548700"/>
              <a:chOff x="6790514" y="118857"/>
              <a:chExt cx="548700" cy="548700"/>
            </a:xfrm>
          </p:grpSpPr>
          <p:sp>
            <p:nvSpPr>
              <p:cNvPr id="124" name="Shape 124"/>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6" name="Shape 126"/>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7" name="Shape 12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8" name="Shape 128"/>
        <p:cNvGrpSpPr/>
        <p:nvPr/>
      </p:nvGrpSpPr>
      <p:grpSpPr>
        <a:xfrm>
          <a:off x="0" y="0"/>
          <a:ext cx="0" cy="0"/>
          <a:chOff x="0" y="0"/>
          <a:chExt cx="0" cy="0"/>
        </a:xfrm>
      </p:grpSpPr>
      <p:grpSp>
        <p:nvGrpSpPr>
          <p:cNvPr id="129" name="Shape 129"/>
          <p:cNvGrpSpPr/>
          <p:nvPr/>
        </p:nvGrpSpPr>
        <p:grpSpPr>
          <a:xfrm>
            <a:off x="625966" y="299376"/>
            <a:ext cx="999312" cy="999312"/>
            <a:chOff x="348199" y="179450"/>
            <a:chExt cx="1116300" cy="1116300"/>
          </a:xfrm>
        </p:grpSpPr>
        <p:sp>
          <p:nvSpPr>
            <p:cNvPr id="130" name="Shape 1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 name="Shape 13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2" name="Shape 132"/>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3" name="Shape 133"/>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4" name="Shape 134"/>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5" name="Shape 1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6" name="Shape 136"/>
        <p:cNvGrpSpPr/>
        <p:nvPr/>
      </p:nvGrpSpPr>
      <p:grpSpPr>
        <a:xfrm>
          <a:off x="0" y="0"/>
          <a:ext cx="0" cy="0"/>
          <a:chOff x="0" y="0"/>
          <a:chExt cx="0" cy="0"/>
        </a:xfrm>
      </p:grpSpPr>
      <p:grpSp>
        <p:nvGrpSpPr>
          <p:cNvPr id="137" name="Shape 137"/>
          <p:cNvGrpSpPr/>
          <p:nvPr/>
        </p:nvGrpSpPr>
        <p:grpSpPr>
          <a:xfrm>
            <a:off x="713373" y="3847119"/>
            <a:ext cx="825392" cy="825392"/>
            <a:chOff x="348199" y="179450"/>
            <a:chExt cx="1116300" cy="1116300"/>
          </a:xfrm>
        </p:grpSpPr>
        <p:sp>
          <p:nvSpPr>
            <p:cNvPr id="138" name="Shape 13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0" name="Shape 140"/>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1" name="Shape 14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
        <p:nvSpPr>
          <p:cNvPr id="9" name="Shape 9"/>
          <p:cNvSpPr/>
          <p:nvPr/>
        </p:nvSpPr>
        <p:spPr>
          <a:xfrm>
            <a:off x="114475" y="114475"/>
            <a:ext cx="8936100" cy="49374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7.png"/><Relationship Id="rId6"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ctrTitle"/>
          </p:nvPr>
        </p:nvSpPr>
        <p:spPr>
          <a:xfrm>
            <a:off x="824000" y="1112960"/>
            <a:ext cx="4255500" cy="18729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6000"/>
              <a:t>BioNetFit</a:t>
            </a:r>
            <a:endParaRPr sz="6000"/>
          </a:p>
          <a:p>
            <a:pPr indent="0" lvl="0" marL="0" rtl="0">
              <a:spcBef>
                <a:spcPts val="0"/>
              </a:spcBef>
              <a:spcAft>
                <a:spcPts val="0"/>
              </a:spcAft>
              <a:buNone/>
            </a:pPr>
            <a:r>
              <a:rPr lang="en" sz="3200"/>
              <a:t>Design Review 2</a:t>
            </a:r>
            <a:endParaRPr sz="3200"/>
          </a:p>
        </p:txBody>
      </p:sp>
      <p:sp>
        <p:nvSpPr>
          <p:cNvPr id="279" name="Shape 279"/>
          <p:cNvSpPr txBox="1"/>
          <p:nvPr>
            <p:ph idx="1" type="subTitle"/>
          </p:nvPr>
        </p:nvSpPr>
        <p:spPr>
          <a:xfrm>
            <a:off x="824000" y="3128900"/>
            <a:ext cx="6096900" cy="69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200"/>
              <a:t>Team U.I. Fit</a:t>
            </a:r>
            <a:endParaRPr sz="2200"/>
          </a:p>
          <a:p>
            <a:pPr indent="0" lvl="0" marL="0" rtl="0">
              <a:spcBef>
                <a:spcPts val="0"/>
              </a:spcBef>
              <a:spcAft>
                <a:spcPts val="0"/>
              </a:spcAft>
              <a:buNone/>
            </a:pPr>
            <a:r>
              <a:rPr lang="en" sz="1600"/>
              <a:t>Charles Chatwin, Matthew Burns, Joshua Gutman, Tanner Brelje</a:t>
            </a:r>
            <a:endParaRPr sz="1600"/>
          </a:p>
          <a:p>
            <a:pPr indent="0" lvl="0" marL="0" rtl="0">
              <a:spcBef>
                <a:spcPts val="0"/>
              </a:spcBef>
              <a:spcAft>
                <a:spcPts val="0"/>
              </a:spcAft>
              <a:buNone/>
            </a:pPr>
            <a:r>
              <a:rPr lang="en"/>
              <a:t>Mentor &amp; Client: Dr. Abolfazl Razi</a:t>
            </a:r>
            <a:endParaRPr/>
          </a:p>
        </p:txBody>
      </p:sp>
      <p:sp>
        <p:nvSpPr>
          <p:cNvPr id="280" name="Shape 28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59" name="Shape 359"/>
        <p:cNvGrpSpPr/>
        <p:nvPr/>
      </p:nvGrpSpPr>
      <p:grpSpPr>
        <a:xfrm>
          <a:off x="0" y="0"/>
          <a:ext cx="0" cy="0"/>
          <a:chOff x="0" y="0"/>
          <a:chExt cx="0" cy="0"/>
        </a:xfrm>
      </p:grpSpPr>
      <p:sp>
        <p:nvSpPr>
          <p:cNvPr id="360" name="Shape 36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Key Technical Requirements</a:t>
            </a:r>
            <a:endParaRPr/>
          </a:p>
        </p:txBody>
      </p:sp>
      <p:sp>
        <p:nvSpPr>
          <p:cNvPr id="361" name="Shape 361"/>
          <p:cNvSpPr txBox="1"/>
          <p:nvPr>
            <p:ph idx="1" type="body"/>
          </p:nvPr>
        </p:nvSpPr>
        <p:spPr>
          <a:xfrm>
            <a:off x="1303800" y="1427900"/>
            <a:ext cx="7030500" cy="31038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Dynamic HTML generation</a:t>
            </a:r>
            <a:endParaRPr/>
          </a:p>
          <a:p>
            <a:pPr indent="-298450" lvl="1" marL="914400" rtl="0">
              <a:spcBef>
                <a:spcPts val="0"/>
              </a:spcBef>
              <a:spcAft>
                <a:spcPts val="0"/>
              </a:spcAft>
              <a:buSzPts val="1100"/>
              <a:buChar char="○"/>
            </a:pPr>
            <a:r>
              <a:rPr lang="en"/>
              <a:t>Text fields are created from user-uploaded file</a:t>
            </a:r>
            <a:br>
              <a:rPr lang="en"/>
            </a:br>
            <a:endParaRPr/>
          </a:p>
          <a:p>
            <a:pPr indent="-311150" lvl="0" marL="457200" rtl="0">
              <a:spcBef>
                <a:spcPts val="0"/>
              </a:spcBef>
              <a:spcAft>
                <a:spcPts val="0"/>
              </a:spcAft>
              <a:buSzPts val="1300"/>
              <a:buChar char="●"/>
            </a:pPr>
            <a:r>
              <a:rPr lang="en"/>
              <a:t>Scraping text fields</a:t>
            </a:r>
            <a:endParaRPr/>
          </a:p>
          <a:p>
            <a:pPr indent="-298450" lvl="1" marL="914400" rtl="0">
              <a:spcBef>
                <a:spcPts val="0"/>
              </a:spcBef>
              <a:spcAft>
                <a:spcPts val="0"/>
              </a:spcAft>
              <a:buSzPts val="1100"/>
              <a:buChar char="○"/>
            </a:pPr>
            <a:r>
              <a:rPr lang="en"/>
              <a:t>Text fields are scraped to get user-inputted information</a:t>
            </a:r>
            <a:br>
              <a:rPr lang="en"/>
            </a:br>
            <a:endParaRPr/>
          </a:p>
          <a:p>
            <a:pPr indent="-311150" lvl="0" marL="457200" rtl="0">
              <a:spcBef>
                <a:spcPts val="0"/>
              </a:spcBef>
              <a:spcAft>
                <a:spcPts val="0"/>
              </a:spcAft>
              <a:buSzPts val="1300"/>
              <a:buChar char="●"/>
            </a:pPr>
            <a:r>
              <a:rPr lang="en"/>
              <a:t>Creating files from user-inputted information</a:t>
            </a:r>
            <a:endParaRPr/>
          </a:p>
          <a:p>
            <a:pPr indent="-298450" lvl="1" marL="914400" rtl="0">
              <a:spcBef>
                <a:spcPts val="0"/>
              </a:spcBef>
              <a:spcAft>
                <a:spcPts val="0"/>
              </a:spcAft>
              <a:buSzPts val="1100"/>
              <a:buChar char="○"/>
            </a:pPr>
            <a:r>
              <a:rPr lang="en"/>
              <a:t>A configuration file is created from user-inputted information</a:t>
            </a:r>
            <a:br>
              <a:rPr lang="en"/>
            </a:br>
            <a:endParaRPr/>
          </a:p>
          <a:p>
            <a:pPr indent="-311150" lvl="0" marL="457200" rtl="0">
              <a:spcBef>
                <a:spcPts val="0"/>
              </a:spcBef>
              <a:spcAft>
                <a:spcPts val="0"/>
              </a:spcAft>
              <a:buSzPts val="1300"/>
              <a:buChar char="●"/>
            </a:pPr>
            <a:r>
              <a:rPr lang="en" sz="1300"/>
              <a:t>Storing information in a database</a:t>
            </a:r>
            <a:endParaRPr sz="1300"/>
          </a:p>
          <a:p>
            <a:pPr indent="-298450" lvl="1" marL="914400" rtl="0">
              <a:spcBef>
                <a:spcPts val="0"/>
              </a:spcBef>
              <a:spcAft>
                <a:spcPts val="0"/>
              </a:spcAft>
              <a:buSzPts val="1100"/>
              <a:buChar char="○"/>
            </a:pPr>
            <a:r>
              <a:rPr lang="en"/>
              <a:t>All input and output files are stored in a database for each user</a:t>
            </a:r>
            <a:br>
              <a:rPr lang="en"/>
            </a:br>
            <a:endParaRPr/>
          </a:p>
          <a:p>
            <a:pPr indent="-311150" lvl="0" marL="457200" rtl="0">
              <a:spcBef>
                <a:spcPts val="0"/>
              </a:spcBef>
              <a:spcAft>
                <a:spcPts val="0"/>
              </a:spcAft>
              <a:buSzPts val="1300"/>
              <a:buChar char="●"/>
            </a:pPr>
            <a:r>
              <a:rPr lang="en" sz="1300"/>
              <a:t>Visualizing data</a:t>
            </a:r>
            <a:endParaRPr sz="1300"/>
          </a:p>
          <a:p>
            <a:pPr indent="-298450" lvl="1" marL="914400" rtl="0">
              <a:spcBef>
                <a:spcPts val="0"/>
              </a:spcBef>
              <a:spcAft>
                <a:spcPts val="0"/>
              </a:spcAft>
              <a:buSzPts val="1100"/>
              <a:buChar char="○"/>
            </a:pPr>
            <a:r>
              <a:rPr lang="en"/>
              <a:t>Plot BioNetFit output</a:t>
            </a:r>
            <a:endParaRPr/>
          </a:p>
        </p:txBody>
      </p:sp>
      <p:sp>
        <p:nvSpPr>
          <p:cNvPr id="362" name="Shape 362"/>
          <p:cNvSpPr txBox="1"/>
          <p:nvPr>
            <p:ph idx="12" type="sldNum"/>
          </p:nvPr>
        </p:nvSpPr>
        <p:spPr>
          <a:xfrm>
            <a:off x="8022325" y="4736975"/>
            <a:ext cx="9774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 Matthew </a:t>
            </a:r>
            <a:fld id="{00000000-1234-1234-1234-123412341234}" type="slidenum">
              <a:rPr lang="en"/>
              <a:t>‹#›</a:t>
            </a:fld>
            <a:endParaRPr/>
          </a:p>
        </p:txBody>
      </p:sp>
      <p:pic>
        <p:nvPicPr>
          <p:cNvPr id="363" name="Shape 363"/>
          <p:cNvPicPr preferRelativeResize="0"/>
          <p:nvPr/>
        </p:nvPicPr>
        <p:blipFill>
          <a:blip r:embed="rId3">
            <a:alphaModFix/>
          </a:blip>
          <a:stretch>
            <a:fillRect/>
          </a:stretch>
        </p:blipFill>
        <p:spPr>
          <a:xfrm>
            <a:off x="6474100" y="1990050"/>
            <a:ext cx="2102124" cy="2102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67" name="Shape 367"/>
        <p:cNvGrpSpPr/>
        <p:nvPr/>
      </p:nvGrpSpPr>
      <p:grpSpPr>
        <a:xfrm>
          <a:off x="0" y="0"/>
          <a:ext cx="0" cy="0"/>
          <a:chOff x="0" y="0"/>
          <a:chExt cx="0" cy="0"/>
        </a:xfrm>
      </p:grpSpPr>
      <p:pic>
        <p:nvPicPr>
          <p:cNvPr id="368" name="Shape 368"/>
          <p:cNvPicPr preferRelativeResize="0"/>
          <p:nvPr/>
        </p:nvPicPr>
        <p:blipFill>
          <a:blip r:embed="rId3">
            <a:alphaModFix/>
          </a:blip>
          <a:stretch>
            <a:fillRect/>
          </a:stretch>
        </p:blipFill>
        <p:spPr>
          <a:xfrm>
            <a:off x="0" y="671500"/>
            <a:ext cx="9144000" cy="4472000"/>
          </a:xfrm>
          <a:prstGeom prst="rect">
            <a:avLst/>
          </a:prstGeom>
          <a:noFill/>
          <a:ln>
            <a:noFill/>
          </a:ln>
        </p:spPr>
      </p:pic>
      <p:sp>
        <p:nvSpPr>
          <p:cNvPr id="369" name="Shape 369"/>
          <p:cNvSpPr txBox="1"/>
          <p:nvPr>
            <p:ph type="title"/>
          </p:nvPr>
        </p:nvSpPr>
        <p:spPr>
          <a:xfrm>
            <a:off x="2751600" y="141375"/>
            <a:ext cx="30288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File entry</a:t>
            </a:r>
            <a:endParaRPr/>
          </a:p>
        </p:txBody>
      </p:sp>
      <p:sp>
        <p:nvSpPr>
          <p:cNvPr id="370" name="Shape 370"/>
          <p:cNvSpPr txBox="1"/>
          <p:nvPr>
            <p:ph idx="12" type="sldNum"/>
          </p:nvPr>
        </p:nvSpPr>
        <p:spPr>
          <a:xfrm>
            <a:off x="8175852" y="4736975"/>
            <a:ext cx="823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Josh </a:t>
            </a: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74" name="Shape 374"/>
        <p:cNvGrpSpPr/>
        <p:nvPr/>
      </p:nvGrpSpPr>
      <p:grpSpPr>
        <a:xfrm>
          <a:off x="0" y="0"/>
          <a:ext cx="0" cy="0"/>
          <a:chOff x="0" y="0"/>
          <a:chExt cx="0" cy="0"/>
        </a:xfrm>
      </p:grpSpPr>
      <p:sp>
        <p:nvSpPr>
          <p:cNvPr id="375" name="Shape 375"/>
          <p:cNvSpPr txBox="1"/>
          <p:nvPr>
            <p:ph type="title"/>
          </p:nvPr>
        </p:nvSpPr>
        <p:spPr>
          <a:xfrm>
            <a:off x="2751600" y="141375"/>
            <a:ext cx="30288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File Generation</a:t>
            </a:r>
            <a:endParaRPr/>
          </a:p>
        </p:txBody>
      </p:sp>
      <p:pic>
        <p:nvPicPr>
          <p:cNvPr id="376" name="Shape 376"/>
          <p:cNvPicPr preferRelativeResize="0"/>
          <p:nvPr/>
        </p:nvPicPr>
        <p:blipFill>
          <a:blip r:embed="rId3">
            <a:alphaModFix/>
          </a:blip>
          <a:stretch>
            <a:fillRect/>
          </a:stretch>
        </p:blipFill>
        <p:spPr>
          <a:xfrm>
            <a:off x="0" y="603475"/>
            <a:ext cx="9144000" cy="4527100"/>
          </a:xfrm>
          <a:prstGeom prst="rect">
            <a:avLst/>
          </a:prstGeom>
          <a:noFill/>
          <a:ln>
            <a:noFill/>
          </a:ln>
        </p:spPr>
      </p:pic>
      <p:sp>
        <p:nvSpPr>
          <p:cNvPr id="377" name="Shape 377"/>
          <p:cNvSpPr txBox="1"/>
          <p:nvPr>
            <p:ph idx="12" type="sldNum"/>
          </p:nvPr>
        </p:nvSpPr>
        <p:spPr>
          <a:xfrm>
            <a:off x="8204652" y="4736975"/>
            <a:ext cx="7950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Josh </a:t>
            </a: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CCCCC"/>
        </a:solidFill>
      </p:bgPr>
    </p:bg>
    <p:spTree>
      <p:nvGrpSpPr>
        <p:cNvPr id="381" name="Shape 381"/>
        <p:cNvGrpSpPr/>
        <p:nvPr/>
      </p:nvGrpSpPr>
      <p:grpSpPr>
        <a:xfrm>
          <a:off x="0" y="0"/>
          <a:ext cx="0" cy="0"/>
          <a:chOff x="0" y="0"/>
          <a:chExt cx="0" cy="0"/>
        </a:xfrm>
      </p:grpSpPr>
      <p:sp>
        <p:nvSpPr>
          <p:cNvPr id="382" name="Shape 38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Variable Entry</a:t>
            </a:r>
            <a:endParaRPr/>
          </a:p>
        </p:txBody>
      </p:sp>
      <p:sp>
        <p:nvSpPr>
          <p:cNvPr id="383" name="Shape 38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384" name="Shape 384"/>
          <p:cNvSpPr txBox="1"/>
          <p:nvPr>
            <p:ph idx="12" type="sldNum"/>
          </p:nvPr>
        </p:nvSpPr>
        <p:spPr>
          <a:xfrm>
            <a:off x="8185452" y="4736975"/>
            <a:ext cx="8142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Josh </a:t>
            </a:r>
            <a:fld id="{00000000-1234-1234-1234-123412341234}" type="slidenum">
              <a:rPr lang="en"/>
              <a:t>‹#›</a:t>
            </a:fld>
            <a:endParaRPr/>
          </a:p>
        </p:txBody>
      </p:sp>
      <p:pic>
        <p:nvPicPr>
          <p:cNvPr id="385" name="Shape 385"/>
          <p:cNvPicPr preferRelativeResize="0"/>
          <p:nvPr/>
        </p:nvPicPr>
        <p:blipFill>
          <a:blip r:embed="rId3">
            <a:alphaModFix/>
          </a:blip>
          <a:stretch>
            <a:fillRect/>
          </a:stretch>
        </p:blipFill>
        <p:spPr>
          <a:xfrm>
            <a:off x="437238" y="1372488"/>
            <a:ext cx="8269526" cy="262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89" name="Shape 389"/>
        <p:cNvGrpSpPr/>
        <p:nvPr/>
      </p:nvGrpSpPr>
      <p:grpSpPr>
        <a:xfrm>
          <a:off x="0" y="0"/>
          <a:ext cx="0" cy="0"/>
          <a:chOff x="0" y="0"/>
          <a:chExt cx="0" cy="0"/>
        </a:xfrm>
      </p:grpSpPr>
      <p:sp>
        <p:nvSpPr>
          <p:cNvPr id="390" name="Shape 390"/>
          <p:cNvSpPr txBox="1"/>
          <p:nvPr>
            <p:ph type="title"/>
          </p:nvPr>
        </p:nvSpPr>
        <p:spPr>
          <a:xfrm>
            <a:off x="2751600" y="141375"/>
            <a:ext cx="30288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User Page</a:t>
            </a:r>
            <a:endParaRPr/>
          </a:p>
        </p:txBody>
      </p:sp>
      <p:sp>
        <p:nvSpPr>
          <p:cNvPr id="391" name="Shape 391"/>
          <p:cNvSpPr txBox="1"/>
          <p:nvPr>
            <p:ph idx="12" type="sldNum"/>
          </p:nvPr>
        </p:nvSpPr>
        <p:spPr>
          <a:xfrm>
            <a:off x="8137477" y="4736975"/>
            <a:ext cx="8622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Josh </a:t>
            </a:r>
            <a:fld id="{00000000-1234-1234-1234-123412341234}" type="slidenum">
              <a:rPr lang="en"/>
              <a:t>‹#›</a:t>
            </a:fld>
            <a:endParaRPr/>
          </a:p>
        </p:txBody>
      </p:sp>
      <p:pic>
        <p:nvPicPr>
          <p:cNvPr id="392" name="Shape 392"/>
          <p:cNvPicPr preferRelativeResize="0"/>
          <p:nvPr/>
        </p:nvPicPr>
        <p:blipFill>
          <a:blip r:embed="rId3">
            <a:alphaModFix/>
          </a:blip>
          <a:stretch>
            <a:fillRect/>
          </a:stretch>
        </p:blipFill>
        <p:spPr>
          <a:xfrm>
            <a:off x="548775" y="1359125"/>
            <a:ext cx="8046459" cy="329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96" name="Shape 396"/>
        <p:cNvGrpSpPr/>
        <p:nvPr/>
      </p:nvGrpSpPr>
      <p:grpSpPr>
        <a:xfrm>
          <a:off x="0" y="0"/>
          <a:ext cx="0" cy="0"/>
          <a:chOff x="0" y="0"/>
          <a:chExt cx="0" cy="0"/>
        </a:xfrm>
      </p:grpSpPr>
      <p:sp>
        <p:nvSpPr>
          <p:cNvPr id="397" name="Shape 397"/>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Image of bionetfit on cmd line</a:t>
            </a:r>
            <a:endParaRPr/>
          </a:p>
        </p:txBody>
      </p:sp>
      <p:pic>
        <p:nvPicPr>
          <p:cNvPr id="398" name="Shape 398"/>
          <p:cNvPicPr preferRelativeResize="0"/>
          <p:nvPr/>
        </p:nvPicPr>
        <p:blipFill rotWithShape="1">
          <a:blip r:embed="rId3">
            <a:alphaModFix/>
          </a:blip>
          <a:srcRect b="0" l="0" r="0" t="0"/>
          <a:stretch/>
        </p:blipFill>
        <p:spPr>
          <a:xfrm>
            <a:off x="190401" y="531202"/>
            <a:ext cx="4543901" cy="4270876"/>
          </a:xfrm>
          <a:prstGeom prst="rect">
            <a:avLst/>
          </a:prstGeom>
          <a:noFill/>
          <a:ln>
            <a:noFill/>
          </a:ln>
        </p:spPr>
      </p:pic>
      <p:pic>
        <p:nvPicPr>
          <p:cNvPr id="399" name="Shape 399"/>
          <p:cNvPicPr preferRelativeResize="0"/>
          <p:nvPr/>
        </p:nvPicPr>
        <p:blipFill rotWithShape="1">
          <a:blip r:embed="rId4">
            <a:alphaModFix/>
          </a:blip>
          <a:srcRect b="0" l="0" r="13867" t="0"/>
          <a:stretch/>
        </p:blipFill>
        <p:spPr>
          <a:xfrm>
            <a:off x="4802675" y="531200"/>
            <a:ext cx="4197174" cy="917800"/>
          </a:xfrm>
          <a:prstGeom prst="rect">
            <a:avLst/>
          </a:prstGeom>
          <a:noFill/>
          <a:ln>
            <a:noFill/>
          </a:ln>
        </p:spPr>
      </p:pic>
      <p:sp>
        <p:nvSpPr>
          <p:cNvPr id="400" name="Shape 400"/>
          <p:cNvSpPr txBox="1"/>
          <p:nvPr/>
        </p:nvSpPr>
        <p:spPr>
          <a:xfrm>
            <a:off x="5736450" y="4077750"/>
            <a:ext cx="1764900" cy="45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Example config file</a:t>
            </a:r>
            <a:endParaRPr/>
          </a:p>
        </p:txBody>
      </p:sp>
      <p:sp>
        <p:nvSpPr>
          <p:cNvPr id="401" name="Shape 401"/>
          <p:cNvSpPr/>
          <p:nvPr/>
        </p:nvSpPr>
        <p:spPr>
          <a:xfrm>
            <a:off x="4765300" y="4109750"/>
            <a:ext cx="831900" cy="353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2" name="Shape 402"/>
          <p:cNvSpPr txBox="1"/>
          <p:nvPr/>
        </p:nvSpPr>
        <p:spPr>
          <a:xfrm>
            <a:off x="5080475" y="2206150"/>
            <a:ext cx="1500300" cy="45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Example output</a:t>
            </a:r>
            <a:endParaRPr/>
          </a:p>
        </p:txBody>
      </p:sp>
      <p:sp>
        <p:nvSpPr>
          <p:cNvPr id="403" name="Shape 403"/>
          <p:cNvSpPr/>
          <p:nvPr/>
        </p:nvSpPr>
        <p:spPr>
          <a:xfrm>
            <a:off x="6568050" y="2042275"/>
            <a:ext cx="403500" cy="6177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Shape 404"/>
          <p:cNvSpPr txBox="1"/>
          <p:nvPr>
            <p:ph idx="12" type="sldNum"/>
          </p:nvPr>
        </p:nvSpPr>
        <p:spPr>
          <a:xfrm>
            <a:off x="8167950" y="4736975"/>
            <a:ext cx="8319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Josh </a:t>
            </a: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408" name="Shape 408"/>
        <p:cNvGrpSpPr/>
        <p:nvPr/>
      </p:nvGrpSpPr>
      <p:grpSpPr>
        <a:xfrm>
          <a:off x="0" y="0"/>
          <a:ext cx="0" cy="0"/>
          <a:chOff x="0" y="0"/>
          <a:chExt cx="0" cy="0"/>
        </a:xfrm>
      </p:grpSpPr>
      <p:sp>
        <p:nvSpPr>
          <p:cNvPr id="409" name="Shape 409"/>
          <p:cNvSpPr txBox="1"/>
          <p:nvPr>
            <p:ph type="title"/>
          </p:nvPr>
        </p:nvSpPr>
        <p:spPr>
          <a:xfrm>
            <a:off x="2751600" y="141375"/>
            <a:ext cx="30288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410" name="Shape 410"/>
          <p:cNvPicPr preferRelativeResize="0"/>
          <p:nvPr/>
        </p:nvPicPr>
        <p:blipFill>
          <a:blip r:embed="rId3">
            <a:alphaModFix/>
          </a:blip>
          <a:stretch>
            <a:fillRect/>
          </a:stretch>
        </p:blipFill>
        <p:spPr>
          <a:xfrm>
            <a:off x="0" y="616400"/>
            <a:ext cx="9144000" cy="4527100"/>
          </a:xfrm>
          <a:prstGeom prst="rect">
            <a:avLst/>
          </a:prstGeom>
          <a:noFill/>
          <a:ln>
            <a:noFill/>
          </a:ln>
        </p:spPr>
      </p:pic>
      <p:sp>
        <p:nvSpPr>
          <p:cNvPr id="411" name="Shape 411"/>
          <p:cNvSpPr txBox="1"/>
          <p:nvPr>
            <p:ph idx="12" type="sldNum"/>
          </p:nvPr>
        </p:nvSpPr>
        <p:spPr>
          <a:xfrm>
            <a:off x="8271826" y="4736975"/>
            <a:ext cx="727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Josh </a:t>
            </a: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415" name="Shape 415"/>
        <p:cNvGrpSpPr/>
        <p:nvPr/>
      </p:nvGrpSpPr>
      <p:grpSpPr>
        <a:xfrm>
          <a:off x="0" y="0"/>
          <a:ext cx="0" cy="0"/>
          <a:chOff x="0" y="0"/>
          <a:chExt cx="0" cy="0"/>
        </a:xfrm>
      </p:grpSpPr>
      <p:sp>
        <p:nvSpPr>
          <p:cNvPr id="416" name="Shape 4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Python Framework</a:t>
            </a:r>
            <a:endParaRPr/>
          </a:p>
        </p:txBody>
      </p:sp>
      <p:graphicFrame>
        <p:nvGraphicFramePr>
          <p:cNvPr id="417" name="Shape 417"/>
          <p:cNvGraphicFramePr/>
          <p:nvPr/>
        </p:nvGraphicFramePr>
        <p:xfrm>
          <a:off x="952500" y="1619250"/>
          <a:ext cx="3000000" cy="3000000"/>
        </p:xfrm>
        <a:graphic>
          <a:graphicData uri="http://schemas.openxmlformats.org/drawingml/2006/table">
            <a:tbl>
              <a:tblPr>
                <a:noFill/>
                <a:tableStyleId>{B2F785C2-BAEC-4362-AE6A-382112EA2628}</a:tableStyleId>
              </a:tblPr>
              <a:tblGrid>
                <a:gridCol w="2413000"/>
                <a:gridCol w="2413000"/>
                <a:gridCol w="2413000"/>
              </a:tblGrid>
              <a:tr h="381000">
                <a:tc>
                  <a:txBody>
                    <a:bodyPr>
                      <a:noAutofit/>
                    </a:bodyPr>
                    <a:lstStyle/>
                    <a:p>
                      <a:pPr indent="0" lvl="0" marL="0">
                        <a:spcBef>
                          <a:spcPts val="0"/>
                        </a:spcBef>
                        <a:spcAft>
                          <a:spcPts val="0"/>
                        </a:spcAft>
                        <a:buNone/>
                      </a:pPr>
                      <a:r>
                        <a:rPr b="1" lang="en"/>
                        <a:t>Requirement</a:t>
                      </a:r>
                      <a:endParaRPr b="1"/>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b="1" lang="en"/>
                        <a:t>Fulfilled by</a:t>
                      </a:r>
                      <a:endParaRPr b="1"/>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a:spcBef>
                          <a:spcPts val="0"/>
                        </a:spcBef>
                        <a:spcAft>
                          <a:spcPts val="0"/>
                        </a:spcAft>
                        <a:buNone/>
                      </a:pPr>
                      <a:r>
                        <a:rPr b="1" lang="en"/>
                        <a:t>Python?</a:t>
                      </a:r>
                      <a:endParaRPr b="1"/>
                    </a:p>
                  </a:txBody>
                  <a:tcPr marT="91425" marB="91425" marR="91425" marL="91425">
                    <a:lnB cap="flat" cmpd="sng" w="9525">
                      <a:solidFill>
                        <a:srgbClr val="9E9E9E"/>
                      </a:solidFill>
                      <a:prstDash val="solid"/>
                      <a:round/>
                      <a:headEnd len="sm" w="sm" type="none"/>
                      <a:tailEnd len="sm" w="sm" type="none"/>
                    </a:lnB>
                  </a:tcPr>
                </a:tc>
              </a:tr>
              <a:tr h="381000">
                <a:tc>
                  <a:txBody>
                    <a:bodyPr>
                      <a:noAutofit/>
                    </a:bodyPr>
                    <a:lstStyle/>
                    <a:p>
                      <a:pPr indent="0" lvl="0" marL="0" rtl="0">
                        <a:spcBef>
                          <a:spcPts val="0"/>
                        </a:spcBef>
                        <a:spcAft>
                          <a:spcPts val="0"/>
                        </a:spcAft>
                        <a:buNone/>
                      </a:pPr>
                      <a:r>
                        <a:rPr lang="en"/>
                        <a:t>Dynamic HTML generation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a:t>Django</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spcBef>
                          <a:spcPts val="0"/>
                        </a:spcBef>
                        <a:spcAft>
                          <a:spcPts val="0"/>
                        </a:spcAft>
                        <a:buNone/>
                      </a:pPr>
                      <a:r>
                        <a:rPr lang="en"/>
                        <a:t>Yes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noAutofit/>
                    </a:bodyPr>
                    <a:lstStyle/>
                    <a:p>
                      <a:pPr indent="0" lvl="0" marL="0">
                        <a:spcBef>
                          <a:spcPts val="0"/>
                        </a:spcBef>
                        <a:spcAft>
                          <a:spcPts val="0"/>
                        </a:spcAft>
                        <a:buNone/>
                      </a:pPr>
                      <a:r>
                        <a:rPr lang="en"/>
                        <a:t>Scraping Text fields</a:t>
                      </a:r>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a:spcBef>
                          <a:spcPts val="0"/>
                        </a:spcBef>
                        <a:spcAft>
                          <a:spcPts val="0"/>
                        </a:spcAft>
                        <a:buNone/>
                      </a:pPr>
                      <a:r>
                        <a:rPr lang="en"/>
                        <a:t>Django</a:t>
                      </a:r>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a:spcBef>
                          <a:spcPts val="0"/>
                        </a:spcBef>
                        <a:spcAft>
                          <a:spcPts val="0"/>
                        </a:spcAft>
                        <a:buNone/>
                      </a:pPr>
                      <a:r>
                        <a:rPr lang="en"/>
                        <a:t>Yes</a:t>
                      </a:r>
                      <a:endParaRPr/>
                    </a:p>
                  </a:txBody>
                  <a:tcPr marT="91425" marB="91425" marR="91425" marL="91425">
                    <a:lnT cap="flat" cmpd="sng" w="9525">
                      <a:solidFill>
                        <a:srgbClr val="9E9E9E"/>
                      </a:solidFill>
                      <a:prstDash val="solid"/>
                      <a:round/>
                      <a:headEnd len="sm" w="sm" type="none"/>
                      <a:tailEnd len="sm" w="sm" type="none"/>
                    </a:lnT>
                  </a:tcPr>
                </a:tc>
              </a:tr>
              <a:tr h="381000">
                <a:tc>
                  <a:txBody>
                    <a:bodyPr>
                      <a:noAutofit/>
                    </a:bodyPr>
                    <a:lstStyle/>
                    <a:p>
                      <a:pPr indent="0" lvl="0" marL="0">
                        <a:spcBef>
                          <a:spcPts val="0"/>
                        </a:spcBef>
                        <a:spcAft>
                          <a:spcPts val="0"/>
                        </a:spcAft>
                        <a:buNone/>
                      </a:pPr>
                      <a:r>
                        <a:rPr lang="en"/>
                        <a:t>Creating files</a:t>
                      </a:r>
                      <a:endParaRPr/>
                    </a:p>
                  </a:txBody>
                  <a:tcPr marT="91425" marB="91425" marR="91425" marL="91425"/>
                </a:tc>
                <a:tc>
                  <a:txBody>
                    <a:bodyPr>
                      <a:noAutofit/>
                    </a:bodyPr>
                    <a:lstStyle/>
                    <a:p>
                      <a:pPr indent="0" lvl="0" marL="0">
                        <a:spcBef>
                          <a:spcPts val="0"/>
                        </a:spcBef>
                        <a:spcAft>
                          <a:spcPts val="0"/>
                        </a:spcAft>
                        <a:buNone/>
                      </a:pPr>
                      <a:r>
                        <a:rPr lang="en"/>
                        <a:t>Vanilla Python</a:t>
                      </a:r>
                      <a:endParaRPr/>
                    </a:p>
                  </a:txBody>
                  <a:tcPr marT="91425" marB="91425" marR="91425" marL="91425"/>
                </a:tc>
                <a:tc>
                  <a:txBody>
                    <a:bodyPr>
                      <a:noAutofit/>
                    </a:bodyPr>
                    <a:lstStyle/>
                    <a:p>
                      <a:pPr indent="0" lvl="0" marL="0">
                        <a:spcBef>
                          <a:spcPts val="0"/>
                        </a:spcBef>
                        <a:spcAft>
                          <a:spcPts val="0"/>
                        </a:spcAft>
                        <a:buNone/>
                      </a:pPr>
                      <a:r>
                        <a:rPr lang="en"/>
                        <a:t>Yes</a:t>
                      </a:r>
                      <a:endParaRPr/>
                    </a:p>
                  </a:txBody>
                  <a:tcPr marT="91425" marB="91425" marR="91425" marL="91425"/>
                </a:tc>
              </a:tr>
              <a:tr h="381000">
                <a:tc>
                  <a:txBody>
                    <a:bodyPr>
                      <a:noAutofit/>
                    </a:bodyPr>
                    <a:lstStyle/>
                    <a:p>
                      <a:pPr indent="0" lvl="0" marL="0" rtl="0">
                        <a:spcBef>
                          <a:spcPts val="0"/>
                        </a:spcBef>
                        <a:spcAft>
                          <a:spcPts val="0"/>
                        </a:spcAft>
                        <a:buNone/>
                      </a:pPr>
                      <a:r>
                        <a:rPr lang="en"/>
                        <a:t>SSH from server to server</a:t>
                      </a:r>
                      <a:endParaRPr/>
                    </a:p>
                  </a:txBody>
                  <a:tcPr marT="91425" marB="91425" marR="91425" marL="91425"/>
                </a:tc>
                <a:tc>
                  <a:txBody>
                    <a:bodyPr>
                      <a:noAutofit/>
                    </a:bodyPr>
                    <a:lstStyle/>
                    <a:p>
                      <a:pPr indent="0" lvl="0" marL="0" rtl="0">
                        <a:spcBef>
                          <a:spcPts val="0"/>
                        </a:spcBef>
                        <a:spcAft>
                          <a:spcPts val="0"/>
                        </a:spcAft>
                        <a:buNone/>
                      </a:pPr>
                      <a:r>
                        <a:rPr lang="en"/>
                        <a:t>Paramiko</a:t>
                      </a:r>
                      <a:endParaRPr/>
                    </a:p>
                  </a:txBody>
                  <a:tcPr marT="91425" marB="91425" marR="91425" marL="91425"/>
                </a:tc>
                <a:tc>
                  <a:txBody>
                    <a:bodyPr>
                      <a:noAutofit/>
                    </a:bodyPr>
                    <a:lstStyle/>
                    <a:p>
                      <a:pPr indent="0" lvl="0" marL="0" rtl="0">
                        <a:spcBef>
                          <a:spcPts val="0"/>
                        </a:spcBef>
                        <a:spcAft>
                          <a:spcPts val="0"/>
                        </a:spcAft>
                        <a:buNone/>
                      </a:pPr>
                      <a:r>
                        <a:rPr lang="en"/>
                        <a:t>Yes</a:t>
                      </a:r>
                      <a:endParaRPr/>
                    </a:p>
                  </a:txBody>
                  <a:tcPr marT="91425" marB="91425" marR="91425" marL="91425"/>
                </a:tc>
              </a:tr>
              <a:tr h="381000">
                <a:tc>
                  <a:txBody>
                    <a:bodyPr>
                      <a:noAutofit/>
                    </a:bodyPr>
                    <a:lstStyle/>
                    <a:p>
                      <a:pPr indent="0" lvl="0" marL="0" rtl="0">
                        <a:spcBef>
                          <a:spcPts val="0"/>
                        </a:spcBef>
                        <a:spcAft>
                          <a:spcPts val="0"/>
                        </a:spcAft>
                        <a:buNone/>
                      </a:pPr>
                      <a:r>
                        <a:rPr lang="en"/>
                        <a:t>Database</a:t>
                      </a:r>
                      <a:endParaRPr/>
                    </a:p>
                  </a:txBody>
                  <a:tcPr marT="91425" marB="91425" marR="91425" marL="91425"/>
                </a:tc>
                <a:tc>
                  <a:txBody>
                    <a:bodyPr>
                      <a:noAutofit/>
                    </a:bodyPr>
                    <a:lstStyle/>
                    <a:p>
                      <a:pPr indent="0" lvl="0" marL="0" rtl="0">
                        <a:spcBef>
                          <a:spcPts val="0"/>
                        </a:spcBef>
                        <a:spcAft>
                          <a:spcPts val="0"/>
                        </a:spcAft>
                        <a:buNone/>
                      </a:pPr>
                      <a:r>
                        <a:rPr lang="en"/>
                        <a:t>MongoDB</a:t>
                      </a:r>
                      <a:endParaRPr/>
                    </a:p>
                  </a:txBody>
                  <a:tcPr marT="91425" marB="91425" marR="91425" marL="91425"/>
                </a:tc>
                <a:tc>
                  <a:txBody>
                    <a:bodyPr>
                      <a:noAutofit/>
                    </a:bodyPr>
                    <a:lstStyle/>
                    <a:p>
                      <a:pPr indent="0" lvl="0" marL="0" rtl="0">
                        <a:spcBef>
                          <a:spcPts val="0"/>
                        </a:spcBef>
                        <a:spcAft>
                          <a:spcPts val="0"/>
                        </a:spcAft>
                        <a:buNone/>
                      </a:pPr>
                      <a:r>
                        <a:rPr lang="en"/>
                        <a:t>Partial</a:t>
                      </a:r>
                      <a:endParaRPr/>
                    </a:p>
                  </a:txBody>
                  <a:tcPr marT="91425" marB="91425" marR="91425" marL="91425"/>
                </a:tc>
              </a:tr>
              <a:tr h="381000">
                <a:tc>
                  <a:txBody>
                    <a:bodyPr>
                      <a:noAutofit/>
                    </a:bodyPr>
                    <a:lstStyle/>
                    <a:p>
                      <a:pPr indent="0" lvl="0" marL="0" rtl="0">
                        <a:spcBef>
                          <a:spcPts val="0"/>
                        </a:spcBef>
                        <a:spcAft>
                          <a:spcPts val="0"/>
                        </a:spcAft>
                        <a:buNone/>
                      </a:pPr>
                      <a:r>
                        <a:rPr lang="en"/>
                        <a:t>Visualizing Data</a:t>
                      </a:r>
                      <a:endParaRPr/>
                    </a:p>
                  </a:txBody>
                  <a:tcPr marT="91425" marB="91425" marR="91425" marL="91425"/>
                </a:tc>
                <a:tc>
                  <a:txBody>
                    <a:bodyPr>
                      <a:noAutofit/>
                    </a:bodyPr>
                    <a:lstStyle/>
                    <a:p>
                      <a:pPr indent="0" lvl="0" marL="0" rtl="0">
                        <a:spcBef>
                          <a:spcPts val="0"/>
                        </a:spcBef>
                        <a:spcAft>
                          <a:spcPts val="0"/>
                        </a:spcAft>
                        <a:buNone/>
                      </a:pPr>
                      <a:r>
                        <a:rPr lang="en"/>
                        <a:t>D3</a:t>
                      </a:r>
                      <a:endParaRPr/>
                    </a:p>
                  </a:txBody>
                  <a:tcPr marT="91425" marB="91425" marR="91425" marL="91425"/>
                </a:tc>
                <a:tc>
                  <a:txBody>
                    <a:bodyPr>
                      <a:noAutofit/>
                    </a:bodyPr>
                    <a:lstStyle/>
                    <a:p>
                      <a:pPr indent="0" lvl="0" marL="0" rtl="0">
                        <a:spcBef>
                          <a:spcPts val="0"/>
                        </a:spcBef>
                        <a:spcAft>
                          <a:spcPts val="0"/>
                        </a:spcAft>
                        <a:buNone/>
                      </a:pPr>
                      <a:r>
                        <a:rPr lang="en"/>
                        <a:t>No</a:t>
                      </a:r>
                      <a:endParaRPr/>
                    </a:p>
                  </a:txBody>
                  <a:tcPr marT="91425" marB="91425" marR="91425" marL="91425"/>
                </a:tc>
              </a:tr>
            </a:tbl>
          </a:graphicData>
        </a:graphic>
      </p:graphicFrame>
      <p:pic>
        <p:nvPicPr>
          <p:cNvPr id="418" name="Shape 418"/>
          <p:cNvPicPr preferRelativeResize="0"/>
          <p:nvPr/>
        </p:nvPicPr>
        <p:blipFill>
          <a:blip r:embed="rId3">
            <a:alphaModFix/>
          </a:blip>
          <a:stretch>
            <a:fillRect/>
          </a:stretch>
        </p:blipFill>
        <p:spPr>
          <a:xfrm>
            <a:off x="4764200" y="102150"/>
            <a:ext cx="1495725" cy="1495725"/>
          </a:xfrm>
          <a:prstGeom prst="rect">
            <a:avLst/>
          </a:prstGeom>
          <a:noFill/>
          <a:ln>
            <a:noFill/>
          </a:ln>
        </p:spPr>
      </p:pic>
      <p:sp>
        <p:nvSpPr>
          <p:cNvPr id="419" name="Shape 419"/>
          <p:cNvSpPr txBox="1"/>
          <p:nvPr>
            <p:ph idx="12" type="sldNum"/>
          </p:nvPr>
        </p:nvSpPr>
        <p:spPr>
          <a:xfrm>
            <a:off x="8058150" y="4736975"/>
            <a:ext cx="941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Josh </a:t>
            </a: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423" name="Shape 423"/>
        <p:cNvGrpSpPr/>
        <p:nvPr/>
      </p:nvGrpSpPr>
      <p:grpSpPr>
        <a:xfrm>
          <a:off x="0" y="0"/>
          <a:ext cx="0" cy="0"/>
          <a:chOff x="0" y="0"/>
          <a:chExt cx="0" cy="0"/>
        </a:xfrm>
      </p:grpSpPr>
      <p:sp>
        <p:nvSpPr>
          <p:cNvPr id="424" name="Shape 4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Visualizing Data</a:t>
            </a:r>
            <a:endParaRPr/>
          </a:p>
        </p:txBody>
      </p:sp>
      <p:sp>
        <p:nvSpPr>
          <p:cNvPr id="425" name="Shape 425"/>
          <p:cNvSpPr txBox="1"/>
          <p:nvPr>
            <p:ph idx="1" type="body"/>
          </p:nvPr>
        </p:nvSpPr>
        <p:spPr>
          <a:xfrm>
            <a:off x="1303800" y="1990050"/>
            <a:ext cx="34908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t>D3</a:t>
            </a:r>
            <a:endParaRPr u="sng"/>
          </a:p>
          <a:p>
            <a:pPr indent="-311150" lvl="0" marL="457200" rtl="0">
              <a:spcBef>
                <a:spcPts val="1600"/>
              </a:spcBef>
              <a:spcAft>
                <a:spcPts val="0"/>
              </a:spcAft>
              <a:buSzPts val="1300"/>
              <a:buAutoNum type="arabicPeriod"/>
            </a:pPr>
            <a:r>
              <a:rPr lang="en"/>
              <a:t>Read output of BioNetFit</a:t>
            </a:r>
            <a:endParaRPr/>
          </a:p>
          <a:p>
            <a:pPr indent="-311150" lvl="0" marL="457200" rtl="0">
              <a:spcBef>
                <a:spcPts val="0"/>
              </a:spcBef>
              <a:spcAft>
                <a:spcPts val="0"/>
              </a:spcAft>
              <a:buSzPts val="1300"/>
              <a:buAutoNum type="arabicPeriod"/>
            </a:pPr>
            <a:r>
              <a:rPr lang="en"/>
              <a:t>Write each data point to a CSV file</a:t>
            </a:r>
            <a:endParaRPr/>
          </a:p>
          <a:p>
            <a:pPr indent="-311150" lvl="0" marL="457200" rtl="0">
              <a:spcBef>
                <a:spcPts val="0"/>
              </a:spcBef>
              <a:spcAft>
                <a:spcPts val="0"/>
              </a:spcAft>
              <a:buSzPts val="1300"/>
              <a:buAutoNum type="arabicPeriod"/>
            </a:pPr>
            <a:r>
              <a:rPr lang="en"/>
              <a:t>Create plot using D3</a:t>
            </a:r>
            <a:br>
              <a:rPr lang="en"/>
            </a:br>
            <a:endParaRPr/>
          </a:p>
          <a:p>
            <a:pPr indent="-311150" lvl="0" marL="457200" rtl="0">
              <a:spcBef>
                <a:spcPts val="0"/>
              </a:spcBef>
              <a:spcAft>
                <a:spcPts val="0"/>
              </a:spcAft>
              <a:buSzPts val="1300"/>
              <a:buChar char="●"/>
            </a:pPr>
            <a:r>
              <a:rPr lang="en"/>
              <a:t>Other methods of visualization could be added</a:t>
            </a:r>
            <a:endParaRPr/>
          </a:p>
        </p:txBody>
      </p:sp>
      <p:sp>
        <p:nvSpPr>
          <p:cNvPr id="426" name="Shape 426"/>
          <p:cNvSpPr txBox="1"/>
          <p:nvPr>
            <p:ph idx="12" type="sldNum"/>
          </p:nvPr>
        </p:nvSpPr>
        <p:spPr>
          <a:xfrm>
            <a:off x="8043228" y="4736975"/>
            <a:ext cx="9564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Josh </a:t>
            </a:r>
            <a:fld id="{00000000-1234-1234-1234-123412341234}" type="slidenum">
              <a:rPr lang="en"/>
              <a:t>‹#›</a:t>
            </a:fld>
            <a:endParaRPr/>
          </a:p>
        </p:txBody>
      </p:sp>
      <p:pic>
        <p:nvPicPr>
          <p:cNvPr id="427" name="Shape 427"/>
          <p:cNvPicPr preferRelativeResize="0"/>
          <p:nvPr/>
        </p:nvPicPr>
        <p:blipFill>
          <a:blip r:embed="rId3">
            <a:alphaModFix/>
          </a:blip>
          <a:stretch>
            <a:fillRect/>
          </a:stretch>
        </p:blipFill>
        <p:spPr>
          <a:xfrm>
            <a:off x="4947000" y="1750275"/>
            <a:ext cx="3779067" cy="2834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CCCCC"/>
        </a:solidFill>
      </p:bgPr>
    </p:bg>
    <p:spTree>
      <p:nvGrpSpPr>
        <p:cNvPr id="431" name="Shape 431"/>
        <p:cNvGrpSpPr/>
        <p:nvPr/>
      </p:nvGrpSpPr>
      <p:grpSpPr>
        <a:xfrm>
          <a:off x="0" y="0"/>
          <a:ext cx="0" cy="0"/>
          <a:chOff x="0" y="0"/>
          <a:chExt cx="0" cy="0"/>
        </a:xfrm>
      </p:grpSpPr>
      <p:sp>
        <p:nvSpPr>
          <p:cNvPr id="432" name="Shape 432"/>
          <p:cNvSpPr txBox="1"/>
          <p:nvPr>
            <p:ph type="title"/>
          </p:nvPr>
        </p:nvSpPr>
        <p:spPr>
          <a:xfrm>
            <a:off x="1303800" y="0"/>
            <a:ext cx="7030500" cy="999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Interactive Visualization</a:t>
            </a:r>
            <a:endParaRPr/>
          </a:p>
        </p:txBody>
      </p:sp>
      <p:sp>
        <p:nvSpPr>
          <p:cNvPr id="433" name="Shape 43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434" name="Shape 434"/>
          <p:cNvSpPr txBox="1"/>
          <p:nvPr>
            <p:ph idx="12" type="sldNum"/>
          </p:nvPr>
        </p:nvSpPr>
        <p:spPr>
          <a:xfrm>
            <a:off x="8281426" y="4736975"/>
            <a:ext cx="7182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Josh </a:t>
            </a:r>
            <a:fld id="{00000000-1234-1234-1234-123412341234}" type="slidenum">
              <a:rPr lang="en"/>
              <a:t>‹#›</a:t>
            </a:fld>
            <a:endParaRPr/>
          </a:p>
        </p:txBody>
      </p:sp>
      <p:pic>
        <p:nvPicPr>
          <p:cNvPr id="435" name="Shape 435"/>
          <p:cNvPicPr preferRelativeResize="0"/>
          <p:nvPr/>
        </p:nvPicPr>
        <p:blipFill>
          <a:blip r:embed="rId3">
            <a:alphaModFix/>
          </a:blip>
          <a:stretch>
            <a:fillRect/>
          </a:stretch>
        </p:blipFill>
        <p:spPr>
          <a:xfrm>
            <a:off x="317977" y="785063"/>
            <a:ext cx="8508036" cy="3573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284" name="Shape 284"/>
        <p:cNvGrpSpPr/>
        <p:nvPr/>
      </p:nvGrpSpPr>
      <p:grpSpPr>
        <a:xfrm>
          <a:off x="0" y="0"/>
          <a:ext cx="0" cy="0"/>
          <a:chOff x="0" y="0"/>
          <a:chExt cx="0" cy="0"/>
        </a:xfrm>
      </p:grpSpPr>
      <p:sp>
        <p:nvSpPr>
          <p:cNvPr id="285" name="Shape 28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000"/>
              <a:t>Team U.I. Fit</a:t>
            </a:r>
            <a:endParaRPr sz="4000"/>
          </a:p>
        </p:txBody>
      </p:sp>
      <p:sp>
        <p:nvSpPr>
          <p:cNvPr id="286" name="Shape 286"/>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lang="en" sz="1200">
                <a:solidFill>
                  <a:srgbClr val="000000"/>
                </a:solidFill>
              </a:rPr>
              <a:t>Charles Chatwin</a:t>
            </a:r>
            <a:endParaRPr b="1" sz="1200">
              <a:solidFill>
                <a:srgbClr val="000000"/>
              </a:solidFill>
            </a:endParaRPr>
          </a:p>
          <a:p>
            <a:pPr indent="0" lvl="0" marL="0" rtl="0">
              <a:lnSpc>
                <a:spcPct val="100000"/>
              </a:lnSpc>
              <a:spcBef>
                <a:spcPts val="1600"/>
              </a:spcBef>
              <a:spcAft>
                <a:spcPts val="0"/>
              </a:spcAft>
              <a:buNone/>
            </a:pPr>
            <a:r>
              <a:rPr lang="en" sz="1200">
                <a:solidFill>
                  <a:srgbClr val="000000"/>
                </a:solidFill>
              </a:rPr>
              <a:t>Team Leader</a:t>
            </a:r>
            <a:endParaRPr sz="1200">
              <a:solidFill>
                <a:srgbClr val="000000"/>
              </a:solidFill>
            </a:endParaRPr>
          </a:p>
          <a:p>
            <a:pPr indent="0" lvl="0" marL="0" rtl="0">
              <a:lnSpc>
                <a:spcPct val="100000"/>
              </a:lnSpc>
              <a:spcBef>
                <a:spcPts val="1600"/>
              </a:spcBef>
              <a:spcAft>
                <a:spcPts val="0"/>
              </a:spcAft>
              <a:buNone/>
            </a:pPr>
            <a:r>
              <a:t/>
            </a:r>
            <a:endParaRPr b="1" sz="1200">
              <a:solidFill>
                <a:srgbClr val="000000"/>
              </a:solidFill>
            </a:endParaRPr>
          </a:p>
          <a:p>
            <a:pPr indent="0" lvl="0" marL="0" rtl="0">
              <a:lnSpc>
                <a:spcPct val="100000"/>
              </a:lnSpc>
              <a:spcBef>
                <a:spcPts val="1600"/>
              </a:spcBef>
              <a:spcAft>
                <a:spcPts val="0"/>
              </a:spcAft>
              <a:buNone/>
            </a:pPr>
            <a:r>
              <a:t/>
            </a:r>
            <a:endParaRPr b="1" sz="1200">
              <a:solidFill>
                <a:srgbClr val="000000"/>
              </a:solidFill>
            </a:endParaRPr>
          </a:p>
          <a:p>
            <a:pPr indent="0" lvl="0" marL="0" rtl="0">
              <a:lnSpc>
                <a:spcPct val="100000"/>
              </a:lnSpc>
              <a:spcBef>
                <a:spcPts val="1600"/>
              </a:spcBef>
              <a:spcAft>
                <a:spcPts val="0"/>
              </a:spcAft>
              <a:buNone/>
            </a:pPr>
            <a:r>
              <a:rPr b="1" lang="en" sz="1200">
                <a:solidFill>
                  <a:srgbClr val="000000"/>
                </a:solidFill>
              </a:rPr>
              <a:t>Tanner Brelje</a:t>
            </a:r>
            <a:endParaRPr b="1" sz="1200">
              <a:solidFill>
                <a:srgbClr val="000000"/>
              </a:solidFill>
            </a:endParaRPr>
          </a:p>
          <a:p>
            <a:pPr indent="0" lvl="0" marL="0" rtl="0">
              <a:lnSpc>
                <a:spcPct val="100000"/>
              </a:lnSpc>
              <a:spcBef>
                <a:spcPts val="1600"/>
              </a:spcBef>
              <a:spcAft>
                <a:spcPts val="0"/>
              </a:spcAft>
              <a:buNone/>
            </a:pPr>
            <a:r>
              <a:rPr lang="en" sz="1200">
                <a:solidFill>
                  <a:srgbClr val="000000"/>
                </a:solidFill>
              </a:rPr>
              <a:t>Database Designer</a:t>
            </a:r>
            <a:endParaRPr sz="1200">
              <a:solidFill>
                <a:srgbClr val="000000"/>
              </a:solidFill>
            </a:endParaRPr>
          </a:p>
          <a:p>
            <a:pPr indent="0" lvl="0" marL="0" rtl="0">
              <a:lnSpc>
                <a:spcPct val="100000"/>
              </a:lnSpc>
              <a:spcBef>
                <a:spcPts val="1600"/>
              </a:spcBef>
              <a:spcAft>
                <a:spcPts val="1600"/>
              </a:spcAft>
              <a:buNone/>
            </a:pPr>
            <a:r>
              <a:t/>
            </a:r>
            <a:endParaRPr b="1" sz="1200">
              <a:solidFill>
                <a:srgbClr val="000000"/>
              </a:solidFill>
            </a:endParaRPr>
          </a:p>
        </p:txBody>
      </p:sp>
      <p:sp>
        <p:nvSpPr>
          <p:cNvPr id="287" name="Shape 287"/>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lang="en" sz="1200">
                <a:solidFill>
                  <a:srgbClr val="000000"/>
                </a:solidFill>
              </a:rPr>
              <a:t>Matthew Burns</a:t>
            </a:r>
            <a:endParaRPr b="1" sz="1200">
              <a:solidFill>
                <a:srgbClr val="000000"/>
              </a:solidFill>
            </a:endParaRPr>
          </a:p>
          <a:p>
            <a:pPr indent="0" lvl="0" marL="0" rtl="0">
              <a:lnSpc>
                <a:spcPct val="100000"/>
              </a:lnSpc>
              <a:spcBef>
                <a:spcPts val="1600"/>
              </a:spcBef>
              <a:spcAft>
                <a:spcPts val="0"/>
              </a:spcAft>
              <a:buNone/>
            </a:pPr>
            <a:r>
              <a:rPr lang="en" sz="1200">
                <a:solidFill>
                  <a:srgbClr val="000000"/>
                </a:solidFill>
              </a:rPr>
              <a:t>Web Designer</a:t>
            </a:r>
            <a:endParaRPr sz="1200">
              <a:solidFill>
                <a:srgbClr val="000000"/>
              </a:solidFill>
            </a:endParaRPr>
          </a:p>
          <a:p>
            <a:pPr indent="0" lvl="0" marL="0" rtl="0">
              <a:lnSpc>
                <a:spcPct val="100000"/>
              </a:lnSpc>
              <a:spcBef>
                <a:spcPts val="1600"/>
              </a:spcBef>
              <a:spcAft>
                <a:spcPts val="0"/>
              </a:spcAft>
              <a:buNone/>
            </a:pPr>
            <a:r>
              <a:t/>
            </a:r>
            <a:endParaRPr b="1" sz="1200">
              <a:solidFill>
                <a:srgbClr val="000000"/>
              </a:solidFill>
            </a:endParaRPr>
          </a:p>
          <a:p>
            <a:pPr indent="0" lvl="0" marL="0" rtl="0">
              <a:lnSpc>
                <a:spcPct val="100000"/>
              </a:lnSpc>
              <a:spcBef>
                <a:spcPts val="1600"/>
              </a:spcBef>
              <a:spcAft>
                <a:spcPts val="0"/>
              </a:spcAft>
              <a:buNone/>
            </a:pPr>
            <a:r>
              <a:t/>
            </a:r>
            <a:endParaRPr b="1" sz="1200">
              <a:solidFill>
                <a:srgbClr val="000000"/>
              </a:solidFill>
            </a:endParaRPr>
          </a:p>
          <a:p>
            <a:pPr indent="0" lvl="0" marL="0" rtl="0">
              <a:lnSpc>
                <a:spcPct val="100000"/>
              </a:lnSpc>
              <a:spcBef>
                <a:spcPts val="1600"/>
              </a:spcBef>
              <a:spcAft>
                <a:spcPts val="0"/>
              </a:spcAft>
              <a:buNone/>
            </a:pPr>
            <a:r>
              <a:rPr b="1" lang="en" sz="1200">
                <a:solidFill>
                  <a:srgbClr val="000000"/>
                </a:solidFill>
              </a:rPr>
              <a:t>Joshua Gutman</a:t>
            </a:r>
            <a:endParaRPr b="1" sz="1200">
              <a:solidFill>
                <a:srgbClr val="000000"/>
              </a:solidFill>
            </a:endParaRPr>
          </a:p>
          <a:p>
            <a:pPr indent="0" lvl="0" marL="0" rtl="0">
              <a:lnSpc>
                <a:spcPct val="100000"/>
              </a:lnSpc>
              <a:spcBef>
                <a:spcPts val="1600"/>
              </a:spcBef>
              <a:spcAft>
                <a:spcPts val="1600"/>
              </a:spcAft>
              <a:buNone/>
            </a:pPr>
            <a:r>
              <a:rPr lang="en" sz="1200">
                <a:solidFill>
                  <a:srgbClr val="000000"/>
                </a:solidFill>
              </a:rPr>
              <a:t>Release Manager</a:t>
            </a:r>
            <a:endParaRPr sz="1200">
              <a:solidFill>
                <a:srgbClr val="000000"/>
              </a:solidFill>
            </a:endParaRPr>
          </a:p>
        </p:txBody>
      </p:sp>
      <p:pic>
        <p:nvPicPr>
          <p:cNvPr descr="20170912_123106.jpg" id="288" name="Shape 288"/>
          <p:cNvPicPr preferRelativeResize="0"/>
          <p:nvPr/>
        </p:nvPicPr>
        <p:blipFill rotWithShape="1">
          <a:blip r:embed="rId3">
            <a:alphaModFix/>
          </a:blip>
          <a:srcRect b="28346" l="14871" r="19264" t="9448"/>
          <a:stretch/>
        </p:blipFill>
        <p:spPr>
          <a:xfrm>
            <a:off x="3077600" y="2063000"/>
            <a:ext cx="971550" cy="1200150"/>
          </a:xfrm>
          <a:prstGeom prst="rect">
            <a:avLst/>
          </a:prstGeom>
          <a:noFill/>
          <a:ln>
            <a:noFill/>
          </a:ln>
        </p:spPr>
      </p:pic>
      <p:pic>
        <p:nvPicPr>
          <p:cNvPr descr="portrait.jpg" id="289" name="Shape 289"/>
          <p:cNvPicPr preferRelativeResize="0"/>
          <p:nvPr/>
        </p:nvPicPr>
        <p:blipFill>
          <a:blip r:embed="rId4">
            <a:alphaModFix/>
          </a:blip>
          <a:stretch>
            <a:fillRect/>
          </a:stretch>
        </p:blipFill>
        <p:spPr>
          <a:xfrm>
            <a:off x="6826025" y="3651500"/>
            <a:ext cx="942975" cy="1152525"/>
          </a:xfrm>
          <a:prstGeom prst="rect">
            <a:avLst/>
          </a:prstGeom>
          <a:noFill/>
          <a:ln>
            <a:noFill/>
          </a:ln>
        </p:spPr>
      </p:pic>
      <p:pic>
        <p:nvPicPr>
          <p:cNvPr id="290" name="Shape 290"/>
          <p:cNvPicPr preferRelativeResize="0"/>
          <p:nvPr/>
        </p:nvPicPr>
        <p:blipFill>
          <a:blip r:embed="rId5">
            <a:alphaModFix/>
          </a:blip>
          <a:stretch>
            <a:fillRect/>
          </a:stretch>
        </p:blipFill>
        <p:spPr>
          <a:xfrm>
            <a:off x="3063875" y="3728263"/>
            <a:ext cx="999000" cy="999000"/>
          </a:xfrm>
          <a:prstGeom prst="rect">
            <a:avLst/>
          </a:prstGeom>
          <a:noFill/>
          <a:ln>
            <a:noFill/>
          </a:ln>
        </p:spPr>
      </p:pic>
      <p:pic>
        <p:nvPicPr>
          <p:cNvPr id="291" name="Shape 291"/>
          <p:cNvPicPr preferRelativeResize="0"/>
          <p:nvPr/>
        </p:nvPicPr>
        <p:blipFill>
          <a:blip r:embed="rId6">
            <a:alphaModFix/>
          </a:blip>
          <a:stretch>
            <a:fillRect/>
          </a:stretch>
        </p:blipFill>
        <p:spPr>
          <a:xfrm>
            <a:off x="6798025" y="2076500"/>
            <a:ext cx="999000" cy="1173138"/>
          </a:xfrm>
          <a:prstGeom prst="rect">
            <a:avLst/>
          </a:prstGeom>
          <a:noFill/>
          <a:ln>
            <a:noFill/>
          </a:ln>
        </p:spPr>
      </p:pic>
      <p:sp>
        <p:nvSpPr>
          <p:cNvPr id="292" name="Shape 292"/>
          <p:cNvSpPr txBox="1"/>
          <p:nvPr>
            <p:ph idx="12" type="sldNum"/>
          </p:nvPr>
        </p:nvSpPr>
        <p:spPr>
          <a:xfrm>
            <a:off x="8262225" y="4736975"/>
            <a:ext cx="737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Charles </a:t>
            </a: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439" name="Shape 439"/>
        <p:cNvGrpSpPr/>
        <p:nvPr/>
      </p:nvGrpSpPr>
      <p:grpSpPr>
        <a:xfrm>
          <a:off x="0" y="0"/>
          <a:ext cx="0" cy="0"/>
          <a:chOff x="0" y="0"/>
          <a:chExt cx="0" cy="0"/>
        </a:xfrm>
      </p:grpSpPr>
      <p:sp>
        <p:nvSpPr>
          <p:cNvPr id="440" name="Shape 44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000"/>
              <a:t>Risks and Feasibility</a:t>
            </a:r>
            <a:endParaRPr sz="3000"/>
          </a:p>
        </p:txBody>
      </p:sp>
      <p:graphicFrame>
        <p:nvGraphicFramePr>
          <p:cNvPr id="441" name="Shape 441"/>
          <p:cNvGraphicFramePr/>
          <p:nvPr/>
        </p:nvGraphicFramePr>
        <p:xfrm>
          <a:off x="309525" y="1619250"/>
          <a:ext cx="3000000" cy="3000000"/>
        </p:xfrm>
        <a:graphic>
          <a:graphicData uri="http://schemas.openxmlformats.org/drawingml/2006/table">
            <a:tbl>
              <a:tblPr>
                <a:noFill/>
                <a:tableStyleId>{B2F785C2-BAEC-4362-AE6A-382112EA2628}</a:tableStyleId>
              </a:tblPr>
              <a:tblGrid>
                <a:gridCol w="2837300"/>
                <a:gridCol w="1187750"/>
                <a:gridCol w="4486850"/>
              </a:tblGrid>
              <a:tr h="396900">
                <a:tc>
                  <a:txBody>
                    <a:bodyPr>
                      <a:noAutofit/>
                    </a:bodyPr>
                    <a:lstStyle/>
                    <a:p>
                      <a:pPr indent="0" lvl="0" marL="0" algn="ctr">
                        <a:spcBef>
                          <a:spcPts val="0"/>
                        </a:spcBef>
                        <a:spcAft>
                          <a:spcPts val="0"/>
                        </a:spcAft>
                        <a:buNone/>
                      </a:pPr>
                      <a:r>
                        <a:rPr b="1" lang="en"/>
                        <a:t>Possible Risks</a:t>
                      </a:r>
                      <a:endParaRPr b="1"/>
                    </a:p>
                  </a:txBody>
                  <a:tcPr marT="91425" marB="91425" marR="91425" marL="91425"/>
                </a:tc>
                <a:tc>
                  <a:txBody>
                    <a:bodyPr>
                      <a:noAutofit/>
                    </a:bodyPr>
                    <a:lstStyle/>
                    <a:p>
                      <a:pPr indent="0" lvl="0" marL="0" algn="ctr">
                        <a:spcBef>
                          <a:spcPts val="0"/>
                        </a:spcBef>
                        <a:spcAft>
                          <a:spcPts val="0"/>
                        </a:spcAft>
                        <a:buNone/>
                      </a:pPr>
                      <a:r>
                        <a:rPr b="1" lang="en"/>
                        <a:t>Importance</a:t>
                      </a:r>
                      <a:endParaRPr b="1"/>
                    </a:p>
                  </a:txBody>
                  <a:tcPr marT="91425" marB="91425" marR="91425" marL="91425"/>
                </a:tc>
                <a:tc>
                  <a:txBody>
                    <a:bodyPr>
                      <a:noAutofit/>
                    </a:bodyPr>
                    <a:lstStyle/>
                    <a:p>
                      <a:pPr indent="0" lvl="0" marL="0" algn="ctr">
                        <a:spcBef>
                          <a:spcPts val="0"/>
                        </a:spcBef>
                        <a:spcAft>
                          <a:spcPts val="0"/>
                        </a:spcAft>
                        <a:buNone/>
                      </a:pPr>
                      <a:r>
                        <a:rPr b="1" lang="en"/>
                        <a:t>Steps Towards Mitigation</a:t>
                      </a:r>
                      <a:endParaRPr b="1"/>
                    </a:p>
                  </a:txBody>
                  <a:tcPr marT="91425" marB="91425" marR="91425" marL="91425"/>
                </a:tc>
              </a:tr>
              <a:tr h="606500">
                <a:tc>
                  <a:txBody>
                    <a:bodyPr>
                      <a:noAutofit/>
                    </a:bodyPr>
                    <a:lstStyle/>
                    <a:p>
                      <a:pPr indent="0" lvl="0" marL="0">
                        <a:spcBef>
                          <a:spcPts val="0"/>
                        </a:spcBef>
                        <a:spcAft>
                          <a:spcPts val="0"/>
                        </a:spcAft>
                        <a:buNone/>
                      </a:pPr>
                      <a:r>
                        <a:rPr lang="en"/>
                        <a:t>Unable to access NAU Monsoon Cluster.</a:t>
                      </a:r>
                      <a:endParaRPr/>
                    </a:p>
                  </a:txBody>
                  <a:tcPr marT="91425" marB="91425" marR="91425" marL="91425"/>
                </a:tc>
                <a:tc>
                  <a:txBody>
                    <a:bodyPr>
                      <a:noAutofit/>
                    </a:bodyPr>
                    <a:lstStyle/>
                    <a:p>
                      <a:pPr indent="0" lvl="0" marL="0">
                        <a:spcBef>
                          <a:spcPts val="0"/>
                        </a:spcBef>
                        <a:spcAft>
                          <a:spcPts val="0"/>
                        </a:spcAft>
                        <a:buNone/>
                      </a:pPr>
                      <a:r>
                        <a:rPr lang="en">
                          <a:solidFill>
                            <a:srgbClr val="FF0000"/>
                          </a:solidFill>
                        </a:rPr>
                        <a:t>Fail</a:t>
                      </a:r>
                      <a:endParaRPr>
                        <a:solidFill>
                          <a:srgbClr val="FF0000"/>
                        </a:solidFill>
                      </a:endParaRPr>
                    </a:p>
                  </a:txBody>
                  <a:tcPr marT="91425" marB="91425" marR="91425" marL="91425"/>
                </a:tc>
                <a:tc>
                  <a:txBody>
                    <a:bodyPr>
                      <a:noAutofit/>
                    </a:bodyPr>
                    <a:lstStyle/>
                    <a:p>
                      <a:pPr indent="0" lvl="0" marL="0">
                        <a:spcBef>
                          <a:spcPts val="0"/>
                        </a:spcBef>
                        <a:spcAft>
                          <a:spcPts val="0"/>
                        </a:spcAft>
                        <a:buNone/>
                      </a:pPr>
                      <a:r>
                        <a:rPr lang="en"/>
                        <a:t>Currently in contact with Monsoon coordinator; access will be granted for a </a:t>
                      </a:r>
                      <a:r>
                        <a:rPr b="1" lang="en"/>
                        <a:t>secure system</a:t>
                      </a:r>
                      <a:r>
                        <a:rPr lang="en"/>
                        <a:t>.</a:t>
                      </a:r>
                      <a:endParaRPr/>
                    </a:p>
                  </a:txBody>
                  <a:tcPr marT="91425" marB="91425" marR="91425" marL="91425"/>
                </a:tc>
              </a:tr>
              <a:tr h="606500">
                <a:tc>
                  <a:txBody>
                    <a:bodyPr>
                      <a:noAutofit/>
                    </a:bodyPr>
                    <a:lstStyle/>
                    <a:p>
                      <a:pPr indent="0" lvl="0" marL="0">
                        <a:spcBef>
                          <a:spcPts val="0"/>
                        </a:spcBef>
                        <a:spcAft>
                          <a:spcPts val="0"/>
                        </a:spcAft>
                        <a:buNone/>
                      </a:pPr>
                      <a:r>
                        <a:rPr lang="en"/>
                        <a:t>Insecure storage and usage of Monsoon login details.</a:t>
                      </a:r>
                      <a:endParaRPr/>
                    </a:p>
                  </a:txBody>
                  <a:tcPr marT="91425" marB="91425" marR="91425" marL="91425"/>
                </a:tc>
                <a:tc>
                  <a:txBody>
                    <a:bodyPr>
                      <a:noAutofit/>
                    </a:bodyPr>
                    <a:lstStyle/>
                    <a:p>
                      <a:pPr indent="0" lvl="0" marL="0">
                        <a:spcBef>
                          <a:spcPts val="0"/>
                        </a:spcBef>
                        <a:spcAft>
                          <a:spcPts val="0"/>
                        </a:spcAft>
                        <a:buNone/>
                      </a:pPr>
                      <a:r>
                        <a:rPr lang="en"/>
                        <a:t>High</a:t>
                      </a:r>
                      <a:endParaRPr/>
                    </a:p>
                  </a:txBody>
                  <a:tcPr marT="91425" marB="91425" marR="91425" marL="91425"/>
                </a:tc>
                <a:tc>
                  <a:txBody>
                    <a:bodyPr>
                      <a:noAutofit/>
                    </a:bodyPr>
                    <a:lstStyle/>
                    <a:p>
                      <a:pPr indent="0" lvl="0" marL="0">
                        <a:spcBef>
                          <a:spcPts val="0"/>
                        </a:spcBef>
                        <a:spcAft>
                          <a:spcPts val="0"/>
                        </a:spcAft>
                        <a:buNone/>
                      </a:pPr>
                      <a:r>
                        <a:rPr lang="en"/>
                        <a:t>Looking into methods to securely store and use login information on unix systems.</a:t>
                      </a:r>
                      <a:endParaRPr/>
                    </a:p>
                  </a:txBody>
                  <a:tcPr marT="91425" marB="91425" marR="91425" marL="91425"/>
                </a:tc>
              </a:tr>
              <a:tr h="606500">
                <a:tc>
                  <a:txBody>
                    <a:bodyPr>
                      <a:noAutofit/>
                    </a:bodyPr>
                    <a:lstStyle/>
                    <a:p>
                      <a:pPr indent="0" lvl="0" marL="0">
                        <a:spcBef>
                          <a:spcPts val="0"/>
                        </a:spcBef>
                        <a:spcAft>
                          <a:spcPts val="0"/>
                        </a:spcAft>
                        <a:buNone/>
                      </a:pPr>
                      <a:r>
                        <a:rPr lang="en"/>
                        <a:t>Securing</a:t>
                      </a:r>
                      <a:r>
                        <a:rPr lang="en"/>
                        <a:t> a Domain to host the BioNetFit GUI.</a:t>
                      </a:r>
                      <a:endParaRPr/>
                    </a:p>
                  </a:txBody>
                  <a:tcPr marT="91425" marB="91425" marR="91425" marL="91425"/>
                </a:tc>
                <a:tc>
                  <a:txBody>
                    <a:bodyPr>
                      <a:noAutofit/>
                    </a:bodyPr>
                    <a:lstStyle/>
                    <a:p>
                      <a:pPr indent="0" lvl="0" marL="0">
                        <a:spcBef>
                          <a:spcPts val="0"/>
                        </a:spcBef>
                        <a:spcAft>
                          <a:spcPts val="0"/>
                        </a:spcAft>
                        <a:buNone/>
                      </a:pPr>
                      <a:r>
                        <a:rPr lang="en"/>
                        <a:t>Medium</a:t>
                      </a:r>
                      <a:endParaRPr/>
                    </a:p>
                  </a:txBody>
                  <a:tcPr marT="91425" marB="91425" marR="91425" marL="91425"/>
                </a:tc>
                <a:tc>
                  <a:txBody>
                    <a:bodyPr>
                      <a:noAutofit/>
                    </a:bodyPr>
                    <a:lstStyle/>
                    <a:p>
                      <a:pPr indent="0" lvl="0" marL="0">
                        <a:spcBef>
                          <a:spcPts val="0"/>
                        </a:spcBef>
                        <a:spcAft>
                          <a:spcPts val="0"/>
                        </a:spcAft>
                        <a:buNone/>
                      </a:pPr>
                      <a:r>
                        <a:rPr lang="en"/>
                        <a:t>Host using NAU web services; use Amazon web services for backup/testing.</a:t>
                      </a:r>
                      <a:endParaRPr/>
                    </a:p>
                  </a:txBody>
                  <a:tcPr marT="91425" marB="91425" marR="91425" marL="91425"/>
                </a:tc>
              </a:tr>
              <a:tr h="606500">
                <a:tc>
                  <a:txBody>
                    <a:bodyPr>
                      <a:noAutofit/>
                    </a:bodyPr>
                    <a:lstStyle/>
                    <a:p>
                      <a:pPr indent="0" lvl="0" marL="0">
                        <a:spcBef>
                          <a:spcPts val="0"/>
                        </a:spcBef>
                        <a:spcAft>
                          <a:spcPts val="0"/>
                        </a:spcAft>
                        <a:buNone/>
                      </a:pPr>
                      <a:r>
                        <a:rPr lang="en"/>
                        <a:t>Database leaks personal data of the user.</a:t>
                      </a:r>
                      <a:endParaRPr/>
                    </a:p>
                  </a:txBody>
                  <a:tcPr marT="91425" marB="91425" marR="91425" marL="91425"/>
                </a:tc>
                <a:tc>
                  <a:txBody>
                    <a:bodyPr>
                      <a:noAutofit/>
                    </a:bodyPr>
                    <a:lstStyle/>
                    <a:p>
                      <a:pPr indent="0" lvl="0" marL="0">
                        <a:spcBef>
                          <a:spcPts val="0"/>
                        </a:spcBef>
                        <a:spcAft>
                          <a:spcPts val="0"/>
                        </a:spcAft>
                        <a:buNone/>
                      </a:pPr>
                      <a:r>
                        <a:rPr lang="en"/>
                        <a:t>Low</a:t>
                      </a:r>
                      <a:endParaRPr/>
                    </a:p>
                  </a:txBody>
                  <a:tcPr marT="91425" marB="91425" marR="91425" marL="91425"/>
                </a:tc>
                <a:tc>
                  <a:txBody>
                    <a:bodyPr>
                      <a:noAutofit/>
                    </a:bodyPr>
                    <a:lstStyle/>
                    <a:p>
                      <a:pPr indent="0" lvl="0" marL="0">
                        <a:spcBef>
                          <a:spcPts val="0"/>
                        </a:spcBef>
                        <a:spcAft>
                          <a:spcPts val="0"/>
                        </a:spcAft>
                        <a:buNone/>
                      </a:pPr>
                      <a:r>
                        <a:rPr lang="en"/>
                        <a:t>Assure that </a:t>
                      </a:r>
                      <a:r>
                        <a:rPr b="1" lang="en"/>
                        <a:t>no privately held data</a:t>
                      </a:r>
                      <a:r>
                        <a:rPr lang="en"/>
                        <a:t> will be stored within the user database; Name, Password, Files.</a:t>
                      </a:r>
                      <a:endParaRPr/>
                    </a:p>
                  </a:txBody>
                  <a:tcPr marT="91425" marB="91425" marR="91425" marL="91425"/>
                </a:tc>
              </a:tr>
            </a:tbl>
          </a:graphicData>
        </a:graphic>
      </p:graphicFrame>
      <p:sp>
        <p:nvSpPr>
          <p:cNvPr id="442" name="Shape 442"/>
          <p:cNvSpPr txBox="1"/>
          <p:nvPr>
            <p:ph idx="12" type="sldNum"/>
          </p:nvPr>
        </p:nvSpPr>
        <p:spPr>
          <a:xfrm>
            <a:off x="8220075" y="4736975"/>
            <a:ext cx="779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Tanner </a:t>
            </a: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446" name="Shape 446"/>
        <p:cNvGrpSpPr/>
        <p:nvPr/>
      </p:nvGrpSpPr>
      <p:grpSpPr>
        <a:xfrm>
          <a:off x="0" y="0"/>
          <a:ext cx="0" cy="0"/>
          <a:chOff x="0" y="0"/>
          <a:chExt cx="0" cy="0"/>
        </a:xfrm>
      </p:grpSpPr>
      <p:sp>
        <p:nvSpPr>
          <p:cNvPr id="447" name="Shape 44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000"/>
              <a:t>Successes and Failures</a:t>
            </a:r>
            <a:endParaRPr sz="3000"/>
          </a:p>
        </p:txBody>
      </p:sp>
      <p:sp>
        <p:nvSpPr>
          <p:cNvPr id="448" name="Shape 448"/>
          <p:cNvSpPr txBox="1"/>
          <p:nvPr>
            <p:ph idx="12" type="sldNum"/>
          </p:nvPr>
        </p:nvSpPr>
        <p:spPr>
          <a:xfrm>
            <a:off x="8223850" y="4736975"/>
            <a:ext cx="7761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Tanner </a:t>
            </a:r>
            <a:fld id="{00000000-1234-1234-1234-123412341234}" type="slidenum">
              <a:rPr lang="en"/>
              <a:t>‹#›</a:t>
            </a:fld>
            <a:endParaRPr/>
          </a:p>
        </p:txBody>
      </p:sp>
      <p:sp>
        <p:nvSpPr>
          <p:cNvPr id="449" name="Shape 449"/>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Successes:</a:t>
            </a:r>
            <a:endParaRPr b="1"/>
          </a:p>
          <a:p>
            <a:pPr indent="-311150" lvl="0" marL="457200" rtl="0">
              <a:spcBef>
                <a:spcPts val="1600"/>
              </a:spcBef>
              <a:spcAft>
                <a:spcPts val="0"/>
              </a:spcAft>
              <a:buSzPts val="1300"/>
              <a:buChar char="●"/>
            </a:pPr>
            <a:r>
              <a:rPr lang="en"/>
              <a:t>Database successfully implemented without use of personal data.</a:t>
            </a:r>
            <a:endParaRPr/>
          </a:p>
          <a:p>
            <a:pPr indent="-311150" lvl="0" marL="457200" rtl="0">
              <a:spcBef>
                <a:spcPts val="0"/>
              </a:spcBef>
              <a:spcAft>
                <a:spcPts val="0"/>
              </a:spcAft>
              <a:buSzPts val="1300"/>
              <a:buChar char="●"/>
            </a:pPr>
            <a:r>
              <a:rPr lang="en"/>
              <a:t>Full pythonic implementation of website as well as additional features.</a:t>
            </a:r>
            <a:endParaRPr/>
          </a:p>
          <a:p>
            <a:pPr indent="-311150" lvl="0" marL="457200">
              <a:spcBef>
                <a:spcPts val="0"/>
              </a:spcBef>
              <a:spcAft>
                <a:spcPts val="0"/>
              </a:spcAft>
              <a:buSzPts val="1300"/>
              <a:buChar char="●"/>
            </a:pPr>
            <a:r>
              <a:rPr lang="en"/>
              <a:t>Dynamic creation of files, upload and download functionality.</a:t>
            </a:r>
            <a:endParaRPr/>
          </a:p>
        </p:txBody>
      </p:sp>
      <p:sp>
        <p:nvSpPr>
          <p:cNvPr id="450" name="Shape 450"/>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Failures:</a:t>
            </a:r>
            <a:endParaRPr b="1"/>
          </a:p>
          <a:p>
            <a:pPr indent="-311150" lvl="0" marL="457200" rtl="0">
              <a:spcBef>
                <a:spcPts val="1600"/>
              </a:spcBef>
              <a:spcAft>
                <a:spcPts val="0"/>
              </a:spcAft>
              <a:buSzPts val="1300"/>
              <a:buChar char="●"/>
            </a:pPr>
            <a:r>
              <a:rPr lang="en"/>
              <a:t>Access to the Monsoon servers has been denied due to possible security risks.</a:t>
            </a:r>
            <a:endParaRPr/>
          </a:p>
          <a:p>
            <a:pPr indent="-311150" lvl="0" marL="457200" rtl="0">
              <a:spcBef>
                <a:spcPts val="0"/>
              </a:spcBef>
              <a:spcAft>
                <a:spcPts val="0"/>
              </a:spcAft>
              <a:buSzPts val="1300"/>
              <a:buChar char="●"/>
            </a:pPr>
            <a:r>
              <a:rPr lang="en"/>
              <a:t>Preliminary visualization methods deemed inadequate.</a:t>
            </a:r>
            <a:endParaRPr/>
          </a:p>
          <a:p>
            <a:pPr indent="0" lvl="0" marL="0">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454" name="Shape 454"/>
        <p:cNvGrpSpPr/>
        <p:nvPr/>
      </p:nvGrpSpPr>
      <p:grpSpPr>
        <a:xfrm>
          <a:off x="0" y="0"/>
          <a:ext cx="0" cy="0"/>
          <a:chOff x="0" y="0"/>
          <a:chExt cx="0" cy="0"/>
        </a:xfrm>
      </p:grpSpPr>
      <p:sp>
        <p:nvSpPr>
          <p:cNvPr id="455" name="Shape 455"/>
          <p:cNvSpPr txBox="1"/>
          <p:nvPr>
            <p:ph type="title"/>
          </p:nvPr>
        </p:nvSpPr>
        <p:spPr>
          <a:xfrm>
            <a:off x="84600" y="-1102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Schedule</a:t>
            </a:r>
            <a:endParaRPr sz="3000"/>
          </a:p>
        </p:txBody>
      </p:sp>
      <p:sp>
        <p:nvSpPr>
          <p:cNvPr id="456" name="Shape 456"/>
          <p:cNvSpPr txBox="1"/>
          <p:nvPr>
            <p:ph idx="12" type="sldNum"/>
          </p:nvPr>
        </p:nvSpPr>
        <p:spPr>
          <a:xfrm>
            <a:off x="8193327" y="4736975"/>
            <a:ext cx="8064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Tanner </a:t>
            </a:r>
            <a:fld id="{00000000-1234-1234-1234-123412341234}" type="slidenum">
              <a:rPr lang="en"/>
              <a:t>‹#›</a:t>
            </a:fld>
            <a:endParaRPr/>
          </a:p>
        </p:txBody>
      </p:sp>
      <p:pic>
        <p:nvPicPr>
          <p:cNvPr id="457" name="Shape 457"/>
          <p:cNvPicPr preferRelativeResize="0"/>
          <p:nvPr/>
        </p:nvPicPr>
        <p:blipFill rotWithShape="1">
          <a:blip r:embed="rId3">
            <a:alphaModFix/>
          </a:blip>
          <a:srcRect b="0" l="-950" r="950" t="0"/>
          <a:stretch/>
        </p:blipFill>
        <p:spPr>
          <a:xfrm>
            <a:off x="1969225" y="194550"/>
            <a:ext cx="6728649" cy="4659675"/>
          </a:xfrm>
          <a:prstGeom prst="rect">
            <a:avLst/>
          </a:prstGeom>
          <a:noFill/>
          <a:ln>
            <a:noFill/>
          </a:ln>
        </p:spPr>
      </p:pic>
      <p:cxnSp>
        <p:nvCxnSpPr>
          <p:cNvPr id="458" name="Shape 458"/>
          <p:cNvCxnSpPr/>
          <p:nvPr/>
        </p:nvCxnSpPr>
        <p:spPr>
          <a:xfrm flipH="1">
            <a:off x="7456150" y="314750"/>
            <a:ext cx="9600" cy="45486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462" name="Shape 462"/>
        <p:cNvGrpSpPr/>
        <p:nvPr/>
      </p:nvGrpSpPr>
      <p:grpSpPr>
        <a:xfrm>
          <a:off x="0" y="0"/>
          <a:ext cx="0" cy="0"/>
          <a:chOff x="0" y="0"/>
          <a:chExt cx="0" cy="0"/>
        </a:xfrm>
      </p:grpSpPr>
      <p:sp>
        <p:nvSpPr>
          <p:cNvPr id="463" name="Shape 46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Conclusion</a:t>
            </a:r>
            <a:endParaRPr sz="3000"/>
          </a:p>
        </p:txBody>
      </p:sp>
      <p:sp>
        <p:nvSpPr>
          <p:cNvPr id="464" name="Shape 464"/>
          <p:cNvSpPr txBox="1"/>
          <p:nvPr>
            <p:ph idx="1" type="body"/>
          </p:nvPr>
        </p:nvSpPr>
        <p:spPr>
          <a:xfrm>
            <a:off x="1303800" y="1597875"/>
            <a:ext cx="70305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t>The Problem: </a:t>
            </a:r>
            <a:r>
              <a:rPr lang="en"/>
              <a:t>BioNetFit is not easy to use, requires a lot of time to process huge experiments, and gives outputs that are hard for researchers to digest.</a:t>
            </a:r>
            <a:endParaRPr/>
          </a:p>
          <a:p>
            <a:pPr indent="0" lvl="0" marL="0">
              <a:spcBef>
                <a:spcPts val="0"/>
              </a:spcBef>
              <a:spcAft>
                <a:spcPts val="0"/>
              </a:spcAft>
              <a:buNone/>
            </a:pPr>
            <a:r>
              <a:t/>
            </a:r>
            <a:endParaRPr/>
          </a:p>
          <a:p>
            <a:pPr indent="0" lvl="0" marL="0" rtl="0">
              <a:spcBef>
                <a:spcPts val="0"/>
              </a:spcBef>
              <a:spcAft>
                <a:spcPts val="0"/>
              </a:spcAft>
              <a:buNone/>
            </a:pPr>
            <a:r>
              <a:rPr b="1" lang="en"/>
              <a:t>Our Solution: </a:t>
            </a:r>
            <a:r>
              <a:rPr lang="en"/>
              <a:t>A Web 2.0 GUI that will increase ease-of-use, implemented with parallelization on the Monsoon cluster, and clear visualizations of outputs.</a:t>
            </a:r>
            <a:endParaRPr/>
          </a:p>
          <a:p>
            <a:pPr indent="0" lvl="0" marL="0">
              <a:spcBef>
                <a:spcPts val="0"/>
              </a:spcBef>
              <a:spcAft>
                <a:spcPts val="0"/>
              </a:spcAft>
              <a:buNone/>
            </a:pPr>
            <a:r>
              <a:t/>
            </a:r>
            <a:endParaRPr/>
          </a:p>
          <a:p>
            <a:pPr indent="-311150" lvl="0" marL="457200" rtl="0">
              <a:spcBef>
                <a:spcPts val="0"/>
              </a:spcBef>
              <a:spcAft>
                <a:spcPts val="0"/>
              </a:spcAft>
              <a:buSzPts val="1300"/>
              <a:buChar char="●"/>
            </a:pPr>
            <a:r>
              <a:rPr lang="en"/>
              <a:t>Implementation via Python Framework</a:t>
            </a:r>
            <a:endParaRPr/>
          </a:p>
          <a:p>
            <a:pPr indent="-298450" lvl="1" marL="914400" rtl="0">
              <a:spcBef>
                <a:spcPts val="0"/>
              </a:spcBef>
              <a:spcAft>
                <a:spcPts val="0"/>
              </a:spcAft>
              <a:buSzPts val="1100"/>
              <a:buChar char="○"/>
            </a:pPr>
            <a:r>
              <a:rPr lang="en"/>
              <a:t>Django, Paramiko, vanilla Python, etc.</a:t>
            </a:r>
            <a:endParaRPr/>
          </a:p>
          <a:p>
            <a:pPr indent="0" lvl="0" marL="457200" rtl="0">
              <a:spcBef>
                <a:spcPts val="0"/>
              </a:spcBef>
              <a:spcAft>
                <a:spcPts val="0"/>
              </a:spcAft>
              <a:buNone/>
            </a:pPr>
            <a:r>
              <a:t/>
            </a:r>
            <a:endParaRPr/>
          </a:p>
          <a:p>
            <a:pPr indent="-311150" lvl="0" marL="457200" rtl="0">
              <a:spcBef>
                <a:spcPts val="0"/>
              </a:spcBef>
              <a:spcAft>
                <a:spcPts val="0"/>
              </a:spcAft>
              <a:buSzPts val="1300"/>
              <a:buChar char="●"/>
            </a:pPr>
            <a:r>
              <a:rPr lang="en"/>
              <a:t>Risks to design can be overcome via feasible options.</a:t>
            </a:r>
            <a:endParaRPr/>
          </a:p>
        </p:txBody>
      </p:sp>
      <p:sp>
        <p:nvSpPr>
          <p:cNvPr id="465" name="Shape 465"/>
          <p:cNvSpPr txBox="1"/>
          <p:nvPr>
            <p:ph idx="12" type="sldNum"/>
          </p:nvPr>
        </p:nvSpPr>
        <p:spPr>
          <a:xfrm>
            <a:off x="8105777" y="4736975"/>
            <a:ext cx="8940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Tanner </a:t>
            </a: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296" name="Shape 296"/>
        <p:cNvGrpSpPr/>
        <p:nvPr/>
      </p:nvGrpSpPr>
      <p:grpSpPr>
        <a:xfrm>
          <a:off x="0" y="0"/>
          <a:ext cx="0" cy="0"/>
          <a:chOff x="0" y="0"/>
          <a:chExt cx="0" cy="0"/>
        </a:xfrm>
      </p:grpSpPr>
      <p:sp>
        <p:nvSpPr>
          <p:cNvPr id="297" name="Shape 29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200"/>
              <a:t>Mentor and Client:</a:t>
            </a:r>
            <a:endParaRPr sz="2200"/>
          </a:p>
          <a:p>
            <a:pPr indent="0" lvl="0" marL="0" rtl="0">
              <a:spcBef>
                <a:spcPts val="0"/>
              </a:spcBef>
              <a:spcAft>
                <a:spcPts val="0"/>
              </a:spcAft>
              <a:buNone/>
            </a:pPr>
            <a:r>
              <a:rPr lang="en" sz="4000"/>
              <a:t>Dr. Abolfazl Razi</a:t>
            </a:r>
            <a:endParaRPr sz="4000"/>
          </a:p>
        </p:txBody>
      </p:sp>
      <p:sp>
        <p:nvSpPr>
          <p:cNvPr id="298" name="Shape 298"/>
          <p:cNvSpPr txBox="1"/>
          <p:nvPr>
            <p:ph idx="1" type="body"/>
          </p:nvPr>
        </p:nvSpPr>
        <p:spPr>
          <a:xfrm>
            <a:off x="230925" y="1821775"/>
            <a:ext cx="70305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400">
              <a:solidFill>
                <a:srgbClr val="000000"/>
              </a:solidFill>
              <a:highlight>
                <a:srgbClr val="FFFFFF"/>
              </a:highlight>
            </a:endParaRPr>
          </a:p>
          <a:p>
            <a:pPr indent="-317500" lvl="0" marL="457200" rtl="0">
              <a:spcBef>
                <a:spcPts val="1600"/>
              </a:spcBef>
              <a:spcAft>
                <a:spcPts val="0"/>
              </a:spcAft>
              <a:buClr>
                <a:srgbClr val="000000"/>
              </a:buClr>
              <a:buSzPts val="1400"/>
              <a:buChar char="●"/>
            </a:pPr>
            <a:r>
              <a:rPr lang="en" sz="1400">
                <a:solidFill>
                  <a:srgbClr val="000000"/>
                </a:solidFill>
              </a:rPr>
              <a:t>Assistant Professor of Electrical Engineering in the School of Informatics, Computing and Cyber Security (SICCS) at Northern Arizona University.</a:t>
            </a:r>
            <a:br>
              <a:rPr lang="en" sz="1400">
                <a:solidFill>
                  <a:srgbClr val="000000"/>
                </a:solidFill>
              </a:rPr>
            </a:b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B.Sc., M.Sc., and Ph.D. in Electrical Engineering.</a:t>
            </a:r>
            <a:br>
              <a:rPr lang="en" sz="1400">
                <a:solidFill>
                  <a:srgbClr val="000000"/>
                </a:solidFill>
              </a:rPr>
            </a:b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Accomplished work to quantify the biological process along with researchers at Los Alamos and Dr. Posner. </a:t>
            </a:r>
            <a:br>
              <a:rPr lang="en" sz="1400">
                <a:solidFill>
                  <a:srgbClr val="000000"/>
                </a:solidFill>
                <a:highlight>
                  <a:srgbClr val="FFFFFF"/>
                </a:highlight>
              </a:rPr>
            </a:br>
            <a:endParaRPr sz="1400"/>
          </a:p>
        </p:txBody>
      </p:sp>
      <p:pic>
        <p:nvPicPr>
          <p:cNvPr descr="pic.jpg" id="299" name="Shape 299"/>
          <p:cNvPicPr preferRelativeResize="0"/>
          <p:nvPr/>
        </p:nvPicPr>
        <p:blipFill>
          <a:blip r:embed="rId3">
            <a:alphaModFix/>
          </a:blip>
          <a:stretch>
            <a:fillRect/>
          </a:stretch>
        </p:blipFill>
        <p:spPr>
          <a:xfrm>
            <a:off x="6722200" y="233175"/>
            <a:ext cx="2118125" cy="2433075"/>
          </a:xfrm>
          <a:prstGeom prst="rect">
            <a:avLst/>
          </a:prstGeom>
          <a:noFill/>
          <a:ln>
            <a:noFill/>
          </a:ln>
        </p:spPr>
      </p:pic>
      <p:sp>
        <p:nvSpPr>
          <p:cNvPr id="300" name="Shape 300"/>
          <p:cNvSpPr txBox="1"/>
          <p:nvPr>
            <p:ph idx="12" type="sldNum"/>
          </p:nvPr>
        </p:nvSpPr>
        <p:spPr>
          <a:xfrm>
            <a:off x="8220075" y="4736975"/>
            <a:ext cx="779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 Charles </a:t>
            </a:r>
            <a:fld id="{00000000-1234-1234-1234-123412341234}" type="slidenum">
              <a:rPr lang="en"/>
              <a:t>‹#›</a:t>
            </a:fld>
            <a:endParaRPr/>
          </a:p>
        </p:txBody>
      </p:sp>
      <p:pic>
        <p:nvPicPr>
          <p:cNvPr id="301" name="Shape 301"/>
          <p:cNvPicPr preferRelativeResize="0"/>
          <p:nvPr/>
        </p:nvPicPr>
        <p:blipFill rotWithShape="1">
          <a:blip r:embed="rId4">
            <a:alphaModFix/>
          </a:blip>
          <a:srcRect b="20948" l="17035" r="18143" t="0"/>
          <a:stretch/>
        </p:blipFill>
        <p:spPr>
          <a:xfrm>
            <a:off x="7213775" y="2736825"/>
            <a:ext cx="1468800" cy="2148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05" name="Shape 305"/>
        <p:cNvGrpSpPr/>
        <p:nvPr/>
      </p:nvGrpSpPr>
      <p:grpSpPr>
        <a:xfrm>
          <a:off x="0" y="0"/>
          <a:ext cx="0" cy="0"/>
          <a:chOff x="0" y="0"/>
          <a:chExt cx="0" cy="0"/>
        </a:xfrm>
      </p:grpSpPr>
      <p:sp>
        <p:nvSpPr>
          <p:cNvPr id="306" name="Shape 30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Molecular Biology</a:t>
            </a:r>
            <a:endParaRPr sz="3000"/>
          </a:p>
        </p:txBody>
      </p:sp>
      <p:sp>
        <p:nvSpPr>
          <p:cNvPr id="307" name="Shape 307"/>
          <p:cNvSpPr txBox="1"/>
          <p:nvPr>
            <p:ph idx="1" type="body"/>
          </p:nvPr>
        </p:nvSpPr>
        <p:spPr>
          <a:xfrm>
            <a:off x="1303800" y="1597875"/>
            <a:ext cx="7030500" cy="2541600"/>
          </a:xfrm>
          <a:prstGeom prst="rect">
            <a:avLst/>
          </a:prstGeom>
        </p:spPr>
        <p:txBody>
          <a:bodyPr anchorCtr="0" anchor="t" bIns="91425" lIns="91425" spcFirstLastPara="1" rIns="91425" wrap="square" tIns="91425">
            <a:noAutofit/>
          </a:bodyPr>
          <a:lstStyle/>
          <a:p>
            <a:pPr indent="-311150" lvl="0" marL="457200" rtl="0">
              <a:lnSpc>
                <a:spcPct val="115000"/>
              </a:lnSpc>
              <a:spcBef>
                <a:spcPts val="0"/>
              </a:spcBef>
              <a:spcAft>
                <a:spcPts val="0"/>
              </a:spcAft>
              <a:buClr>
                <a:srgbClr val="000000"/>
              </a:buClr>
              <a:buSzPts val="1300"/>
              <a:buChar char="●"/>
            </a:pPr>
            <a:r>
              <a:rPr lang="en">
                <a:solidFill>
                  <a:srgbClr val="000000"/>
                </a:solidFill>
              </a:rPr>
              <a:t>Molecular Biology is an ever-advancing scientific field that finds a main focus in the </a:t>
            </a:r>
            <a:r>
              <a:rPr lang="en">
                <a:solidFill>
                  <a:srgbClr val="000000"/>
                </a:solidFill>
              </a:rPr>
              <a:t>experimentation</a:t>
            </a:r>
            <a:r>
              <a:rPr lang="en">
                <a:solidFill>
                  <a:srgbClr val="000000"/>
                </a:solidFill>
              </a:rPr>
              <a:t> and testing of molecular </a:t>
            </a:r>
            <a:r>
              <a:rPr lang="en">
                <a:solidFill>
                  <a:srgbClr val="000000"/>
                </a:solidFill>
              </a:rPr>
              <a:t>combinations</a:t>
            </a:r>
            <a:r>
              <a:rPr lang="en">
                <a:solidFill>
                  <a:srgbClr val="000000"/>
                </a:solidFill>
              </a:rPr>
              <a:t>.</a:t>
            </a:r>
            <a:endParaRPr>
              <a:solidFill>
                <a:srgbClr val="000000"/>
              </a:solidFill>
            </a:endParaRPr>
          </a:p>
          <a:p>
            <a:pPr indent="0" lvl="0" marL="0" rtl="0">
              <a:lnSpc>
                <a:spcPct val="115000"/>
              </a:lnSpc>
              <a:spcBef>
                <a:spcPts val="0"/>
              </a:spcBef>
              <a:spcAft>
                <a:spcPts val="0"/>
              </a:spcAft>
              <a:buNone/>
            </a:pPr>
            <a:r>
              <a:t/>
            </a:r>
            <a:endParaRPr>
              <a:solidFill>
                <a:srgbClr val="000000"/>
              </a:solidFill>
            </a:endParaRPr>
          </a:p>
          <a:p>
            <a:pPr indent="-311150" lvl="0" marL="457200" rtl="0">
              <a:lnSpc>
                <a:spcPct val="115000"/>
              </a:lnSpc>
              <a:spcBef>
                <a:spcPts val="0"/>
              </a:spcBef>
              <a:spcAft>
                <a:spcPts val="0"/>
              </a:spcAft>
              <a:buClr>
                <a:srgbClr val="000000"/>
              </a:buClr>
              <a:buSzPts val="1300"/>
              <a:buChar char="●"/>
            </a:pPr>
            <a:r>
              <a:rPr lang="en">
                <a:solidFill>
                  <a:srgbClr val="000000"/>
                </a:solidFill>
              </a:rPr>
              <a:t>In order to make computations and develop headway in the field, researchers are required to test the interactions of molecules in a laboratory setting.</a:t>
            </a:r>
            <a:endParaRPr>
              <a:solidFill>
                <a:srgbClr val="000000"/>
              </a:solidFill>
            </a:endParaRPr>
          </a:p>
          <a:p>
            <a:pPr indent="0" lvl="0" marL="0" rtl="0">
              <a:lnSpc>
                <a:spcPct val="115000"/>
              </a:lnSpc>
              <a:spcBef>
                <a:spcPts val="0"/>
              </a:spcBef>
              <a:spcAft>
                <a:spcPts val="0"/>
              </a:spcAft>
              <a:buNone/>
            </a:pPr>
            <a:r>
              <a:t/>
            </a:r>
            <a:endParaRPr>
              <a:solidFill>
                <a:srgbClr val="000000"/>
              </a:solidFill>
            </a:endParaRPr>
          </a:p>
          <a:p>
            <a:pPr indent="-311150" lvl="0" marL="457200" rtl="0">
              <a:lnSpc>
                <a:spcPct val="115000"/>
              </a:lnSpc>
              <a:spcBef>
                <a:spcPts val="0"/>
              </a:spcBef>
              <a:spcAft>
                <a:spcPts val="0"/>
              </a:spcAft>
              <a:buClr>
                <a:srgbClr val="000000"/>
              </a:buClr>
              <a:buSzPts val="1300"/>
              <a:buChar char="●"/>
            </a:pPr>
            <a:r>
              <a:rPr lang="en">
                <a:solidFill>
                  <a:srgbClr val="000000"/>
                </a:solidFill>
              </a:rPr>
              <a:t>These experiments consume a heavy amount of time and resources, and may not even yield palpable results.</a:t>
            </a:r>
            <a:endParaRPr>
              <a:solidFill>
                <a:srgbClr val="000000"/>
              </a:solidFill>
            </a:endParaRPr>
          </a:p>
          <a:p>
            <a:pPr indent="0" lvl="0" marL="0">
              <a:lnSpc>
                <a:spcPct val="115000"/>
              </a:lnSpc>
              <a:spcBef>
                <a:spcPts val="0"/>
              </a:spcBef>
              <a:spcAft>
                <a:spcPts val="0"/>
              </a:spcAft>
              <a:buNone/>
            </a:pPr>
            <a:r>
              <a:t/>
            </a:r>
            <a:endParaRPr>
              <a:solidFill>
                <a:srgbClr val="000000"/>
              </a:solidFill>
            </a:endParaRPr>
          </a:p>
        </p:txBody>
      </p:sp>
      <p:sp>
        <p:nvSpPr>
          <p:cNvPr id="308" name="Shape 308"/>
          <p:cNvSpPr txBox="1"/>
          <p:nvPr>
            <p:ph idx="12" type="sldNum"/>
          </p:nvPr>
        </p:nvSpPr>
        <p:spPr>
          <a:xfrm>
            <a:off x="8231852" y="4736975"/>
            <a:ext cx="7680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Charles </a:t>
            </a: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12" name="Shape 312"/>
        <p:cNvGrpSpPr/>
        <p:nvPr/>
      </p:nvGrpSpPr>
      <p:grpSpPr>
        <a:xfrm>
          <a:off x="0" y="0"/>
          <a:ext cx="0" cy="0"/>
          <a:chOff x="0" y="0"/>
          <a:chExt cx="0" cy="0"/>
        </a:xfrm>
      </p:grpSpPr>
      <p:sp>
        <p:nvSpPr>
          <p:cNvPr id="313" name="Shape 31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BioNetFit</a:t>
            </a:r>
            <a:endParaRPr/>
          </a:p>
        </p:txBody>
      </p:sp>
      <p:sp>
        <p:nvSpPr>
          <p:cNvPr id="314" name="Shape 314"/>
          <p:cNvSpPr txBox="1"/>
          <p:nvPr>
            <p:ph idx="1" type="body"/>
          </p:nvPr>
        </p:nvSpPr>
        <p:spPr>
          <a:xfrm>
            <a:off x="1303800" y="1676713"/>
            <a:ext cx="7030500" cy="25416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Clr>
                <a:srgbClr val="000000"/>
              </a:buClr>
              <a:buSzPts val="1300"/>
              <a:buChar char="●"/>
            </a:pPr>
            <a:r>
              <a:rPr lang="en">
                <a:solidFill>
                  <a:srgbClr val="000000"/>
                </a:solidFill>
              </a:rPr>
              <a:t>Simulates large scale experiments; Runs similar experiments multiple times with configurable </a:t>
            </a:r>
            <a:r>
              <a:rPr lang="en">
                <a:solidFill>
                  <a:srgbClr val="000000"/>
                </a:solidFill>
              </a:rPr>
              <a:t>parameters</a:t>
            </a:r>
            <a:r>
              <a:rPr lang="en">
                <a:solidFill>
                  <a:srgbClr val="000000"/>
                </a:solidFill>
              </a:rPr>
              <a:t>.</a:t>
            </a:r>
            <a:endParaRPr>
              <a:solidFill>
                <a:srgbClr val="000000"/>
              </a:solidFill>
            </a:endParaRPr>
          </a:p>
          <a:p>
            <a:pPr indent="0" lvl="0" marL="0" rtl="0">
              <a:spcBef>
                <a:spcPts val="0"/>
              </a:spcBef>
              <a:spcAft>
                <a:spcPts val="0"/>
              </a:spcAft>
              <a:buNone/>
            </a:pPr>
            <a:r>
              <a:t/>
            </a:r>
            <a:endParaRPr>
              <a:solidFill>
                <a:srgbClr val="000000"/>
              </a:solidFill>
            </a:endParaRPr>
          </a:p>
          <a:p>
            <a:pPr indent="-311150" lvl="0" marL="457200" rtl="0">
              <a:spcBef>
                <a:spcPts val="0"/>
              </a:spcBef>
              <a:spcAft>
                <a:spcPts val="0"/>
              </a:spcAft>
              <a:buClr>
                <a:srgbClr val="000000"/>
              </a:buClr>
              <a:buSzPts val="1300"/>
              <a:buChar char="●"/>
            </a:pPr>
            <a:r>
              <a:rPr lang="en">
                <a:solidFill>
                  <a:srgbClr val="000000"/>
                </a:solidFill>
              </a:rPr>
              <a:t>Implements</a:t>
            </a:r>
            <a:r>
              <a:rPr lang="en">
                <a:solidFill>
                  <a:srgbClr val="000000"/>
                </a:solidFill>
              </a:rPr>
              <a:t> BioNetGen and</a:t>
            </a:r>
            <a:r>
              <a:rPr lang="en">
                <a:solidFill>
                  <a:srgbClr val="000000"/>
                </a:solidFill>
              </a:rPr>
              <a:t> NFSi</a:t>
            </a:r>
            <a:r>
              <a:rPr lang="en">
                <a:solidFill>
                  <a:srgbClr val="000000"/>
                </a:solidFill>
              </a:rPr>
              <a:t>m</a:t>
            </a:r>
            <a:r>
              <a:rPr lang="en">
                <a:solidFill>
                  <a:srgbClr val="000000"/>
                </a:solidFill>
              </a:rPr>
              <a:t> to simulate reactions.</a:t>
            </a:r>
            <a:br>
              <a:rPr lang="en">
                <a:solidFill>
                  <a:srgbClr val="000000"/>
                </a:solidFill>
              </a:rPr>
            </a:br>
            <a:endParaRPr>
              <a:solidFill>
                <a:srgbClr val="000000"/>
              </a:solidFill>
            </a:endParaRPr>
          </a:p>
          <a:p>
            <a:pPr indent="-311150" lvl="0" marL="457200" rtl="0">
              <a:spcBef>
                <a:spcPts val="0"/>
              </a:spcBef>
              <a:spcAft>
                <a:spcPts val="0"/>
              </a:spcAft>
              <a:buClr>
                <a:srgbClr val="000000"/>
              </a:buClr>
              <a:buSzPts val="1300"/>
              <a:buChar char="●"/>
            </a:pPr>
            <a:r>
              <a:rPr lang="en">
                <a:solidFill>
                  <a:srgbClr val="000000"/>
                </a:solidFill>
              </a:rPr>
              <a:t>User uploads a experimental-results file, which is used by BioNetFit to measure how close it is to reality and choose the next set of parameters.</a:t>
            </a:r>
            <a:br>
              <a:rPr lang="en">
                <a:solidFill>
                  <a:srgbClr val="000000"/>
                </a:solidFill>
              </a:rPr>
            </a:br>
            <a:endParaRPr>
              <a:solidFill>
                <a:srgbClr val="000000"/>
              </a:solidFill>
            </a:endParaRPr>
          </a:p>
          <a:p>
            <a:pPr indent="-311150" lvl="0" marL="457200" rtl="0">
              <a:spcBef>
                <a:spcPts val="0"/>
              </a:spcBef>
              <a:spcAft>
                <a:spcPts val="0"/>
              </a:spcAft>
              <a:buClr>
                <a:srgbClr val="000000"/>
              </a:buClr>
              <a:buSzPts val="1300"/>
              <a:buChar char="●"/>
            </a:pPr>
            <a:r>
              <a:rPr lang="en">
                <a:solidFill>
                  <a:srgbClr val="000000"/>
                </a:solidFill>
              </a:rPr>
              <a:t>Uses genetic algorithms, simulated annealing, and others methods to choose the best parameters, and the next set of parameters.</a:t>
            </a:r>
            <a:endParaRPr>
              <a:solidFill>
                <a:srgbClr val="000000"/>
              </a:solidFill>
            </a:endParaRPr>
          </a:p>
        </p:txBody>
      </p:sp>
      <p:pic>
        <p:nvPicPr>
          <p:cNvPr id="315" name="Shape 315"/>
          <p:cNvPicPr preferRelativeResize="0"/>
          <p:nvPr/>
        </p:nvPicPr>
        <p:blipFill>
          <a:blip r:embed="rId3">
            <a:alphaModFix/>
          </a:blip>
          <a:stretch>
            <a:fillRect/>
          </a:stretch>
        </p:blipFill>
        <p:spPr>
          <a:xfrm>
            <a:off x="4682019" y="233019"/>
            <a:ext cx="3652274" cy="1443700"/>
          </a:xfrm>
          <a:prstGeom prst="rect">
            <a:avLst/>
          </a:prstGeom>
          <a:noFill/>
          <a:ln>
            <a:noFill/>
          </a:ln>
        </p:spPr>
      </p:pic>
      <p:pic>
        <p:nvPicPr>
          <p:cNvPr id="316" name="Shape 316"/>
          <p:cNvPicPr preferRelativeResize="0"/>
          <p:nvPr/>
        </p:nvPicPr>
        <p:blipFill>
          <a:blip r:embed="rId4">
            <a:alphaModFix/>
          </a:blip>
          <a:stretch>
            <a:fillRect/>
          </a:stretch>
        </p:blipFill>
        <p:spPr>
          <a:xfrm>
            <a:off x="1303800" y="4113775"/>
            <a:ext cx="6195976" cy="851475"/>
          </a:xfrm>
          <a:prstGeom prst="rect">
            <a:avLst/>
          </a:prstGeom>
          <a:noFill/>
          <a:ln>
            <a:noFill/>
          </a:ln>
        </p:spPr>
      </p:pic>
      <p:sp>
        <p:nvSpPr>
          <p:cNvPr id="317" name="Shape 317"/>
          <p:cNvSpPr txBox="1"/>
          <p:nvPr>
            <p:ph idx="12" type="sldNum"/>
          </p:nvPr>
        </p:nvSpPr>
        <p:spPr>
          <a:xfrm>
            <a:off x="8181975" y="4736975"/>
            <a:ext cx="8178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 Matthew </a:t>
            </a: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21" name="Shape 321"/>
        <p:cNvGrpSpPr/>
        <p:nvPr/>
      </p:nvGrpSpPr>
      <p:grpSpPr>
        <a:xfrm>
          <a:off x="0" y="0"/>
          <a:ext cx="0" cy="0"/>
          <a:chOff x="0" y="0"/>
          <a:chExt cx="0" cy="0"/>
        </a:xfrm>
      </p:grpSpPr>
      <p:sp>
        <p:nvSpPr>
          <p:cNvPr id="322" name="Shape 3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The Problem</a:t>
            </a:r>
            <a:endParaRPr sz="3000"/>
          </a:p>
        </p:txBody>
      </p:sp>
      <p:sp>
        <p:nvSpPr>
          <p:cNvPr id="323" name="Shape 323"/>
          <p:cNvSpPr txBox="1"/>
          <p:nvPr>
            <p:ph idx="1" type="body"/>
          </p:nvPr>
        </p:nvSpPr>
        <p:spPr>
          <a:xfrm>
            <a:off x="776675" y="1730300"/>
            <a:ext cx="7030500" cy="25416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 sz="1800">
                <a:solidFill>
                  <a:srgbClr val="000000"/>
                </a:solidFill>
              </a:rPr>
              <a:t>BioNetFit suffers from poor usability.</a:t>
            </a:r>
            <a:endParaRPr sz="1800">
              <a:solidFill>
                <a:srgbClr val="000000"/>
              </a:solidFill>
            </a:endParaRPr>
          </a:p>
          <a:p>
            <a:pPr indent="-317500" lvl="1" marL="914400" rtl="0">
              <a:spcBef>
                <a:spcPts val="0"/>
              </a:spcBef>
              <a:spcAft>
                <a:spcPts val="0"/>
              </a:spcAft>
              <a:buClr>
                <a:srgbClr val="000000"/>
              </a:buClr>
              <a:buSzPts val="1400"/>
              <a:buChar char="○"/>
            </a:pPr>
            <a:r>
              <a:rPr lang="en" sz="1400">
                <a:solidFill>
                  <a:srgbClr val="000000"/>
                </a:solidFill>
              </a:rPr>
              <a:t>Only exists as a command-line tool.</a:t>
            </a:r>
            <a:endParaRPr sz="1400">
              <a:solidFill>
                <a:srgbClr val="000000"/>
              </a:solidFill>
            </a:endParaRPr>
          </a:p>
          <a:p>
            <a:pPr indent="0" lvl="0" marL="457200" rtl="0">
              <a:spcBef>
                <a:spcPts val="0"/>
              </a:spcBef>
              <a:spcAft>
                <a:spcPts val="0"/>
              </a:spcAft>
              <a:buNone/>
            </a:pPr>
            <a:r>
              <a:t/>
            </a:r>
            <a:endParaRPr sz="1800">
              <a:solidFill>
                <a:srgbClr val="000000"/>
              </a:solidFill>
            </a:endParaRPr>
          </a:p>
          <a:p>
            <a:pPr indent="-342900" lvl="0" marL="457200" rtl="0" algn="r">
              <a:spcBef>
                <a:spcPts val="0"/>
              </a:spcBef>
              <a:spcAft>
                <a:spcPts val="0"/>
              </a:spcAft>
              <a:buClr>
                <a:srgbClr val="000000"/>
              </a:buClr>
              <a:buSzPts val="1800"/>
              <a:buChar char="●"/>
            </a:pPr>
            <a:r>
              <a:rPr lang="en" sz="1800">
                <a:solidFill>
                  <a:srgbClr val="000000"/>
                </a:solidFill>
              </a:rPr>
              <a:t>Results are not easily interpreted.		</a:t>
            </a:r>
            <a:endParaRPr sz="1800">
              <a:solidFill>
                <a:srgbClr val="000000"/>
              </a:solidFill>
            </a:endParaRPr>
          </a:p>
          <a:p>
            <a:pPr indent="-317500" lvl="1" marL="914400" rtl="0" algn="r">
              <a:spcBef>
                <a:spcPts val="0"/>
              </a:spcBef>
              <a:spcAft>
                <a:spcPts val="0"/>
              </a:spcAft>
              <a:buClr>
                <a:srgbClr val="000000"/>
              </a:buClr>
              <a:buSzPts val="1400"/>
              <a:buChar char="○"/>
            </a:pPr>
            <a:r>
              <a:rPr lang="en" sz="1400">
                <a:solidFill>
                  <a:srgbClr val="000000"/>
                </a:solidFill>
              </a:rPr>
              <a:t>No visual representation of the data.</a:t>
            </a:r>
            <a:endParaRPr sz="1400">
              <a:solidFill>
                <a:srgbClr val="000000"/>
              </a:solidFill>
            </a:endParaRPr>
          </a:p>
          <a:p>
            <a:pPr indent="0" lvl="0" marL="457200" rtl="0">
              <a:spcBef>
                <a:spcPts val="0"/>
              </a:spcBef>
              <a:spcAft>
                <a:spcPts val="0"/>
              </a:spcAft>
              <a:buNone/>
            </a:pPr>
            <a:r>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Cannot run large experiments in a reasonable timeframe.</a:t>
            </a:r>
            <a:endParaRPr sz="1800">
              <a:solidFill>
                <a:srgbClr val="000000"/>
              </a:solidFill>
            </a:endParaRPr>
          </a:p>
          <a:p>
            <a:pPr indent="-317500" lvl="1" marL="914400" rtl="0">
              <a:spcBef>
                <a:spcPts val="0"/>
              </a:spcBef>
              <a:spcAft>
                <a:spcPts val="0"/>
              </a:spcAft>
              <a:buClr>
                <a:srgbClr val="000000"/>
              </a:buClr>
              <a:buSzPts val="1400"/>
              <a:buChar char="○"/>
            </a:pPr>
            <a:r>
              <a:rPr lang="en" sz="1400">
                <a:solidFill>
                  <a:srgbClr val="000000"/>
                </a:solidFill>
              </a:rPr>
              <a:t>Works accurately, but very </a:t>
            </a:r>
            <a:endParaRPr sz="1400">
              <a:solidFill>
                <a:srgbClr val="000000"/>
              </a:solidFill>
            </a:endParaRPr>
          </a:p>
          <a:p>
            <a:pPr indent="457200" lvl="0" marL="914400" rtl="0">
              <a:spcBef>
                <a:spcPts val="0"/>
              </a:spcBef>
              <a:spcAft>
                <a:spcPts val="0"/>
              </a:spcAft>
              <a:buNone/>
            </a:pPr>
            <a:r>
              <a:rPr lang="en" sz="1400">
                <a:solidFill>
                  <a:srgbClr val="000000"/>
                </a:solidFill>
              </a:rPr>
              <a:t>slowly on a single machine.</a:t>
            </a:r>
            <a:endParaRPr sz="1400">
              <a:solidFill>
                <a:srgbClr val="000000"/>
              </a:solidFill>
            </a:endParaRPr>
          </a:p>
        </p:txBody>
      </p:sp>
      <p:pic>
        <p:nvPicPr>
          <p:cNvPr id="324" name="Shape 324"/>
          <p:cNvPicPr preferRelativeResize="0"/>
          <p:nvPr/>
        </p:nvPicPr>
        <p:blipFill>
          <a:blip r:embed="rId3">
            <a:alphaModFix/>
          </a:blip>
          <a:stretch>
            <a:fillRect/>
          </a:stretch>
        </p:blipFill>
        <p:spPr>
          <a:xfrm>
            <a:off x="6594550" y="1483300"/>
            <a:ext cx="1324125" cy="1060375"/>
          </a:xfrm>
          <a:prstGeom prst="rect">
            <a:avLst/>
          </a:prstGeom>
          <a:noFill/>
          <a:ln>
            <a:noFill/>
          </a:ln>
        </p:spPr>
      </p:pic>
      <p:pic>
        <p:nvPicPr>
          <p:cNvPr id="325" name="Shape 325"/>
          <p:cNvPicPr preferRelativeResize="0"/>
          <p:nvPr/>
        </p:nvPicPr>
        <p:blipFill>
          <a:blip r:embed="rId4">
            <a:alphaModFix/>
          </a:blip>
          <a:stretch>
            <a:fillRect/>
          </a:stretch>
        </p:blipFill>
        <p:spPr>
          <a:xfrm>
            <a:off x="6486575" y="3875528"/>
            <a:ext cx="1540050" cy="929972"/>
          </a:xfrm>
          <a:prstGeom prst="rect">
            <a:avLst/>
          </a:prstGeom>
          <a:noFill/>
          <a:ln>
            <a:noFill/>
          </a:ln>
        </p:spPr>
      </p:pic>
      <p:sp>
        <p:nvSpPr>
          <p:cNvPr id="326" name="Shape 326"/>
          <p:cNvSpPr txBox="1"/>
          <p:nvPr>
            <p:ph idx="12" type="sldNum"/>
          </p:nvPr>
        </p:nvSpPr>
        <p:spPr>
          <a:xfrm>
            <a:off x="8181975" y="4736975"/>
            <a:ext cx="8178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 Matthew </a:t>
            </a:r>
            <a:fld id="{00000000-1234-1234-1234-123412341234}" type="slidenum">
              <a:rPr lang="en"/>
              <a:t>‹#›</a:t>
            </a:fld>
            <a:endParaRPr/>
          </a:p>
        </p:txBody>
      </p:sp>
      <p:pic>
        <p:nvPicPr>
          <p:cNvPr id="327" name="Shape 327"/>
          <p:cNvPicPr preferRelativeResize="0"/>
          <p:nvPr/>
        </p:nvPicPr>
        <p:blipFill>
          <a:blip r:embed="rId5">
            <a:alphaModFix/>
          </a:blip>
          <a:stretch>
            <a:fillRect/>
          </a:stretch>
        </p:blipFill>
        <p:spPr>
          <a:xfrm>
            <a:off x="1303788" y="2415300"/>
            <a:ext cx="1743075" cy="117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31" name="Shape 331"/>
        <p:cNvGrpSpPr/>
        <p:nvPr/>
      </p:nvGrpSpPr>
      <p:grpSpPr>
        <a:xfrm>
          <a:off x="0" y="0"/>
          <a:ext cx="0" cy="0"/>
          <a:chOff x="0" y="0"/>
          <a:chExt cx="0" cy="0"/>
        </a:xfrm>
      </p:grpSpPr>
      <p:sp>
        <p:nvSpPr>
          <p:cNvPr id="332" name="Shape 332"/>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p>
            <a:pPr indent="-311150" lvl="0" marL="457200">
              <a:spcBef>
                <a:spcPts val="0"/>
              </a:spcBef>
              <a:spcAft>
                <a:spcPts val="0"/>
              </a:spcAft>
              <a:buSzPts val="1300"/>
              <a:buChar char="●"/>
            </a:pPr>
            <a:r>
              <a:rPr lang="en"/>
              <a:t>Image of bionetfit on cmd line</a:t>
            </a:r>
            <a:endParaRPr/>
          </a:p>
        </p:txBody>
      </p:sp>
      <p:pic>
        <p:nvPicPr>
          <p:cNvPr id="333" name="Shape 333"/>
          <p:cNvPicPr preferRelativeResize="0"/>
          <p:nvPr/>
        </p:nvPicPr>
        <p:blipFill rotWithShape="1">
          <a:blip r:embed="rId3">
            <a:alphaModFix/>
          </a:blip>
          <a:srcRect b="0" l="0" r="0" t="0"/>
          <a:stretch/>
        </p:blipFill>
        <p:spPr>
          <a:xfrm>
            <a:off x="190401" y="531202"/>
            <a:ext cx="4543901" cy="4270876"/>
          </a:xfrm>
          <a:prstGeom prst="rect">
            <a:avLst/>
          </a:prstGeom>
          <a:noFill/>
          <a:ln>
            <a:noFill/>
          </a:ln>
        </p:spPr>
      </p:pic>
      <p:pic>
        <p:nvPicPr>
          <p:cNvPr id="334" name="Shape 334"/>
          <p:cNvPicPr preferRelativeResize="0"/>
          <p:nvPr/>
        </p:nvPicPr>
        <p:blipFill rotWithShape="1">
          <a:blip r:embed="rId4">
            <a:alphaModFix/>
          </a:blip>
          <a:srcRect b="0" l="0" r="13867" t="0"/>
          <a:stretch/>
        </p:blipFill>
        <p:spPr>
          <a:xfrm>
            <a:off x="4765300" y="531200"/>
            <a:ext cx="4197174" cy="917800"/>
          </a:xfrm>
          <a:prstGeom prst="rect">
            <a:avLst/>
          </a:prstGeom>
          <a:noFill/>
          <a:ln>
            <a:noFill/>
          </a:ln>
        </p:spPr>
      </p:pic>
      <p:sp>
        <p:nvSpPr>
          <p:cNvPr id="335" name="Shape 335"/>
          <p:cNvSpPr txBox="1"/>
          <p:nvPr/>
        </p:nvSpPr>
        <p:spPr>
          <a:xfrm>
            <a:off x="5736450" y="4077750"/>
            <a:ext cx="1764900" cy="45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Example config file</a:t>
            </a:r>
            <a:endParaRPr/>
          </a:p>
        </p:txBody>
      </p:sp>
      <p:sp>
        <p:nvSpPr>
          <p:cNvPr id="336" name="Shape 336"/>
          <p:cNvSpPr/>
          <p:nvPr/>
        </p:nvSpPr>
        <p:spPr>
          <a:xfrm>
            <a:off x="4765300" y="4109750"/>
            <a:ext cx="831900" cy="353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txBox="1"/>
          <p:nvPr/>
        </p:nvSpPr>
        <p:spPr>
          <a:xfrm>
            <a:off x="5080475" y="2206150"/>
            <a:ext cx="1500300" cy="45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Example output</a:t>
            </a:r>
            <a:endParaRPr/>
          </a:p>
        </p:txBody>
      </p:sp>
      <p:sp>
        <p:nvSpPr>
          <p:cNvPr id="338" name="Shape 338"/>
          <p:cNvSpPr/>
          <p:nvPr/>
        </p:nvSpPr>
        <p:spPr>
          <a:xfrm>
            <a:off x="6568050" y="2042275"/>
            <a:ext cx="403500" cy="6177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 name="Shape 339"/>
          <p:cNvSpPr txBox="1"/>
          <p:nvPr>
            <p:ph idx="12" type="sldNum"/>
          </p:nvPr>
        </p:nvSpPr>
        <p:spPr>
          <a:xfrm>
            <a:off x="8167950" y="4736975"/>
            <a:ext cx="8319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Matthew </a:t>
            </a: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43" name="Shape 343"/>
        <p:cNvGrpSpPr/>
        <p:nvPr/>
      </p:nvGrpSpPr>
      <p:grpSpPr>
        <a:xfrm>
          <a:off x="0" y="0"/>
          <a:ext cx="0" cy="0"/>
          <a:chOff x="0" y="0"/>
          <a:chExt cx="0" cy="0"/>
        </a:xfrm>
      </p:grpSpPr>
      <p:sp>
        <p:nvSpPr>
          <p:cNvPr id="344" name="Shape 34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Our Solution</a:t>
            </a:r>
            <a:endParaRPr sz="3000"/>
          </a:p>
        </p:txBody>
      </p:sp>
      <p:sp>
        <p:nvSpPr>
          <p:cNvPr id="345" name="Shape 345"/>
          <p:cNvSpPr txBox="1"/>
          <p:nvPr>
            <p:ph idx="1" type="body"/>
          </p:nvPr>
        </p:nvSpPr>
        <p:spPr>
          <a:xfrm>
            <a:off x="1604600" y="1555825"/>
            <a:ext cx="31137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Our solution is a </a:t>
            </a:r>
            <a:r>
              <a:rPr b="1" lang="en"/>
              <a:t>Web 2.0 Graphical User Interface</a:t>
            </a:r>
            <a:r>
              <a:rPr lang="en"/>
              <a:t> that will drastically increase the usability of BioNetFit.</a:t>
            </a:r>
            <a:endParaRPr/>
          </a:p>
          <a:p>
            <a:pPr indent="0" lvl="0" marL="0" rtl="0">
              <a:spcBef>
                <a:spcPts val="0"/>
              </a:spcBef>
              <a:spcAft>
                <a:spcPts val="0"/>
              </a:spcAft>
              <a:buNone/>
            </a:pPr>
            <a:r>
              <a:t/>
            </a:r>
            <a:endParaRPr/>
          </a:p>
          <a:p>
            <a:pPr indent="-311150" lvl="0" marL="457200" rtl="0">
              <a:spcBef>
                <a:spcPts val="0"/>
              </a:spcBef>
              <a:spcAft>
                <a:spcPts val="0"/>
              </a:spcAft>
              <a:buSzPts val="1300"/>
              <a:buChar char="●"/>
            </a:pPr>
            <a:r>
              <a:rPr b="1" lang="en"/>
              <a:t>Automatically generate </a:t>
            </a:r>
            <a:r>
              <a:rPr lang="en"/>
              <a:t>necessary files.</a:t>
            </a:r>
            <a:br>
              <a:rPr b="1" lang="en"/>
            </a:br>
            <a:endParaRPr b="1"/>
          </a:p>
          <a:p>
            <a:pPr indent="-311150" lvl="0" marL="457200" rtl="0">
              <a:spcBef>
                <a:spcPts val="0"/>
              </a:spcBef>
              <a:spcAft>
                <a:spcPts val="0"/>
              </a:spcAft>
              <a:buSzPts val="1300"/>
              <a:buChar char="●"/>
            </a:pPr>
            <a:r>
              <a:rPr b="1" lang="en"/>
              <a:t>Visualize</a:t>
            </a:r>
            <a:r>
              <a:rPr lang="en"/>
              <a:t> results to increase ease-of-interpretation for users.</a:t>
            </a:r>
            <a:endParaRPr/>
          </a:p>
          <a:p>
            <a:pPr indent="0" lvl="0" marL="0" rtl="0">
              <a:spcBef>
                <a:spcPts val="0"/>
              </a:spcBef>
              <a:spcAft>
                <a:spcPts val="0"/>
              </a:spcAft>
              <a:buNone/>
            </a:pPr>
            <a:r>
              <a:t/>
            </a:r>
            <a:endParaRPr/>
          </a:p>
          <a:p>
            <a:pPr indent="-311150" lvl="0" marL="457200" rtl="0">
              <a:spcBef>
                <a:spcPts val="0"/>
              </a:spcBef>
              <a:spcAft>
                <a:spcPts val="0"/>
              </a:spcAft>
              <a:buSzPts val="1300"/>
              <a:buChar char="●"/>
            </a:pPr>
            <a:r>
              <a:rPr lang="en"/>
              <a:t>Increase  </a:t>
            </a:r>
            <a:r>
              <a:rPr b="1" lang="en"/>
              <a:t>workflow </a:t>
            </a:r>
            <a:r>
              <a:rPr lang="en"/>
              <a:t>via NAU Monsoon cluster in order to increase processing speed.</a:t>
            </a:r>
            <a:endParaRPr/>
          </a:p>
        </p:txBody>
      </p:sp>
      <p:pic>
        <p:nvPicPr>
          <p:cNvPr descr="Workflow.png" id="346" name="Shape 346"/>
          <p:cNvPicPr preferRelativeResize="0"/>
          <p:nvPr/>
        </p:nvPicPr>
        <p:blipFill>
          <a:blip r:embed="rId3">
            <a:alphaModFix/>
          </a:blip>
          <a:stretch>
            <a:fillRect/>
          </a:stretch>
        </p:blipFill>
        <p:spPr>
          <a:xfrm>
            <a:off x="4600900" y="157046"/>
            <a:ext cx="4432749" cy="4866079"/>
          </a:xfrm>
          <a:prstGeom prst="rect">
            <a:avLst/>
          </a:prstGeom>
          <a:noFill/>
          <a:ln>
            <a:noFill/>
          </a:ln>
        </p:spPr>
      </p:pic>
      <p:sp>
        <p:nvSpPr>
          <p:cNvPr id="347" name="Shape 347"/>
          <p:cNvSpPr txBox="1"/>
          <p:nvPr>
            <p:ph idx="12" type="sldNum"/>
          </p:nvPr>
        </p:nvSpPr>
        <p:spPr>
          <a:xfrm>
            <a:off x="8172450" y="4736975"/>
            <a:ext cx="8271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Matthew </a:t>
            </a: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D3D3"/>
        </a:solidFill>
      </p:bgPr>
    </p:bg>
    <p:spTree>
      <p:nvGrpSpPr>
        <p:cNvPr id="351" name="Shape 351"/>
        <p:cNvGrpSpPr/>
        <p:nvPr/>
      </p:nvGrpSpPr>
      <p:grpSpPr>
        <a:xfrm>
          <a:off x="0" y="0"/>
          <a:ext cx="0" cy="0"/>
          <a:chOff x="0" y="0"/>
          <a:chExt cx="0" cy="0"/>
        </a:xfrm>
      </p:grpSpPr>
      <p:sp>
        <p:nvSpPr>
          <p:cNvPr id="352" name="Shape 35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Key User Requirements</a:t>
            </a:r>
            <a:endParaRPr sz="3000"/>
          </a:p>
        </p:txBody>
      </p:sp>
      <p:sp>
        <p:nvSpPr>
          <p:cNvPr id="353" name="Shape 353"/>
          <p:cNvSpPr txBox="1"/>
          <p:nvPr>
            <p:ph idx="1" type="body"/>
          </p:nvPr>
        </p:nvSpPr>
        <p:spPr>
          <a:xfrm>
            <a:off x="1303800" y="1597875"/>
            <a:ext cx="34305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user must be able to:</a:t>
            </a:r>
            <a:endParaRPr/>
          </a:p>
          <a:p>
            <a:pPr indent="0" lvl="0" marL="0" rtl="0">
              <a:spcBef>
                <a:spcPts val="0"/>
              </a:spcBef>
              <a:spcAft>
                <a:spcPts val="0"/>
              </a:spcAft>
              <a:buNone/>
            </a:pPr>
            <a:r>
              <a:t/>
            </a:r>
            <a:endParaRPr/>
          </a:p>
          <a:p>
            <a:pPr indent="-311150" lvl="0" marL="457200" rtl="0">
              <a:spcBef>
                <a:spcPts val="0"/>
              </a:spcBef>
              <a:spcAft>
                <a:spcPts val="0"/>
              </a:spcAft>
              <a:buSzPts val="1300"/>
              <a:buChar char="●"/>
            </a:pPr>
            <a:r>
              <a:rPr lang="en"/>
              <a:t>G</a:t>
            </a:r>
            <a:r>
              <a:rPr lang="en"/>
              <a:t>enerate configuration files.</a:t>
            </a:r>
            <a:endParaRPr/>
          </a:p>
          <a:p>
            <a:pPr indent="0" lvl="0" marL="0" rtl="0">
              <a:spcBef>
                <a:spcPts val="0"/>
              </a:spcBef>
              <a:spcAft>
                <a:spcPts val="0"/>
              </a:spcAft>
              <a:buNone/>
            </a:pPr>
            <a:r>
              <a:t/>
            </a:r>
            <a:endParaRPr/>
          </a:p>
          <a:p>
            <a:pPr indent="-311150" lvl="0" marL="457200" rtl="0">
              <a:spcBef>
                <a:spcPts val="0"/>
              </a:spcBef>
              <a:spcAft>
                <a:spcPts val="0"/>
              </a:spcAft>
              <a:buSzPts val="1300"/>
              <a:buChar char="●"/>
            </a:pPr>
            <a:r>
              <a:rPr lang="en"/>
              <a:t>Visualize the results of BioNetFit</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a:spcBef>
                <a:spcPts val="0"/>
              </a:spcBef>
              <a:spcAft>
                <a:spcPts val="0"/>
              </a:spcAft>
              <a:buNone/>
            </a:pPr>
            <a:r>
              <a:t/>
            </a:r>
            <a:endParaRPr/>
          </a:p>
        </p:txBody>
      </p:sp>
      <p:sp>
        <p:nvSpPr>
          <p:cNvPr id="354" name="Shape 354"/>
          <p:cNvSpPr txBox="1"/>
          <p:nvPr>
            <p:ph idx="2" type="body"/>
          </p:nvPr>
        </p:nvSpPr>
        <p:spPr>
          <a:xfrm>
            <a:off x="4903800" y="1597875"/>
            <a:ext cx="34305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311150" lvl="0" marL="457200" rtl="0">
              <a:spcBef>
                <a:spcPts val="0"/>
              </a:spcBef>
              <a:spcAft>
                <a:spcPts val="0"/>
              </a:spcAft>
              <a:buSzPts val="1300"/>
              <a:buChar char="●"/>
            </a:pPr>
            <a:r>
              <a:rPr lang="en"/>
              <a:t>Save all information related to BioNetFit in a database.</a:t>
            </a:r>
            <a:endParaRPr/>
          </a:p>
          <a:p>
            <a:pPr indent="0" lvl="0" marL="0" rtl="0">
              <a:spcBef>
                <a:spcPts val="0"/>
              </a:spcBef>
              <a:spcAft>
                <a:spcPts val="0"/>
              </a:spcAft>
              <a:buNone/>
            </a:pPr>
            <a:r>
              <a:t/>
            </a:r>
            <a:endParaRPr/>
          </a:p>
          <a:p>
            <a:pPr indent="-311150" lvl="0" marL="457200" rtl="0">
              <a:spcBef>
                <a:spcPts val="0"/>
              </a:spcBef>
              <a:spcAft>
                <a:spcPts val="0"/>
              </a:spcAft>
              <a:buSzPts val="1300"/>
              <a:buChar char="●"/>
            </a:pPr>
            <a:r>
              <a:rPr lang="en"/>
              <a:t>Repeat past experiments with small alterations.</a:t>
            </a:r>
            <a:endParaRPr/>
          </a:p>
          <a:p>
            <a:pPr indent="0" lvl="0" marL="0" rtl="0">
              <a:spcBef>
                <a:spcPts val="0"/>
              </a:spcBef>
              <a:spcAft>
                <a:spcPts val="0"/>
              </a:spcAft>
              <a:buNone/>
            </a:pPr>
            <a:r>
              <a:t/>
            </a:r>
            <a:endParaRPr/>
          </a:p>
          <a:p>
            <a:pPr indent="-311150" lvl="0" marL="457200" rtl="0">
              <a:spcBef>
                <a:spcPts val="0"/>
              </a:spcBef>
              <a:spcAft>
                <a:spcPts val="0"/>
              </a:spcAft>
              <a:buSzPts val="1300"/>
              <a:buChar char="●"/>
            </a:pPr>
            <a:r>
              <a:rPr lang="en"/>
              <a:t>Download any and all files related to BioNetFit.</a:t>
            </a:r>
            <a:endParaRPr/>
          </a:p>
          <a:p>
            <a:pPr indent="0" lvl="0" marL="0">
              <a:spcBef>
                <a:spcPts val="0"/>
              </a:spcBef>
              <a:spcAft>
                <a:spcPts val="1600"/>
              </a:spcAft>
              <a:buNone/>
            </a:pPr>
            <a:r>
              <a:t/>
            </a:r>
            <a:endParaRPr/>
          </a:p>
        </p:txBody>
      </p:sp>
      <p:sp>
        <p:nvSpPr>
          <p:cNvPr id="355" name="Shape 355"/>
          <p:cNvSpPr txBox="1"/>
          <p:nvPr>
            <p:ph idx="12" type="sldNum"/>
          </p:nvPr>
        </p:nvSpPr>
        <p:spPr>
          <a:xfrm>
            <a:off x="8172452" y="4736975"/>
            <a:ext cx="8274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Matthew </a:t>
            </a: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