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2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8" r:id="rId6"/>
    <p:sldId id="297" r:id="rId7"/>
    <p:sldId id="272" r:id="rId8"/>
    <p:sldId id="307" r:id="rId9"/>
    <p:sldId id="303" r:id="rId10"/>
    <p:sldId id="302" r:id="rId11"/>
    <p:sldId id="310" r:id="rId12"/>
    <p:sldId id="300" r:id="rId13"/>
    <p:sldId id="311" r:id="rId14"/>
    <p:sldId id="285" r:id="rId15"/>
    <p:sldId id="301" r:id="rId16"/>
    <p:sldId id="312" r:id="rId17"/>
    <p:sldId id="313" r:id="rId18"/>
    <p:sldId id="305" r:id="rId19"/>
    <p:sldId id="306" r:id="rId20"/>
    <p:sldId id="288" r:id="rId21"/>
    <p:sldId id="291" r:id="rId22"/>
    <p:sldId id="309" r:id="rId23"/>
    <p:sldId id="292" r:id="rId24"/>
    <p:sldId id="308" r:id="rId25"/>
    <p:sldId id="271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FF00"/>
    <a:srgbClr val="00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504FF-8F1C-4497-8780-9276947442FB}" v="453" dt="2020-11-12T19:20:49.935"/>
    <p1510:client id="{2B08D3AA-3F61-4D21-ABAF-4A64917CDA68}" v="86" dt="2020-11-12T22:18:48.714"/>
    <p1510:client id="{3150DCA0-C245-4D2E-8719-2D4A92DFA910}" v="4428" dt="2020-11-12T12:14:28.759"/>
    <p1510:client id="{4C7D4A2F-C457-45FF-AE28-6C941927FCD3}" v="210" dt="2020-11-12T10:33:32.296"/>
    <p1510:client id="{52AEE0ED-D0F5-4929-8CEF-C106364680CD}" v="297" dt="2020-11-12T10:24:26.937"/>
    <p1510:client id="{77F360F8-E503-4867-A34B-556FE9C9B1E2}" v="34" dt="2020-11-12T02:49:01.120"/>
    <p1510:client id="{7AF5E550-C83B-460F-8E1F-36E6167A7185}" v="173" dt="2020-11-12T12:28:08.974"/>
    <p1510:client id="{DC95D73E-30A4-4B84-BEDB-510AB4E71811}" v="2116" dt="2020-11-12T12:21:09.901"/>
    <p1510:client id="{DFF62832-C532-4CCF-A828-5DE85C9E422B}" v="2" dt="2020-11-12T22:55:23.868"/>
    <p1510:client id="{EE1801DE-701F-48A6-BB86-CD6B7E05DF9C}" v="437" dt="2020-11-12T22:50:12.127"/>
    <p1510:client id="{EE21FF37-E2BD-4EA8-A8D2-8C43DDE3EFF6}" v="310" dt="2020-11-12T10:39:20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79" d="100"/>
          <a:sy n="79" d="100"/>
        </p:scale>
        <p:origin x="55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11/12/2020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11/12/2020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03CE-7FB8-46D1-B045-31D7EF900CC1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7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A1F3-4471-4448-88AC-C62182872EBE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08F-F829-4DBC-985B-B40C7134FB63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A28-DE05-4AB4-B61E-D8D6796E244D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3762-D199-45B0-BD5A-F22FC23F4DD5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2D7-EE36-4067-BC02-7B161CCAF406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C566-7B20-4AB5-A0AC-00CF191B3370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9A6E-1C65-4CA1-A71C-F5090E092F01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F26-87B2-42A8-AE13-3F8E146C5A79}" type="datetime1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2DBF-7694-4328-9A17-DD56D9F76F78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5BFD-1F7D-4A8C-99BE-C5AD92E72DF6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59A9-D4A5-4BC8-BA01-62BFA16A5C9D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sa.io/profile/geo/lechee-az/" TargetMode="External"/><Relationship Id="rId2" Type="http://schemas.openxmlformats.org/officeDocument/2006/relationships/hyperlink" Target="http://www.destination360.com/north-america/us/arizona/ma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0048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9760" y="2332501"/>
            <a:ext cx="5757238" cy="1538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n w="0">
                  <a:solidFill>
                    <a:schemeClr val="accent1"/>
                  </a:solidFill>
                </a:ln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CAPSTONE PRESENTATION</a:t>
            </a:r>
            <a:endParaRPr lang="en-US" sz="3500" kern="1200" dirty="0">
              <a:ln w="0">
                <a:solidFill>
                  <a:schemeClr val="accent1"/>
                </a:solidFill>
              </a:ln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ln w="0">
                  <a:solidFill>
                    <a:schemeClr val="accent1"/>
                  </a:solidFill>
                </a:ln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Coppermine Road Potable Water Main &amp; Sanitary Sewer Main Extension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6403" y="4536489"/>
            <a:ext cx="4804440" cy="13470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Courtney Freeman – Environmental Engineer</a:t>
            </a:r>
          </a:p>
          <a:p>
            <a:pPr algn="l" defTabSz="914400"/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Max Burke – Civil Engineer</a:t>
            </a:r>
          </a:p>
          <a:p>
            <a:pPr algn="l" defTabSz="914400"/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Andrew Singer – Civil Engineer</a:t>
            </a: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3455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r="3506" b="1512"/>
          <a:stretch/>
        </p:blipFill>
        <p:spPr>
          <a:xfrm>
            <a:off x="62272" y="1865557"/>
            <a:ext cx="4491476" cy="38072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97839-563A-43A4-8A9C-8D386000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0985-18DD-4F96-B633-9DDCCAD4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Potable Water Line Network Analysis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5FF4B-D466-49C5-97AF-8BF82463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071D6F-2F00-4C62-8310-11EAE0487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45" y="3044857"/>
            <a:ext cx="11682934" cy="20644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5937FA-9DB5-4FCA-97CE-EA88DF5E7F19}"/>
              </a:ext>
            </a:extLst>
          </p:cNvPr>
          <p:cNvSpPr/>
          <p:nvPr/>
        </p:nvSpPr>
        <p:spPr>
          <a:xfrm>
            <a:off x="4786703" y="2644747"/>
            <a:ext cx="3185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Table 3: FlowMaster Analysis</a:t>
            </a:r>
          </a:p>
        </p:txBody>
      </p:sp>
    </p:spTree>
    <p:extLst>
      <p:ext uri="{BB962C8B-B14F-4D97-AF65-F5344CB8AC3E}">
        <p14:creationId xmlns:p14="http://schemas.microsoft.com/office/powerpoint/2010/main" val="172194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23E9-3034-40ED-A29D-7A08A4A1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54" y="111391"/>
            <a:ext cx="7026046" cy="900869"/>
          </a:xfrm>
        </p:spPr>
        <p:txBody>
          <a:bodyPr>
            <a:normAutofit/>
          </a:bodyPr>
          <a:lstStyle/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Sanitary Sewer Design Flow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487D6-7297-44C6-9467-1C88FA60C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1773669"/>
            <a:ext cx="5605618" cy="2117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cs typeface="Calibri"/>
              </a:rPr>
              <a:t>Sanitary Sewer Demand: Arizona Administrative Code [8]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Does NOT include LeChee, Arizona</a:t>
            </a:r>
          </a:p>
          <a:p>
            <a:endParaRPr lang="en-US" u="sng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E4AE1-ED5D-4877-936D-8660CBA6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6D1AC94F-3C6E-4F4A-A1C2-926A7202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00" y="1507031"/>
            <a:ext cx="3631211" cy="2198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2D6150-31E0-4DD4-BCC7-0F6EAD1D24F5}"/>
              </a:ext>
            </a:extLst>
          </p:cNvPr>
          <p:cNvSpPr txBox="1"/>
          <p:nvPr/>
        </p:nvSpPr>
        <p:spPr>
          <a:xfrm>
            <a:off x="6615941" y="1141716"/>
            <a:ext cx="376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Table 4: Page Industrial Existing Structures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C813A9-D234-4AFA-91C5-0E1B4DAD539E}"/>
              </a:ext>
            </a:extLst>
          </p:cNvPr>
          <p:cNvSpPr/>
          <p:nvPr/>
        </p:nvSpPr>
        <p:spPr>
          <a:xfrm>
            <a:off x="3453732" y="3886451"/>
            <a:ext cx="479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Table 5: Sewer Demand for Existing &amp; Future Structures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C2E9B6-650E-4FBB-A34A-824F4470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71" y="4225005"/>
            <a:ext cx="9821160" cy="23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AACE-BB25-4A48-9DA3-469E5CB3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9" y="261584"/>
            <a:ext cx="2647703" cy="175575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Sanitary Sewer Network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F64A-0FFD-400A-ABC5-B7E60C0C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9" y="2356701"/>
            <a:ext cx="2630078" cy="3761294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2000" u="sng" dirty="0">
                <a:solidFill>
                  <a:prstClr val="black"/>
                </a:solidFill>
                <a:cs typeface="Calibri"/>
              </a:rPr>
              <a:t>AutoCAD Civil 3D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Upstream/ Downstream Elevations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Length</a:t>
            </a:r>
          </a:p>
          <a:p>
            <a:pPr marL="456565" lvl="1" indent="0">
              <a:buNone/>
            </a:pPr>
            <a:endParaRPr lang="en-US" sz="1800" dirty="0">
              <a:solidFill>
                <a:prstClr val="black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032BB-1350-4B32-AB05-544C5497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7EDF7181-867D-401C-8FD4-38B206D1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72" y="56720"/>
            <a:ext cx="9446853" cy="6061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9E5E84-8DF0-48FB-9735-8B1745EAE8C0}"/>
              </a:ext>
            </a:extLst>
          </p:cNvPr>
          <p:cNvSpPr/>
          <p:nvPr/>
        </p:nvSpPr>
        <p:spPr>
          <a:xfrm>
            <a:off x="4212116" y="6230314"/>
            <a:ext cx="385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Figure 7: Sanitary Sewer Line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7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AACE-BB25-4A48-9DA3-469E5CB3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Sanitary Sewer Network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F64A-0FFD-400A-ABC5-B7E60C0C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4648418" cy="2117155"/>
          </a:xfrm>
        </p:spPr>
        <p:txBody>
          <a:bodyPr>
            <a:normAutofit lnSpcReduction="10000"/>
          </a:bodyPr>
          <a:lstStyle/>
          <a:p>
            <a:pPr marL="342900" lvl="0" indent="-342900"/>
            <a:r>
              <a:rPr lang="en-US" sz="2000" u="sng" dirty="0">
                <a:solidFill>
                  <a:prstClr val="black"/>
                </a:solidFill>
                <a:cs typeface="Calibri"/>
              </a:rPr>
              <a:t>Excel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Slope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Hydraulic radius: R=D/4; FULL flowing</a:t>
            </a:r>
          </a:p>
          <a:p>
            <a:pPr marL="1256665" lvl="2" indent="0"/>
            <a:r>
              <a:rPr lang="en-US" sz="1600" dirty="0">
                <a:solidFill>
                  <a:prstClr val="black"/>
                </a:solidFill>
                <a:cs typeface="Calibri"/>
              </a:rPr>
              <a:t>R=0.245 feet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Design velocity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Depth of the pipe</a:t>
            </a:r>
          </a:p>
          <a:p>
            <a:pPr marL="799465" lvl="1" indent="-342900"/>
            <a:r>
              <a:rPr lang="en-US" sz="1800" dirty="0">
                <a:solidFill>
                  <a:prstClr val="black"/>
                </a:solidFill>
                <a:cs typeface="Calibri"/>
              </a:rPr>
              <a:t>SDR-35 PVC Pipe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032BB-1350-4B32-AB05-544C5497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81B79-1AF2-4482-8090-80C1934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4" y="4674263"/>
            <a:ext cx="11934335" cy="186465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EF93FC-D200-4E5A-A82B-5882C56B8774}"/>
              </a:ext>
            </a:extLst>
          </p:cNvPr>
          <p:cNvSpPr txBox="1">
            <a:spLocks/>
          </p:cNvSpPr>
          <p:nvPr/>
        </p:nvSpPr>
        <p:spPr>
          <a:xfrm>
            <a:off x="6094412" y="1825626"/>
            <a:ext cx="5365921" cy="64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cs typeface="Calibri"/>
              </a:rPr>
              <a:t>Sewer Velocity Equation:</a:t>
            </a:r>
            <a:endParaRPr lang="en-US" sz="1800" b="1" dirty="0">
              <a:cs typeface="Calibri"/>
            </a:endParaRPr>
          </a:p>
          <a:p>
            <a:endParaRPr lang="en-US" u="sng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33CC0-3CB6-453F-8A05-CBEB1CF31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69" y="2608756"/>
            <a:ext cx="3387047" cy="726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CA322-8D54-4CC9-9B3C-87A93CB3CD1E}"/>
              </a:ext>
            </a:extLst>
          </p:cNvPr>
          <p:cNvSpPr txBox="1"/>
          <p:nvPr/>
        </p:nvSpPr>
        <p:spPr>
          <a:xfrm>
            <a:off x="6924346" y="2327991"/>
            <a:ext cx="246633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 6: Manning's Equation [7]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AD687-C0A1-4F76-A346-491BBA495F05}"/>
              </a:ext>
            </a:extLst>
          </p:cNvPr>
          <p:cNvSpPr/>
          <p:nvPr/>
        </p:nvSpPr>
        <p:spPr>
          <a:xfrm>
            <a:off x="4792331" y="4248424"/>
            <a:ext cx="28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Table 6: Sewer Velocity Analysis</a:t>
            </a:r>
          </a:p>
        </p:txBody>
      </p:sp>
    </p:spTree>
    <p:extLst>
      <p:ext uri="{BB962C8B-B14F-4D97-AF65-F5344CB8AC3E}">
        <p14:creationId xmlns:p14="http://schemas.microsoft.com/office/powerpoint/2010/main" val="142594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2C85-219C-4051-AD2B-5BC6DEAB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3343401" cy="15049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Standards vs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0A56-5647-4D03-A3E8-340938E8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121763"/>
            <a:ext cx="4634144" cy="405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Potable Water</a:t>
            </a:r>
          </a:p>
          <a:p>
            <a:r>
              <a:rPr lang="en-US" sz="2000" dirty="0"/>
              <a:t>Water demand meets City of Page standards. [5]</a:t>
            </a:r>
          </a:p>
          <a:p>
            <a:r>
              <a:rPr lang="en-US" sz="2000" dirty="0"/>
              <a:t>Minimum pressure for full flow meets set standard. </a:t>
            </a:r>
            <a:r>
              <a:rPr lang="en-US" sz="2000"/>
              <a:t>[5]</a:t>
            </a:r>
            <a:endParaRPr lang="en-US" sz="2000" dirty="0"/>
          </a:p>
          <a:p>
            <a:r>
              <a:rPr lang="en-US" sz="2000" dirty="0"/>
              <a:t>Pipe placement meets standards. [5]</a:t>
            </a:r>
          </a:p>
          <a:p>
            <a:pPr marL="0" indent="0" algn="ctr">
              <a:buNone/>
            </a:pPr>
            <a:r>
              <a:rPr lang="en-US" sz="2800" u="sng" dirty="0"/>
              <a:t>Sanitary Sewer</a:t>
            </a:r>
          </a:p>
          <a:p>
            <a:r>
              <a:rPr lang="en-US" sz="2000" dirty="0"/>
              <a:t>Minimum and maximum velocity is satisfied. [5]</a:t>
            </a:r>
          </a:p>
          <a:p>
            <a:r>
              <a:rPr lang="en-US" sz="2000" dirty="0"/>
              <a:t>Pipe placement meets standards. </a:t>
            </a:r>
            <a:r>
              <a:rPr lang="en-US" sz="2000"/>
              <a:t>[5]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E0E4A-8296-4E05-8655-8C4D6463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D5A5429A-80D6-44ED-817D-AD3D1A7E0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18340"/>
              </p:ext>
            </p:extLst>
          </p:nvPr>
        </p:nvGraphicFramePr>
        <p:xfrm>
          <a:off x="5839942" y="681584"/>
          <a:ext cx="5109054" cy="142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018">
                  <a:extLst>
                    <a:ext uri="{9D8B030D-6E8A-4147-A177-3AD203B41FA5}">
                      <a16:colId xmlns:a16="http://schemas.microsoft.com/office/drawing/2014/main" val="1331881413"/>
                    </a:ext>
                  </a:extLst>
                </a:gridCol>
                <a:gridCol w="1703018">
                  <a:extLst>
                    <a:ext uri="{9D8B030D-6E8A-4147-A177-3AD203B41FA5}">
                      <a16:colId xmlns:a16="http://schemas.microsoft.com/office/drawing/2014/main" val="598002382"/>
                    </a:ext>
                  </a:extLst>
                </a:gridCol>
                <a:gridCol w="1703018">
                  <a:extLst>
                    <a:ext uri="{9D8B030D-6E8A-4147-A177-3AD203B41FA5}">
                      <a16:colId xmlns:a16="http://schemas.microsoft.com/office/drawing/2014/main" val="973100975"/>
                    </a:ext>
                  </a:extLst>
                </a:gridCol>
              </a:tblGrid>
              <a:tr h="512730">
                <a:tc>
                  <a:txBody>
                    <a:bodyPr/>
                    <a:lstStyle/>
                    <a:p>
                      <a:r>
                        <a:rPr lang="en-US" sz="1200" dirty="0"/>
                        <a:t>Demand Requirements</a:t>
                      </a:r>
                    </a:p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Page's Standard Minimum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817764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r>
                        <a:rPr lang="en-US" sz="1200" dirty="0"/>
                        <a:t>Water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4,394 gal/min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5,193 gal/min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201341"/>
                  </a:ext>
                </a:extLst>
              </a:tr>
              <a:tr h="301656">
                <a:tc>
                  <a:txBody>
                    <a:bodyPr/>
                    <a:lstStyle/>
                    <a:p>
                      <a:r>
                        <a:rPr lang="en-US" sz="1200" dirty="0"/>
                        <a:t>Fire Flow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1,000 gal/min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1,250 gal/min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175075"/>
                  </a:ext>
                </a:extLst>
              </a:tr>
              <a:tr h="301656">
                <a:tc>
                  <a:txBody>
                    <a:bodyPr/>
                    <a:lstStyle/>
                    <a:p>
                      <a:r>
                        <a:rPr lang="en-US" sz="1200" dirty="0"/>
                        <a:t>Sewer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9.98 gal/min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636282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6E0A196-82DB-4642-887B-0F7AA642F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62668"/>
              </p:ext>
            </p:extLst>
          </p:nvPr>
        </p:nvGraphicFramePr>
        <p:xfrm>
          <a:off x="5839942" y="4034032"/>
          <a:ext cx="5079311" cy="250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52">
                  <a:extLst>
                    <a:ext uri="{9D8B030D-6E8A-4147-A177-3AD203B41FA5}">
                      <a16:colId xmlns:a16="http://schemas.microsoft.com/office/drawing/2014/main" val="1602971292"/>
                    </a:ext>
                  </a:extLst>
                </a:gridCol>
                <a:gridCol w="935584">
                  <a:extLst>
                    <a:ext uri="{9D8B030D-6E8A-4147-A177-3AD203B41FA5}">
                      <a16:colId xmlns:a16="http://schemas.microsoft.com/office/drawing/2014/main" val="1867790355"/>
                    </a:ext>
                  </a:extLst>
                </a:gridCol>
                <a:gridCol w="2200675">
                  <a:extLst>
                    <a:ext uri="{9D8B030D-6E8A-4147-A177-3AD203B41FA5}">
                      <a16:colId xmlns:a16="http://schemas.microsoft.com/office/drawing/2014/main" val="1318801480"/>
                    </a:ext>
                  </a:extLst>
                </a:gridCol>
              </a:tblGrid>
              <a:tr h="570642">
                <a:tc>
                  <a:txBody>
                    <a:bodyPr/>
                    <a:lstStyle/>
                    <a:p>
                      <a:r>
                        <a:rPr lang="en-US" sz="1400" dirty="0"/>
                        <a:t>Sewer Line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Projects Results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38402"/>
                  </a:ext>
                </a:extLst>
              </a:tr>
              <a:tr h="425481">
                <a:tc>
                  <a:txBody>
                    <a:bodyPr/>
                    <a:lstStyle/>
                    <a:p>
                      <a:r>
                        <a:rPr lang="en-US" sz="1400" dirty="0"/>
                        <a:t>Min Slope: 12"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81186"/>
                  </a:ext>
                </a:extLst>
              </a:tr>
              <a:tr h="415861">
                <a:tc>
                  <a:txBody>
                    <a:bodyPr/>
                    <a:lstStyle/>
                    <a:p>
                      <a:r>
                        <a:rPr lang="en-US" sz="1400" dirty="0"/>
                        <a:t>Max Slope: 12"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35810"/>
                  </a:ext>
                </a:extLst>
              </a:tr>
              <a:tr h="338518">
                <a:tc>
                  <a:txBody>
                    <a:bodyPr/>
                    <a:lstStyle/>
                    <a:p>
                      <a:r>
                        <a:rPr lang="en-US" sz="1400" dirty="0"/>
                        <a:t>Min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fps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3.18 fps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82606"/>
                  </a:ext>
                </a:extLst>
              </a:tr>
              <a:tr h="338518">
                <a:tc>
                  <a:txBody>
                    <a:bodyPr/>
                    <a:lstStyle/>
                    <a:p>
                      <a:r>
                        <a:rPr lang="en-US" sz="1400" dirty="0"/>
                        <a:t>Max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 fps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7.94 fps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98079"/>
                  </a:ext>
                </a:extLst>
              </a:tr>
              <a:tr h="415861">
                <a:tc>
                  <a:txBody>
                    <a:bodyPr/>
                    <a:lstStyle/>
                    <a:p>
                      <a:r>
                        <a:rPr lang="en-US" sz="1400" dirty="0"/>
                        <a:t>Min depth of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13.84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30739"/>
                  </a:ext>
                </a:extLst>
              </a:tr>
            </a:tbl>
          </a:graphicData>
        </a:graphic>
      </p:graphicFrame>
      <p:graphicFrame>
        <p:nvGraphicFramePr>
          <p:cNvPr id="7" name="Table 21">
            <a:extLst>
              <a:ext uri="{FF2B5EF4-FFF2-40B4-BE49-F238E27FC236}">
                <a16:creationId xmlns:a16="http://schemas.microsoft.com/office/drawing/2014/main" id="{7CAD34B7-EED1-4859-9556-498FCF86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85719"/>
              </p:ext>
            </p:extLst>
          </p:nvPr>
        </p:nvGraphicFramePr>
        <p:xfrm>
          <a:off x="5819403" y="2556593"/>
          <a:ext cx="5099850" cy="103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50">
                  <a:extLst>
                    <a:ext uri="{9D8B030D-6E8A-4147-A177-3AD203B41FA5}">
                      <a16:colId xmlns:a16="http://schemas.microsoft.com/office/drawing/2014/main" val="1122193392"/>
                    </a:ext>
                  </a:extLst>
                </a:gridCol>
                <a:gridCol w="1699950">
                  <a:extLst>
                    <a:ext uri="{9D8B030D-6E8A-4147-A177-3AD203B41FA5}">
                      <a16:colId xmlns:a16="http://schemas.microsoft.com/office/drawing/2014/main" val="833579883"/>
                    </a:ext>
                  </a:extLst>
                </a:gridCol>
                <a:gridCol w="1699950">
                  <a:extLst>
                    <a:ext uri="{9D8B030D-6E8A-4147-A177-3AD203B41FA5}">
                      <a16:colId xmlns:a16="http://schemas.microsoft.com/office/drawing/2014/main" val="2395677429"/>
                    </a:ext>
                  </a:extLst>
                </a:gridCol>
              </a:tblGrid>
              <a:tr h="558069">
                <a:tc>
                  <a:txBody>
                    <a:bodyPr/>
                    <a:lstStyle/>
                    <a:p>
                      <a:r>
                        <a:rPr lang="en-US" sz="1400" dirty="0"/>
                        <a:t>Water Line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Projects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54109"/>
                  </a:ext>
                </a:extLst>
              </a:tr>
              <a:tr h="479678">
                <a:tc>
                  <a:txBody>
                    <a:bodyPr/>
                    <a:lstStyle/>
                    <a:p>
                      <a:r>
                        <a:rPr lang="en-US" sz="1400" dirty="0"/>
                        <a:t>Min Pressure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≥ 20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961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0EF55AE-E3E2-456E-8776-793210E1D334}"/>
              </a:ext>
            </a:extLst>
          </p:cNvPr>
          <p:cNvSpPr/>
          <p:nvPr/>
        </p:nvSpPr>
        <p:spPr>
          <a:xfrm>
            <a:off x="6581902" y="248394"/>
            <a:ext cx="324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Table 7: Potable Water Demands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207AF-5AF0-4FBA-9BAD-A236B095395E}"/>
              </a:ext>
            </a:extLst>
          </p:cNvPr>
          <p:cNvSpPr/>
          <p:nvPr/>
        </p:nvSpPr>
        <p:spPr>
          <a:xfrm>
            <a:off x="6581901" y="2173142"/>
            <a:ext cx="316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Table 8: Potable Water Pressure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71C2A-9340-47FA-8128-7B00EC699BAC}"/>
              </a:ext>
            </a:extLst>
          </p:cNvPr>
          <p:cNvSpPr/>
          <p:nvPr/>
        </p:nvSpPr>
        <p:spPr>
          <a:xfrm>
            <a:off x="6581900" y="3629520"/>
            <a:ext cx="3144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Table 9: Sewer Velocity Analysis</a:t>
            </a:r>
          </a:p>
        </p:txBody>
      </p:sp>
    </p:spTree>
    <p:extLst>
      <p:ext uri="{BB962C8B-B14F-4D97-AF65-F5344CB8AC3E}">
        <p14:creationId xmlns:p14="http://schemas.microsoft.com/office/powerpoint/2010/main" val="215662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68192-BE5B-47BB-8041-67AE93D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50" y="223681"/>
            <a:ext cx="5698288" cy="13242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b="1" dirty="0"/>
              <a:t>Waterline Extension Plan</a:t>
            </a:r>
            <a:endParaRPr lang="en-US" sz="4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E256A-CFFC-40CA-ADAA-F5DB4DE2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2" y="1544535"/>
            <a:ext cx="9179608" cy="5232375"/>
          </a:xfrm>
          <a:prstGeom prst="rect">
            <a:avLst/>
          </a:prstGeom>
        </p:spPr>
      </p:pic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AC17EA54-B1EC-45A7-9FD3-C19BDF48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17" y="223680"/>
            <a:ext cx="5040838" cy="25582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78A0-1922-4F14-8923-A4FCDF1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A99D5-93D2-461D-85E7-0E98462FD17F}"/>
              </a:ext>
            </a:extLst>
          </p:cNvPr>
          <p:cNvSpPr txBox="1"/>
          <p:nvPr/>
        </p:nvSpPr>
        <p:spPr>
          <a:xfrm>
            <a:off x="439591" y="6405731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8: Waterline Plan</a:t>
            </a:r>
          </a:p>
        </p:txBody>
      </p:sp>
    </p:spTree>
    <p:extLst>
      <p:ext uri="{BB962C8B-B14F-4D97-AF65-F5344CB8AC3E}">
        <p14:creationId xmlns:p14="http://schemas.microsoft.com/office/powerpoint/2010/main" val="81489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68192-BE5B-47BB-8041-67AE93D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50" y="223680"/>
            <a:ext cx="5698288" cy="1266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b="1" dirty="0"/>
              <a:t>Sewer Line Extension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78A0-1922-4F14-8923-A4FCDF1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7F911E-91CB-44C3-B5B4-5607ADFD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8" y="1545552"/>
            <a:ext cx="9443963" cy="5257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83834-611B-4C6C-8BD2-69F5553A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71" y="136525"/>
            <a:ext cx="4664736" cy="2510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82EAF-5D8E-45DA-9650-523AAB7D799D}"/>
              </a:ext>
            </a:extLst>
          </p:cNvPr>
          <p:cNvSpPr txBox="1"/>
          <p:nvPr/>
        </p:nvSpPr>
        <p:spPr>
          <a:xfrm>
            <a:off x="326572" y="6433249"/>
            <a:ext cx="261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9: Sewer line Plan</a:t>
            </a:r>
          </a:p>
        </p:txBody>
      </p:sp>
    </p:spTree>
    <p:extLst>
      <p:ext uri="{BB962C8B-B14F-4D97-AF65-F5344CB8AC3E}">
        <p14:creationId xmlns:p14="http://schemas.microsoft.com/office/powerpoint/2010/main" val="105614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8192-BE5B-47BB-8041-67AE93D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80" y="457199"/>
            <a:ext cx="3232809" cy="1315039"/>
          </a:xfrm>
        </p:spPr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ea typeface="+mn-ea"/>
                <a:cs typeface="Calibri Light"/>
              </a:rPr>
              <a:t>Potable Water Line Profiles</a:t>
            </a:r>
            <a:endParaRPr lang="en-US" sz="1800" dirty="0"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78A0-1922-4F14-8923-A4FCDF1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B7E170-2545-4AB3-9B8C-E211B163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3" y="3355942"/>
            <a:ext cx="11979773" cy="3044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8D6C83-3F71-43A2-BDB6-78450094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69" y="211054"/>
            <a:ext cx="4867632" cy="30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1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49F0E-ABD1-44CC-BED9-51BF62CCC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09" y="166393"/>
            <a:ext cx="5093224" cy="3264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68192-BE5B-47BB-8041-67AE93D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457200"/>
            <a:ext cx="3459053" cy="167325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Sanitary Sewer Line Profiles</a:t>
            </a:r>
            <a:endParaRPr lang="en-US" sz="4000" dirty="0">
              <a:latin typeface="Calibri Ligh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78A0-1922-4F14-8923-A4FCDF1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066FD-6420-4516-A901-C53CBA4C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2" y="3063711"/>
            <a:ext cx="11589075" cy="33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18CB-C3F5-4D2C-8C89-9DE75FDA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491976" cy="1177302"/>
          </a:xfrm>
        </p:spPr>
        <p:txBody>
          <a:bodyPr>
            <a:normAutofit fontScale="90000"/>
          </a:bodyPr>
          <a:lstStyle/>
          <a:p>
            <a:r>
              <a:rPr lang="en-US" sz="3150" b="1" dirty="0">
                <a:cs typeface="Calibri Light"/>
              </a:rPr>
              <a:t>Stormwater Pollution </a:t>
            </a:r>
            <a:r>
              <a:rPr lang="en-US" sz="3150" b="1">
                <a:cs typeface="Calibri Light"/>
              </a:rPr>
              <a:t>Prevention Plan (SWPPP)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56B0-E60F-43CC-96E9-A10DAED8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438" y="1940767"/>
            <a:ext cx="3569636" cy="39602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Best Management Practices (BMPs):</a:t>
            </a:r>
            <a:endParaRPr lang="en-US" dirty="0"/>
          </a:p>
          <a:p>
            <a:pPr marL="742315" lvl="1" indent="-285750">
              <a:buFont typeface="Arial,Sans-Serif"/>
              <a:buChar char="•"/>
            </a:pPr>
            <a:r>
              <a:rPr lang="en" dirty="0">
                <a:cs typeface="Calibri"/>
              </a:rPr>
              <a:t>Avoid winter construction from October 1 through April 1</a:t>
            </a:r>
            <a:endParaRPr lang="en-US" dirty="0">
              <a:ea typeface="+mn-lt"/>
              <a:cs typeface="+mn-lt"/>
            </a:endParaRPr>
          </a:p>
          <a:p>
            <a:pPr marL="742315" lvl="1" indent="-285750">
              <a:buFont typeface="Arial,Sans-Serif"/>
              <a:buChar char="•"/>
            </a:pPr>
            <a:r>
              <a:rPr lang="en" dirty="0">
                <a:cs typeface="Calibri"/>
              </a:rPr>
              <a:t>Hydroseeding for native vegetation </a:t>
            </a:r>
            <a:endParaRPr lang="en" dirty="0">
              <a:ea typeface="+mn-lt"/>
              <a:cs typeface="+mn-lt"/>
            </a:endParaRPr>
          </a:p>
          <a:p>
            <a:pPr marL="742315" lvl="1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Watering </a:t>
            </a:r>
            <a:r>
              <a:rPr lang="en" dirty="0">
                <a:cs typeface="Calibri"/>
              </a:rPr>
              <a:t>as a wet suppression </a:t>
            </a:r>
            <a:endParaRPr lang="en-US" dirty="0">
              <a:ea typeface="+mn-lt"/>
              <a:cs typeface="+mn-lt"/>
            </a:endParaRPr>
          </a:p>
          <a:p>
            <a:pPr marL="742315" lvl="1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Storage for pollutants</a:t>
            </a:r>
            <a:endParaRPr lang="en-US" dirty="0">
              <a:ea typeface="+mn-lt"/>
              <a:cs typeface="+mn-lt"/>
            </a:endParaRPr>
          </a:p>
          <a:p>
            <a:pPr marL="742315" lvl="1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Routine inspections</a:t>
            </a:r>
            <a:endParaRPr lang="en-US" dirty="0">
              <a:ea typeface="+mn-lt"/>
              <a:cs typeface="+mn-lt"/>
            </a:endParaRPr>
          </a:p>
          <a:p>
            <a:pPr marL="742315" lvl="1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Straw wattles adjacent to main trench</a:t>
            </a:r>
            <a:endParaRPr lang="en-US" dirty="0">
              <a:ea typeface="+mn-lt"/>
              <a:cs typeface="+mn-lt"/>
            </a:endParaRPr>
          </a:p>
          <a:p>
            <a:pPr marL="1199515" lvl="2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Staked 3-4' apart</a:t>
            </a:r>
            <a:endParaRPr lang="en-US" dirty="0">
              <a:ea typeface="+mn-lt"/>
              <a:cs typeface="+mn-lt"/>
            </a:endParaRPr>
          </a:p>
          <a:p>
            <a:pPr marL="1199515" lvl="2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3-4' away from trench to allow for construction</a:t>
            </a:r>
            <a:endParaRPr lang="en-US" dirty="0">
              <a:ea typeface="+mn-lt"/>
              <a:cs typeface="+mn-lt"/>
            </a:endParaRPr>
          </a:p>
          <a:p>
            <a:pPr marL="1199515" lvl="2" indent="-285750"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Stakes must go 2' below surface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Referenced from:</a:t>
            </a:r>
            <a:endParaRPr lang="en" dirty="0">
              <a:ea typeface="+mn-lt"/>
              <a:cs typeface="+mn-lt"/>
            </a:endParaRPr>
          </a:p>
          <a:p>
            <a:pPr marL="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 Maricopa Association of Governments (MAG) [9]</a:t>
            </a:r>
            <a:endParaRPr lang="en" dirty="0">
              <a:ea typeface="+mn-lt"/>
              <a:cs typeface="+mn-lt"/>
            </a:endParaRPr>
          </a:p>
          <a:p>
            <a:pPr marL="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 Coconino County CADD Standards Manual [10]</a:t>
            </a:r>
          </a:p>
          <a:p>
            <a:pPr marL="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 EPA National Menu of Best Management Practices [11]</a:t>
            </a:r>
          </a:p>
          <a:p>
            <a:pPr marL="742315" lvl="1">
              <a:buFont typeface="Arial,Sans-Serif"/>
              <a:buChar char="•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38134-D86C-438D-89D0-452250E5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70B164-0995-412D-B975-D88D09A3331A}"/>
              </a:ext>
            </a:extLst>
          </p:cNvPr>
          <p:cNvGrpSpPr/>
          <p:nvPr/>
        </p:nvGrpSpPr>
        <p:grpSpPr>
          <a:xfrm>
            <a:off x="4404957" y="306901"/>
            <a:ext cx="7567146" cy="5669066"/>
            <a:chOff x="4328163" y="500928"/>
            <a:chExt cx="7266804" cy="5431020"/>
          </a:xfrm>
        </p:grpSpPr>
        <p:pic>
          <p:nvPicPr>
            <p:cNvPr id="13" name="Picture 13" descr="Diagram, schematic&#10;&#10;Description automatically generated">
              <a:extLst>
                <a:ext uri="{FF2B5EF4-FFF2-40B4-BE49-F238E27FC236}">
                  <a16:creationId xmlns:a16="http://schemas.microsoft.com/office/drawing/2014/main" id="{0206317A-D535-4B1A-93E0-7A863D400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163" y="500928"/>
              <a:ext cx="7266804" cy="543102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715496-E83D-4684-A594-C7AC8BBFF2CE}"/>
                </a:ext>
              </a:extLst>
            </p:cNvPr>
            <p:cNvSpPr txBox="1"/>
            <p:nvPr/>
          </p:nvSpPr>
          <p:spPr>
            <a:xfrm>
              <a:off x="6325522" y="822438"/>
              <a:ext cx="17549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cs typeface="Calibri"/>
                </a:rPr>
                <a:t>Bruce's Sales and Leasing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0DD8A9-7535-4E28-A501-F0635B94A6E6}"/>
                </a:ext>
              </a:extLst>
            </p:cNvPr>
            <p:cNvSpPr txBox="1"/>
            <p:nvPr/>
          </p:nvSpPr>
          <p:spPr>
            <a:xfrm>
              <a:off x="4399390" y="610297"/>
              <a:ext cx="17549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cs typeface="Calibri"/>
                </a:rPr>
                <a:t>Existing Manhole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26FD24-8D77-4AAC-94EB-70DE49D829DA}"/>
                </a:ext>
              </a:extLst>
            </p:cNvPr>
            <p:cNvSpPr txBox="1"/>
            <p:nvPr/>
          </p:nvSpPr>
          <p:spPr>
            <a:xfrm rot="2160000">
              <a:off x="5424094" y="3244391"/>
              <a:ext cx="17549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cs typeface="Calibri"/>
                </a:rPr>
                <a:t>Coppermine Road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39891D-5193-49A2-9B3B-5A5E35629473}"/>
                </a:ext>
              </a:extLst>
            </p:cNvPr>
            <p:cNvSpPr txBox="1"/>
            <p:nvPr/>
          </p:nvSpPr>
          <p:spPr>
            <a:xfrm>
              <a:off x="9639458" y="2754212"/>
              <a:ext cx="17549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cs typeface="Calibri"/>
                </a:rPr>
                <a:t>Project Site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58D7D1-AA32-45C7-838D-2414748067E7}"/>
                </a:ext>
              </a:extLst>
            </p:cNvPr>
            <p:cNvSpPr txBox="1"/>
            <p:nvPr/>
          </p:nvSpPr>
          <p:spPr>
            <a:xfrm>
              <a:off x="9405288" y="1876241"/>
              <a:ext cx="1754917" cy="43088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cs typeface="Calibri"/>
                </a:rPr>
                <a:t>Proposed Property Development</a:t>
              </a:r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EEA356-ABE5-4ADF-992A-B04CFC4482C7}"/>
              </a:ext>
            </a:extLst>
          </p:cNvPr>
          <p:cNvSpPr txBox="1"/>
          <p:nvPr/>
        </p:nvSpPr>
        <p:spPr>
          <a:xfrm>
            <a:off x="4735286" y="6195527"/>
            <a:ext cx="258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10: SWPPP</a:t>
            </a:r>
          </a:p>
        </p:txBody>
      </p:sp>
    </p:spTree>
    <p:extLst>
      <p:ext uri="{BB962C8B-B14F-4D97-AF65-F5344CB8AC3E}">
        <p14:creationId xmlns:p14="http://schemas.microsoft.com/office/powerpoint/2010/main" val="97410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8C306-7779-4F48-AA74-97D8485E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B5B74E-9518-4CFA-A8D4-D393C83EA5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75" y="397820"/>
            <a:ext cx="4007395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Purpose of Project</a:t>
            </a:r>
            <a:endParaRPr lang="en-US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B0680D2-B5AA-401F-9F64-956540C1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60" y="1253331"/>
            <a:ext cx="4248218" cy="51030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-228600" defTabSz="914400"/>
            <a:endParaRPr lang="en-US" sz="1700" i="1" dirty="0"/>
          </a:p>
          <a:p>
            <a:pPr marL="0" lvl="0" indent="-228600" defTabSz="914400"/>
            <a:endParaRPr lang="en-US" sz="1700" i="1" dirty="0"/>
          </a:p>
          <a:p>
            <a:pPr marL="227965" indent="-228600" defTabSz="914400"/>
            <a:r>
              <a:rPr lang="en-US" sz="2400" dirty="0"/>
              <a:t>Goal: Construction plans for a potable water main and gravity sewer main extension</a:t>
            </a:r>
            <a:endParaRPr lang="en-US" sz="2400" dirty="0">
              <a:cs typeface="Calibri"/>
            </a:endParaRPr>
          </a:p>
          <a:p>
            <a:pPr marL="227965" indent="-228600" defTabSz="914400"/>
            <a:endParaRPr lang="en-US" sz="2400" dirty="0"/>
          </a:p>
          <a:p>
            <a:pPr marL="227965" indent="-228600" defTabSz="914400"/>
            <a:r>
              <a:rPr lang="en-US" sz="2400" dirty="0"/>
              <a:t>Client: Mark Lamer</a:t>
            </a:r>
          </a:p>
          <a:p>
            <a:pPr marL="227965" indent="-228600" defTabSz="914400"/>
            <a:endParaRPr lang="en-US" sz="2400" dirty="0">
              <a:cs typeface="Calibri"/>
            </a:endParaRPr>
          </a:p>
          <a:p>
            <a:pPr marL="0" indent="-228600" defTabSz="914400"/>
            <a:endParaRPr lang="en-US" sz="1700" dirty="0"/>
          </a:p>
          <a:p>
            <a:pPr marL="0" indent="-228600" defTabSz="914400"/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2AFDE-F3AF-4194-B0D7-1E0BC654E5E3}"/>
              </a:ext>
            </a:extLst>
          </p:cNvPr>
          <p:cNvSpPr txBox="1"/>
          <p:nvPr/>
        </p:nvSpPr>
        <p:spPr>
          <a:xfrm>
            <a:off x="6208567" y="5825852"/>
            <a:ext cx="43698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1: GIS Parcel Viewer Map of Project Location [1]</a:t>
            </a:r>
          </a:p>
        </p:txBody>
      </p:sp>
      <p:pic>
        <p:nvPicPr>
          <p:cNvPr id="2" name="Picture 2" descr="Diagram, map&#10;&#10;Description automatically generated">
            <a:extLst>
              <a:ext uri="{FF2B5EF4-FFF2-40B4-BE49-F238E27FC236}">
                <a16:creationId xmlns:a16="http://schemas.microsoft.com/office/drawing/2014/main" id="{0ABA4ECE-730A-43EE-B587-37AA2EC7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60" y="397820"/>
            <a:ext cx="6851631" cy="52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0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8192-BE5B-47BB-8041-67AE93D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10730950" cy="607606"/>
          </a:xfrm>
        </p:spPr>
        <p:txBody>
          <a:bodyPr/>
          <a:lstStyle/>
          <a:p>
            <a:pPr algn="ctr"/>
            <a:r>
              <a:rPr lang="en-US" sz="3150" dirty="0">
                <a:cs typeface="Calibri Light"/>
              </a:rPr>
              <a:t>Engineer’s Construction </a:t>
            </a:r>
            <a:r>
              <a:rPr lang="en-US" sz="3150">
                <a:cs typeface="Calibri Light"/>
              </a:rPr>
              <a:t>Cost </a:t>
            </a:r>
            <a:r>
              <a:rPr lang="en-US" sz="3150" dirty="0">
                <a:cs typeface="Calibri Light"/>
              </a:rPr>
              <a:t>Estimate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78A0-1922-4F14-8923-A4FCDF1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2756D-E2B9-4621-8270-78E9DFC6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344990"/>
            <a:ext cx="4361264" cy="499269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BBEA7-F65B-4949-B4AB-A722E208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1344990"/>
            <a:ext cx="4762944" cy="4523998"/>
          </a:xfrm>
        </p:spPr>
        <p:txBody>
          <a:bodyPr>
            <a:normAutofit/>
          </a:bodyPr>
          <a:lstStyle/>
          <a:p>
            <a:r>
              <a:rPr lang="en-US" sz="2000" b="1" dirty="0"/>
              <a:t>Job Cost + 35%  Gross Contractor Margin</a:t>
            </a:r>
          </a:p>
          <a:p>
            <a:endParaRPr lang="en-US" sz="2000" b="1" dirty="0"/>
          </a:p>
          <a:p>
            <a:r>
              <a:rPr lang="en-US" sz="2000"/>
              <a:t>Total Overhead: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Administration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34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DCE1-072B-4B6C-8CFB-58A7F04F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251206"/>
            <a:ext cx="10512862" cy="860150"/>
          </a:xfrm>
        </p:spPr>
        <p:txBody>
          <a:bodyPr/>
          <a:lstStyle/>
          <a:p>
            <a:r>
              <a:rPr lang="en-US" sz="4350" b="1" dirty="0">
                <a:cs typeface="Calibri Light"/>
              </a:rPr>
              <a:t>Project Impacts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7412D-A9B2-43AE-90AE-50ADB99B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B36D5F-7BBB-4749-A327-1F8D4FB56C29}"/>
              </a:ext>
            </a:extLst>
          </p:cNvPr>
          <p:cNvSpPr txBox="1"/>
          <p:nvPr/>
        </p:nvSpPr>
        <p:spPr>
          <a:xfrm>
            <a:off x="489718" y="944344"/>
            <a:ext cx="5431575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cs typeface="Calibri"/>
              </a:rPr>
              <a:t>Regulatory Impacts: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Adheres to regulations set by the City of Page</a:t>
            </a:r>
          </a:p>
          <a:p>
            <a:pPr marL="742950" lvl="1" indent="-285750">
              <a:buFont typeface="Arial"/>
              <a:buChar char="•"/>
            </a:pP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cs typeface="Calibri"/>
              </a:rPr>
              <a:t>Environmental/Health Impacts:</a:t>
            </a:r>
          </a:p>
          <a:p>
            <a:endParaRPr lang="en-US" sz="1600" b="1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It ensures the removal of waste from this property and future developments and the safety of the water (hydrants, consuming, etc.)</a:t>
            </a:r>
            <a:endParaRPr lang="en-US" sz="1600" b="1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Any displaced sediment, hazardous waste, or pipe leakage from construction or post-construction may cause serious damage to neighboring ecosystems; most notably, the Colorado River roughly 3 miles west  of site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Landscape alteration may lead to new drainage patterns, directing runoff in harmful new areas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Dust may be generated during construction causing issues with neighboring businesses and residents, and even possibly dust storms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F9668-5731-426E-B6B3-882CACF2069A}"/>
              </a:ext>
            </a:extLst>
          </p:cNvPr>
          <p:cNvSpPr txBox="1"/>
          <p:nvPr/>
        </p:nvSpPr>
        <p:spPr>
          <a:xfrm>
            <a:off x="5868074" y="136524"/>
            <a:ext cx="5727752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/>
              <a:t>Social Impacts:</a:t>
            </a:r>
            <a:endParaRPr lang="en-US" sz="1600" b="1" dirty="0">
              <a:cs typeface="Calibri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New developments will have access to a water and sewer main along Coppermine Road going south, leading to growth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Possible tensions among long-time Page residents may arise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Noise pollution from construction and future development may increase for neighboring residential communities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Traffic congestion may occur along the high-density Coppermine Road as there will be flaggers along the road slowing vehicles </a:t>
            </a:r>
          </a:p>
          <a:p>
            <a:pPr lvl="1"/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cs typeface="Calibri"/>
              </a:rPr>
              <a:t>Economic Impacts: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A costly project for an independent client who has yet to develop any other infrastructure on his property 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Beneficial to the City of Page by adding a tax-paying commercial property within city limits </a:t>
            </a:r>
          </a:p>
          <a:p>
            <a:pPr lvl="1"/>
            <a:endParaRPr lang="en-US" sz="16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cs typeface="Calibri"/>
              </a:rPr>
              <a:t>Creates construction jobs in a small community which can boost the local economy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82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C62E-76EE-4AF1-BB9B-C895AAAE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80" y="338944"/>
            <a:ext cx="9635266" cy="808498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References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A44CE0C-C7AA-4648-BBE4-1F8C733A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880" y="1341765"/>
            <a:ext cx="9635266" cy="522354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" sz="2600" dirty="0">
                <a:latin typeface="+mj-lt"/>
                <a:ea typeface="+mn-lt"/>
                <a:cs typeface="+mn-lt"/>
              </a:rPr>
              <a:t>[1] "Coconino County Parcel Viewer," Coconino County Arizona , Page, 2020.</a:t>
            </a:r>
            <a:endParaRPr lang="en-US" sz="2600" dirty="0">
              <a:latin typeface="+mj-lt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  <a:ea typeface="+mn-lt"/>
                <a:cs typeface="+mn-lt"/>
              </a:rPr>
              <a:t>[2] "Coconino County Parcel Viewer," Coconino County Arizona , Page, 2020. </a:t>
            </a:r>
            <a:endParaRPr lang="en-US" sz="2600" dirty="0">
              <a:latin typeface="+mj-lt"/>
              <a:cs typeface="Calibri" panose="020F0502020204030204"/>
            </a:endParaRPr>
          </a:p>
          <a:p>
            <a:pPr marL="227965" indent="-227965">
              <a:buNone/>
            </a:pPr>
            <a:r>
              <a:rPr lang="en-US" sz="2600" dirty="0">
                <a:latin typeface="+mj-lt"/>
                <a:ea typeface="+mn-lt"/>
                <a:cs typeface="+mn-lt"/>
              </a:rPr>
              <a:t>[3] "Arizona Map," Destination 360, 2020. [Online]. Available: </a:t>
            </a:r>
            <a:r>
              <a:rPr lang="en-US" sz="2600" dirty="0">
                <a:latin typeface="+mj-lt"/>
                <a:ea typeface="+mn-lt"/>
                <a:cs typeface="+mn-lt"/>
                <a:hlinkClick r:id="rId2"/>
              </a:rPr>
              <a:t>http://www.destination360.com/north-america/us/arizona/map</a:t>
            </a:r>
            <a:r>
              <a:rPr lang="en-US" sz="2600" dirty="0">
                <a:latin typeface="+mj-lt"/>
                <a:ea typeface="+mn-lt"/>
                <a:cs typeface="+mn-lt"/>
              </a:rPr>
              <a:t>. [Accessed 22 February 2020]</a:t>
            </a:r>
            <a:endParaRPr lang="en-US" sz="2600" dirty="0">
              <a:latin typeface="+mj-lt"/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  <a:ea typeface="+mn-lt"/>
                <a:cs typeface="Arial"/>
              </a:rPr>
              <a:t>[4] </a:t>
            </a:r>
            <a:r>
              <a:rPr lang="en-US" sz="26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P. Custer, "Geotechnical Investigation: Proposed Custer Storage Warehouse," Rosenberg   Associates, Page, 2020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  <a:ea typeface="+mn-lt"/>
                <a:cs typeface="Calibri" panose="020F0502020204030204" pitchFamily="34" charset="0"/>
              </a:rPr>
              <a:t>[5] </a:t>
            </a:r>
            <a:r>
              <a:rPr lang="en-US" sz="26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City of Page, "Page General Development and Subdivision Regulations"</a:t>
            </a:r>
            <a:endParaRPr lang="en" sz="2600" dirty="0">
              <a:latin typeface="+mj-lt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  <a:ea typeface="+mn-lt"/>
                <a:cs typeface="Calibri" panose="020F0502020204030204" pitchFamily="34" charset="0"/>
              </a:rPr>
              <a:t>[6] </a:t>
            </a:r>
            <a:r>
              <a:rPr lang="it-IT" sz="2600" dirty="0">
                <a:latin typeface="+mj-lt"/>
                <a:cs typeface="Calibri"/>
                <a:hlinkClick r:id="rId3"/>
              </a:rPr>
              <a:t>https://datausa.io/profile/geo/lechee-az/</a:t>
            </a:r>
            <a:endParaRPr lang="it-IT" sz="2600" dirty="0">
              <a:latin typeface="+mj-lt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600" dirty="0">
                <a:latin typeface="+mj-lt"/>
                <a:ea typeface="+mn-lt"/>
                <a:cs typeface="Calibri"/>
              </a:rPr>
              <a:t>[7] </a:t>
            </a:r>
            <a:r>
              <a:rPr lang="en-US" sz="26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D. Chin, Water Resource Engineering, Upper Saddle River: Pearson, 2014.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[8] Arizona Administrative Code Department of Environmental Protection, "TITLE 18. ENVIRONMENTAL QUALITY CHAPTER 9. DEPARTMENT OF ENVIRONMENTAL QUALITY," </a:t>
            </a:r>
            <a:r>
              <a:rPr lang="en-US" sz="2600" i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Sewage Collection System.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[9] </a:t>
            </a:r>
            <a:r>
              <a:rPr lang="en-US" sz="2600" dirty="0">
                <a:latin typeface="+mj-lt"/>
              </a:rPr>
              <a:t>"Uniform Standard Specifications and Details for Public Works Construction," Maricopa Association of Governments, Phoenix, 2020.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</a:rPr>
              <a:t>[10] "Coconino County Engineering CADD Manual," Coconino County Arizona Public Works, Flagstaff, 2019.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+mj-lt"/>
              </a:rPr>
              <a:t>[11] "National Menu of Best Management Practices (BMPs) for Stormwater," EPA, October 2020. [Online]. Available: https://www.epa.gov/npdes/national-menu-best-management-practices-bmps-stormwater. [Accessed September 2020].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ea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103B2-717E-46DB-85B5-9E1414D7A7CB}"/>
              </a:ext>
            </a:extLst>
          </p:cNvPr>
          <p:cNvSpPr txBox="1"/>
          <p:nvPr/>
        </p:nvSpPr>
        <p:spPr>
          <a:xfrm>
            <a:off x="4722812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0F8BD-7B90-4EE4-9070-06BABF89B2A9}"/>
              </a:ext>
            </a:extLst>
          </p:cNvPr>
          <p:cNvSpPr txBox="1"/>
          <p:nvPr/>
        </p:nvSpPr>
        <p:spPr>
          <a:xfrm>
            <a:off x="4722812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9E3D-9A71-41FC-BF0D-3FC0D77E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474508"/>
            <a:ext cx="4001615" cy="1007378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Project Location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90FE-76C7-4DBA-8B61-E509C757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13" y="1344470"/>
            <a:ext cx="5289199" cy="1627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8600"/>
            <a:r>
              <a:rPr lang="en-US" sz="2000" dirty="0">
                <a:ea typeface="+mn-lt"/>
                <a:cs typeface="+mn-lt"/>
              </a:rPr>
              <a:t>Located in the southern part of Page, AZ along Coppermine Road.</a:t>
            </a:r>
          </a:p>
          <a:p>
            <a:pPr marL="227965" indent="-228600"/>
            <a:r>
              <a:rPr lang="en-US" sz="2000" dirty="0">
                <a:ea typeface="+mn-lt"/>
                <a:cs typeface="+mn-lt"/>
              </a:rPr>
              <a:t>Adjacent to</a:t>
            </a:r>
            <a:r>
              <a:rPr lang="en-US" sz="2000">
                <a:ea typeface="+mn-lt"/>
                <a:cs typeface="+mn-lt"/>
              </a:rPr>
              <a:t> Bruce's </a:t>
            </a:r>
            <a:r>
              <a:rPr lang="en-US" sz="2000" dirty="0">
                <a:ea typeface="+mn-lt"/>
                <a:cs typeface="+mn-lt"/>
              </a:rPr>
              <a:t>Sales and Leasing on the NW side and a vacant property on the SW side with expectations</a:t>
            </a:r>
            <a:r>
              <a:rPr lang="en-US" sz="2000">
                <a:ea typeface="+mn-lt"/>
                <a:cs typeface="+mn-lt"/>
              </a:rPr>
              <a:t> for</a:t>
            </a:r>
            <a:r>
              <a:rPr lang="en-US" sz="2000" dirty="0">
                <a:ea typeface="+mn-lt"/>
                <a:cs typeface="+mn-lt"/>
              </a:rPr>
              <a:t> further development</a:t>
            </a:r>
          </a:p>
          <a:p>
            <a:pPr marL="0" indent="-228600"/>
            <a:endParaRPr lang="en-US" sz="2750" dirty="0">
              <a:ea typeface="+mn-lt"/>
              <a:cs typeface="+mn-lt"/>
            </a:endParaRPr>
          </a:p>
          <a:p>
            <a:pPr marL="0" indent="-228600"/>
            <a:endParaRPr lang="en-US" sz="2750" dirty="0">
              <a:ea typeface="+mn-lt"/>
              <a:cs typeface="+mn-lt"/>
            </a:endParaRPr>
          </a:p>
          <a:p>
            <a:pPr marL="227965" indent="-227965"/>
            <a:endParaRPr lang="en-US" sz="275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D7674-AB75-46A2-BAAE-A2751782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Map&#10;&#10;Description automatically generated">
            <a:extLst>
              <a:ext uri="{FF2B5EF4-FFF2-40B4-BE49-F238E27FC236}">
                <a16:creationId xmlns:a16="http://schemas.microsoft.com/office/drawing/2014/main" id="{8CD181B1-0653-49C3-84E2-783C203E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41" y="860102"/>
            <a:ext cx="5344483" cy="5318342"/>
          </a:xfrm>
          <a:prstGeom prst="rect">
            <a:avLst/>
          </a:prstGeom>
        </p:spPr>
      </p:pic>
      <p:pic>
        <p:nvPicPr>
          <p:cNvPr id="5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2B7EF64D-2763-4AAE-B9CF-F18CF2395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0" r="545" b="-139"/>
          <a:stretch/>
        </p:blipFill>
        <p:spPr>
          <a:xfrm>
            <a:off x="805724" y="2903134"/>
            <a:ext cx="4990619" cy="3643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246ECE-FF69-4277-9401-264BF2B8D4F8}"/>
              </a:ext>
            </a:extLst>
          </p:cNvPr>
          <p:cNvSpPr/>
          <p:nvPr/>
        </p:nvSpPr>
        <p:spPr>
          <a:xfrm>
            <a:off x="6213141" y="860102"/>
            <a:ext cx="5344483" cy="53183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2072A-BF34-4400-9AD9-473215ECA522}"/>
              </a:ext>
            </a:extLst>
          </p:cNvPr>
          <p:cNvSpPr/>
          <p:nvPr/>
        </p:nvSpPr>
        <p:spPr>
          <a:xfrm>
            <a:off x="995004" y="2939213"/>
            <a:ext cx="4619134" cy="35634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9F46C-93FE-4C48-8176-3A8DBB36F91E}"/>
              </a:ext>
            </a:extLst>
          </p:cNvPr>
          <p:cNvSpPr txBox="1"/>
          <p:nvPr/>
        </p:nvSpPr>
        <p:spPr>
          <a:xfrm>
            <a:off x="1566396" y="6495548"/>
            <a:ext cx="34682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Figure 2: Ariel View of Property Location [2</a:t>
            </a:r>
            <a:r>
              <a:rPr lang="en-US" dirty="0">
                <a:cs typeface="Calibri"/>
              </a:rPr>
              <a:t>]</a:t>
            </a:r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EED052D-DC20-43C7-94EF-53994C9F9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59" y="6201798"/>
            <a:ext cx="274146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9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2E05-44D2-44A1-85CA-6961EA48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8" y="857121"/>
            <a:ext cx="4223756" cy="1333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Analyze Existing Conditions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0E3F-81F1-430F-9D5C-41600731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7" y="2429343"/>
            <a:ext cx="3968319" cy="25298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 dirty="0">
                <a:cs typeface="Calibri"/>
              </a:rPr>
              <a:t>No site investigation performed due to COVID-19 restrictions</a:t>
            </a:r>
          </a:p>
          <a:p>
            <a:pPr marL="342900" indent="-342900"/>
            <a:r>
              <a:rPr lang="en-US" sz="2000" dirty="0">
                <a:cs typeface="Calibri"/>
              </a:rPr>
              <a:t>Review Geotechnical Report by Rosenberg Associates</a:t>
            </a:r>
          </a:p>
          <a:p>
            <a:pPr marL="342900" indent="-342900"/>
            <a:r>
              <a:rPr lang="en-US" sz="2000" dirty="0">
                <a:cs typeface="Calibri"/>
              </a:rPr>
              <a:t>Site consists of sandstone bedrock and very loose to loose sands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1600" dirty="0">
              <a:highlight>
                <a:srgbClr val="00FF00"/>
              </a:highlight>
              <a:cs typeface="Calibri"/>
            </a:endParaRPr>
          </a:p>
          <a:p>
            <a:pPr marL="0" indent="0">
              <a:buNone/>
            </a:pPr>
            <a:endParaRPr lang="en-US" sz="1600" dirty="0">
              <a:highlight>
                <a:srgbClr val="00FF00"/>
              </a:highlight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9AF5F9F-C299-451A-8EC8-E4969E1A26DE}"/>
              </a:ext>
            </a:extLst>
          </p:cNvPr>
          <p:cNvSpPr txBox="1"/>
          <p:nvPr/>
        </p:nvSpPr>
        <p:spPr>
          <a:xfrm>
            <a:off x="7108562" y="6359707"/>
            <a:ext cx="319149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cs typeface="Calibri"/>
              </a:rPr>
              <a:t>Figure 2: Survey Data </a:t>
            </a:r>
          </a:p>
        </p:txBody>
      </p:sp>
      <p:pic>
        <p:nvPicPr>
          <p:cNvPr id="6" name="Picture 5" descr="Diagram, engineering drawing, map&#10;&#10;Description automatically generated">
            <a:extLst>
              <a:ext uri="{FF2B5EF4-FFF2-40B4-BE49-F238E27FC236}">
                <a16:creationId xmlns:a16="http://schemas.microsoft.com/office/drawing/2014/main" id="{08972356-7AF9-42D8-AF7F-0A1B52C3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058" y="118772"/>
            <a:ext cx="5511895" cy="6602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CCEC7-CD27-4EF3-AF20-1654D9C457D6}"/>
              </a:ext>
            </a:extLst>
          </p:cNvPr>
          <p:cNvSpPr txBox="1"/>
          <p:nvPr/>
        </p:nvSpPr>
        <p:spPr>
          <a:xfrm>
            <a:off x="8495930" y="6271458"/>
            <a:ext cx="229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4: Geotech Report [4]</a:t>
            </a:r>
          </a:p>
        </p:txBody>
      </p:sp>
    </p:spTree>
    <p:extLst>
      <p:ext uri="{BB962C8B-B14F-4D97-AF65-F5344CB8AC3E}">
        <p14:creationId xmlns:p14="http://schemas.microsoft.com/office/powerpoint/2010/main" val="131741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5019-4260-40A6-854A-1DD0C68E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328" y="6311900"/>
            <a:ext cx="2742486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A48C98-3F50-40CE-B203-A644BD8F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 and Model Existing Conditions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9E90A2-0BCC-4A7F-9CF8-23DAACF378A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47578"/>
              </p:ext>
            </p:extLst>
          </p:nvPr>
        </p:nvGraphicFramePr>
        <p:xfrm>
          <a:off x="838200" y="1825625"/>
          <a:ext cx="105124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0" imgH="0" progId="AcroExch.Document.DC">
                  <p:embed/>
                </p:oleObj>
              </mc:Choice>
              <mc:Fallback>
                <p:oleObj name="Acrobat Document" r:id="rId3" imgW="0" imgH="0" progId="AcroExch.Document.DC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5F9E90A2-0BCC-4A7F-9CF8-23DAACF378AC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838200" y="1825625"/>
                        <a:ext cx="105124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C88102-0194-4647-B267-C4BAF0F8A9D4}"/>
              </a:ext>
            </a:extLst>
          </p:cNvPr>
          <p:cNvSpPr txBox="1"/>
          <p:nvPr/>
        </p:nvSpPr>
        <p:spPr>
          <a:xfrm>
            <a:off x="8998060" y="2947334"/>
            <a:ext cx="3040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AutoCAD Civil 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Topographic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Property Parcels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Existing Structures and Utilities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2D604-3867-47E0-80A3-0214374B4265}"/>
              </a:ext>
            </a:extLst>
          </p:cNvPr>
          <p:cNvSpPr txBox="1"/>
          <p:nvPr/>
        </p:nvSpPr>
        <p:spPr>
          <a:xfrm>
            <a:off x="2704799" y="6523136"/>
            <a:ext cx="2814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5: Site Topographic Map</a:t>
            </a:r>
          </a:p>
        </p:txBody>
      </p:sp>
      <p:pic>
        <p:nvPicPr>
          <p:cNvPr id="14" name="Picture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370E822-9767-4E78-8A65-DE745073A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5" y="1027906"/>
            <a:ext cx="8726965" cy="55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B792-EBBB-4D21-8544-F93BCCCC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77" y="1156809"/>
            <a:ext cx="4407241" cy="1124752"/>
          </a:xfrm>
        </p:spPr>
        <p:txBody>
          <a:bodyPr>
            <a:noAutofit/>
          </a:bodyPr>
          <a:lstStyle/>
          <a:p>
            <a:r>
              <a:rPr lang="en-US" sz="2800" b="1" dirty="0">
                <a:ln w="0"/>
                <a:solidFill>
                  <a:schemeClr val="accent1"/>
                </a:solidFill>
              </a:rPr>
              <a:t>Estimate Future Population for 25-Year Period </a:t>
            </a:r>
            <a:r>
              <a:rPr lang="en-US" sz="2800" dirty="0">
                <a:ln w="0"/>
                <a:solidFill>
                  <a:schemeClr val="accent1"/>
                </a:solidFill>
              </a:rPr>
              <a:t>[5]</a:t>
            </a:r>
            <a:br>
              <a:rPr lang="en-US" sz="2800" dirty="0">
                <a:ln w="0"/>
                <a:latin typeface="+mn-lt"/>
              </a:rPr>
            </a:br>
            <a:endParaRPr 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5C4F9-DFBC-4B28-88CE-50315CCB1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0387" y="763511"/>
                <a:ext cx="5619565" cy="2591332"/>
              </a:xfrm>
            </p:spPr>
            <p:txBody>
              <a:bodyPr>
                <a:normAutofit/>
              </a:bodyPr>
              <a:lstStyle/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Population Growth Formula 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8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2.72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= Population</a:t>
                </a:r>
                <a:b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i="1" baseline="-25000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Starting population</a:t>
                </a:r>
                <a:b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= Rate of growth</a:t>
                </a:r>
                <a:b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i="1" dirty="0">
                    <a:solidFill>
                      <a:srgbClr val="1F497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= Time</a:t>
                </a:r>
                <a:endParaRPr lang="en-US" sz="24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5C4F9-DFBC-4B28-88CE-50315CCB1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0387" y="763511"/>
                <a:ext cx="5619565" cy="2591332"/>
              </a:xfrm>
              <a:blipFill>
                <a:blip r:embed="rId2"/>
                <a:stretch>
                  <a:fillRect l="-1302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A27A4-FD33-4771-9F23-B273312F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83B67-3FBE-4924-81BE-570FE0B560AE}"/>
              </a:ext>
            </a:extLst>
          </p:cNvPr>
          <p:cNvSpPr txBox="1"/>
          <p:nvPr/>
        </p:nvSpPr>
        <p:spPr>
          <a:xfrm>
            <a:off x="2697093" y="3244334"/>
            <a:ext cx="65356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Table 1: Population/ Population Growth in Page and </a:t>
            </a:r>
            <a:r>
              <a:rPr lang="en-US" dirty="0" err="1"/>
              <a:t>LeChee</a:t>
            </a:r>
            <a:r>
              <a:rPr lang="en-US" dirty="0"/>
              <a:t> [6]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21C475-0F58-4AA6-8F0D-C5C50C72782B}"/>
              </a:ext>
            </a:extLst>
          </p:cNvPr>
          <p:cNvSpPr txBox="1">
            <a:spLocks/>
          </p:cNvSpPr>
          <p:nvPr/>
        </p:nvSpPr>
        <p:spPr>
          <a:xfrm>
            <a:off x="475477" y="30336"/>
            <a:ext cx="5827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Determine Water Demand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3F7B8-D36E-4C73-993E-3A050021AD4D}"/>
              </a:ext>
            </a:extLst>
          </p:cNvPr>
          <p:cNvSpPr txBox="1"/>
          <p:nvPr/>
        </p:nvSpPr>
        <p:spPr>
          <a:xfrm>
            <a:off x="475477" y="2036888"/>
            <a:ext cx="501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25-Year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Page and </a:t>
            </a:r>
            <a:r>
              <a:rPr lang="en-US" dirty="0" err="1"/>
              <a:t>LeChee</a:t>
            </a:r>
            <a:r>
              <a:rPr lang="en-US" dirty="0"/>
              <a:t>, Arizona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4ECD1-12C3-486A-A38E-4927A092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45" y="3673305"/>
            <a:ext cx="6390335" cy="25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B665-69E7-45A0-8255-4DBAD7D5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51" y="568649"/>
            <a:ext cx="3779396" cy="1087760"/>
          </a:xfrm>
        </p:spPr>
        <p:txBody>
          <a:bodyPr>
            <a:normAutofit/>
          </a:bodyPr>
          <a:lstStyle/>
          <a:p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Demand</a:t>
            </a:r>
            <a:endParaRPr lang="en-US" sz="4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91FE-EC31-4F24-847B-B8A2E063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74" y="1468691"/>
            <a:ext cx="4081234" cy="548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cs typeface="Calibri"/>
              </a:rPr>
              <a:t>Water Demand Calculations:</a:t>
            </a:r>
          </a:p>
          <a:p>
            <a:pPr marL="342900" indent="-342900"/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lvl="0" indent="0">
              <a:buNone/>
            </a:pPr>
            <a:endParaRPr lang="en-US" sz="2400" u="sng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marL="0" lvl="0" indent="0">
              <a:buNone/>
            </a:pPr>
            <a:endParaRPr lang="en-US" sz="2400" b="1" dirty="0">
              <a:highlight>
                <a:srgbClr val="00FF00"/>
              </a:highlight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1082A-32EC-405A-A8D9-5668BAC1897A}"/>
              </a:ext>
            </a:extLst>
          </p:cNvPr>
          <p:cNvSpPr txBox="1"/>
          <p:nvPr/>
        </p:nvSpPr>
        <p:spPr>
          <a:xfrm>
            <a:off x="4289143" y="3843022"/>
            <a:ext cx="254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Select greater of two!!!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6960FF-E5E3-4EA3-B3EF-B1AD380FCF26}"/>
              </a:ext>
            </a:extLst>
          </p:cNvPr>
          <p:cNvSpPr/>
          <p:nvPr/>
        </p:nvSpPr>
        <p:spPr>
          <a:xfrm>
            <a:off x="7303014" y="2402769"/>
            <a:ext cx="2610685" cy="7050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07A2F3-3325-4A4D-864F-E8348F06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9" y="2358287"/>
            <a:ext cx="2639797" cy="73158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01F2F0-B242-435D-9040-7A6CC0E18078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flipV="1">
            <a:off x="5613396" y="2755319"/>
            <a:ext cx="1689618" cy="10716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B743F0-896C-4278-B814-B540CC97D46B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3127956" y="2755318"/>
            <a:ext cx="2485440" cy="10716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8B7C119-EE1B-4EB2-91F2-DBD0F692B25F}"/>
              </a:ext>
            </a:extLst>
          </p:cNvPr>
          <p:cNvSpPr/>
          <p:nvPr/>
        </p:nvSpPr>
        <p:spPr>
          <a:xfrm>
            <a:off x="4289143" y="3826951"/>
            <a:ext cx="2648505" cy="1090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35C9615-2BD3-4B5C-9921-584880A05DA8}"/>
              </a:ext>
            </a:extLst>
          </p:cNvPr>
          <p:cNvSpPr txBox="1">
            <a:spLocks/>
          </p:cNvSpPr>
          <p:nvPr/>
        </p:nvSpPr>
        <p:spPr>
          <a:xfrm>
            <a:off x="4634188" y="730619"/>
            <a:ext cx="5770441" cy="744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Calculate Future Water Demand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FE8E38-DCDC-4439-BAA5-6821B525006A}"/>
                  </a:ext>
                </a:extLst>
              </p:cNvPr>
              <p:cNvSpPr txBox="1"/>
              <p:nvPr/>
            </p:nvSpPr>
            <p:spPr>
              <a:xfrm>
                <a:off x="679583" y="2000826"/>
                <a:ext cx="3909935" cy="583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Step 1: Calculate Total Water Demand</a:t>
                </a:r>
              </a:p>
              <a:p>
                <a:pPr lvl="0"/>
                <a:endParaRPr lang="en-US" sz="1100" i="1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:pPr lvl="0"/>
                <a:r>
                  <a:rPr lang="en-US" sz="1100" i="1" dirty="0">
                    <a:solidFill>
                      <a:srgbClr val="4472C4">
                        <a:lumMod val="50000"/>
                      </a:srgbClr>
                    </a:solidFill>
                  </a:rPr>
                  <a:t>Equation 1: Total Water Demand [7]</a:t>
                </a:r>
              </a:p>
              <a:p>
                <a:pPr lvl="0"/>
                <a:r>
                  <a:rPr lang="en-US" sz="2000" i="1" dirty="0">
                    <a:cs typeface="Calibri"/>
                  </a:rPr>
                  <a:t>TWD = MDD + NFF</a:t>
                </a:r>
                <a:br>
                  <a:rPr lang="en-US" sz="2000" i="1" dirty="0">
                    <a:cs typeface="Calibri"/>
                  </a:rPr>
                </a:br>
                <a:endParaRPr lang="en-US" sz="2000" i="1" dirty="0">
                  <a:cs typeface="Calibri"/>
                </a:endParaRPr>
              </a:p>
              <a:p>
                <a:pPr lvl="0"/>
                <a:r>
                  <a:rPr lang="en-US" sz="1100" i="1" dirty="0">
                    <a:solidFill>
                      <a:srgbClr val="4472C4">
                        <a:lumMod val="50000"/>
                      </a:srgbClr>
                    </a:solidFill>
                  </a:rPr>
                  <a:t>Equation 2: Max Daily Demand  [7]</a:t>
                </a:r>
                <a:endParaRPr lang="en-US" sz="1100" i="1" dirty="0">
                  <a:solidFill>
                    <a:srgbClr val="4472C4">
                      <a:lumMod val="50000"/>
                    </a:srgbClr>
                  </a:solidFill>
                  <a:cs typeface="Calibri"/>
                </a:endParaRPr>
              </a:p>
              <a:p>
                <a:pPr lvl="0"/>
                <a:r>
                  <a:rPr lang="en-US" sz="2000" i="1" dirty="0">
                    <a:cs typeface="Calibri"/>
                  </a:rPr>
                  <a:t>MDD = ADD x 1.80</a:t>
                </a:r>
              </a:p>
              <a:p>
                <a:pPr lvl="0"/>
                <a:endParaRPr lang="en-US" sz="2000" i="1" dirty="0">
                  <a:cs typeface="Calibri"/>
                </a:endParaRPr>
              </a:p>
              <a:p>
                <a:pPr lvl="0"/>
                <a:r>
                  <a:rPr lang="en-US" sz="1100" i="1" dirty="0">
                    <a:solidFill>
                      <a:srgbClr val="4472C4">
                        <a:lumMod val="50000"/>
                      </a:srgbClr>
                    </a:solidFill>
                  </a:rPr>
                  <a:t>Equation 3: Average Daily Demand  [7]</a:t>
                </a:r>
                <a:endParaRPr lang="en-US" sz="1100" i="1" dirty="0">
                  <a:solidFill>
                    <a:srgbClr val="4472C4">
                      <a:lumMod val="50000"/>
                    </a:srgbClr>
                  </a:solidFill>
                  <a:cs typeface="Calibri"/>
                </a:endParaRPr>
              </a:p>
              <a:p>
                <a:pPr lvl="0"/>
                <a:r>
                  <a:rPr lang="en-US" sz="2000" i="1" dirty="0">
                    <a:solidFill>
                      <a:prstClr val="black"/>
                    </a:solidFill>
                    <a:cs typeface="Calibri"/>
                  </a:rPr>
                  <a:t>ADD = q x P</a:t>
                </a:r>
              </a:p>
              <a:p>
                <a:pPr lvl="0"/>
                <a:endParaRPr lang="en-US" sz="2000" i="1" dirty="0">
                  <a:cs typeface="Calibri"/>
                </a:endParaRPr>
              </a:p>
              <a:p>
                <a:pPr lvl="0"/>
                <a:r>
                  <a:rPr lang="en-US" sz="1100" i="1" dirty="0">
                    <a:solidFill>
                      <a:srgbClr val="4472C4">
                        <a:lumMod val="50000"/>
                      </a:srgbClr>
                    </a:solidFill>
                  </a:rPr>
                  <a:t>Equation 4: Needed Fire Flow [7]</a:t>
                </a:r>
                <a:endParaRPr lang="en-US" sz="1100" i="1" dirty="0">
                  <a:solidFill>
                    <a:srgbClr val="4472C4">
                      <a:lumMod val="50000"/>
                    </a:srgbClr>
                  </a:solidFill>
                  <a:cs typeface="Calibri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𝑁𝐹𝐹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×(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sz="20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 = Discharge per capita</a:t>
                </a:r>
                <a:b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= Population</a:t>
                </a:r>
                <a:endParaRPr lang="en-US" sz="12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1200" i="1" baseline="-25000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Construction factor</a:t>
                </a:r>
                <a:b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1200" i="1" baseline="-25000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Occupancy factor</a:t>
                </a:r>
                <a:b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200" i="1" baseline="-25000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Exposure factor</a:t>
                </a:r>
                <a:b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1200" i="1" baseline="-25000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Communication factor</a:t>
                </a:r>
                <a:endParaRPr lang="en-US" sz="12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sz="20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sz="2000" dirty="0"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sz="2000" i="1" dirty="0">
                  <a:cs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FE8E38-DCDC-4439-BAA5-6821B525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3" y="2000826"/>
                <a:ext cx="3909935" cy="5832366"/>
              </a:xfrm>
              <a:prstGeom prst="rect">
                <a:avLst/>
              </a:prstGeom>
              <a:blipFill>
                <a:blip r:embed="rId3"/>
                <a:stretch>
                  <a:fillRect l="-1558"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AEF4F9C-A2DD-487D-9706-9A0FEEED4219}"/>
              </a:ext>
            </a:extLst>
          </p:cNvPr>
          <p:cNvSpPr txBox="1"/>
          <p:nvPr/>
        </p:nvSpPr>
        <p:spPr>
          <a:xfrm>
            <a:off x="7419263" y="2000826"/>
            <a:ext cx="390993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 Calculate Max Hourly Demand</a:t>
            </a:r>
          </a:p>
          <a:p>
            <a:pPr lvl="0"/>
            <a:endParaRPr lang="en-US" sz="1100" i="1" dirty="0">
              <a:solidFill>
                <a:srgbClr val="4472C4">
                  <a:lumMod val="50000"/>
                </a:srgbClr>
              </a:solidFill>
            </a:endParaRPr>
          </a:p>
          <a:p>
            <a:pPr lvl="0"/>
            <a:r>
              <a:rPr lang="en-US" sz="1100" i="1" dirty="0">
                <a:solidFill>
                  <a:srgbClr val="4472C4">
                    <a:lumMod val="50000"/>
                  </a:srgbClr>
                </a:solidFill>
              </a:rPr>
              <a:t>Equation 5: Max Hourly Demand [7]</a:t>
            </a:r>
          </a:p>
          <a:p>
            <a:pPr lvl="0"/>
            <a:r>
              <a:rPr lang="en-US" sz="2000" i="1" dirty="0">
                <a:cs typeface="Calibri"/>
              </a:rPr>
              <a:t>MHD = ADD x 3.25</a:t>
            </a:r>
            <a:br>
              <a:rPr lang="en-US" sz="2000" i="1" dirty="0">
                <a:cs typeface="Calibri"/>
              </a:rPr>
            </a:br>
            <a:endParaRPr lang="en-US" sz="2000" i="1" dirty="0">
              <a:cs typeface="Calibri"/>
            </a:endParaRPr>
          </a:p>
          <a:p>
            <a:pPr lvl="0"/>
            <a:r>
              <a:rPr lang="en-US" sz="1100" i="1" dirty="0">
                <a:solidFill>
                  <a:srgbClr val="4472C4">
                    <a:lumMod val="50000"/>
                  </a:srgbClr>
                </a:solidFill>
              </a:rPr>
              <a:t>Equation 3: Average Daily Demand  [7]</a:t>
            </a:r>
            <a:endParaRPr lang="en-US" sz="1100" i="1" dirty="0">
              <a:solidFill>
                <a:srgbClr val="4472C4">
                  <a:lumMod val="50000"/>
                </a:srgbClr>
              </a:solidFill>
              <a:cs typeface="Calibri"/>
            </a:endParaRPr>
          </a:p>
          <a:p>
            <a:pPr lvl="0"/>
            <a:r>
              <a:rPr lang="en-US" sz="2000" i="1" dirty="0">
                <a:cs typeface="Calibri"/>
              </a:rPr>
              <a:t>ADD = q x P</a:t>
            </a:r>
          </a:p>
        </p:txBody>
      </p:sp>
    </p:spTree>
    <p:extLst>
      <p:ext uri="{BB962C8B-B14F-4D97-AF65-F5344CB8AC3E}">
        <p14:creationId xmlns:p14="http://schemas.microsoft.com/office/powerpoint/2010/main" val="10241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8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B29E-3913-4060-9867-130CA984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Demand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Demand Selection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E15D3-04FC-4FE3-BEF2-B698D912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382A51-38F4-4B31-B19E-CBB128BBF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390" y="2380715"/>
            <a:ext cx="5854044" cy="3624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4C33E-1EE0-4360-8501-A7A748E9F2C8}"/>
              </a:ext>
            </a:extLst>
          </p:cNvPr>
          <p:cNvSpPr txBox="1"/>
          <p:nvPr/>
        </p:nvSpPr>
        <p:spPr>
          <a:xfrm>
            <a:off x="4906188" y="1980605"/>
            <a:ext cx="43472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Table 2: TWD vs MHD</a:t>
            </a:r>
          </a:p>
        </p:txBody>
      </p:sp>
    </p:spTree>
    <p:extLst>
      <p:ext uri="{BB962C8B-B14F-4D97-AF65-F5344CB8AC3E}">
        <p14:creationId xmlns:p14="http://schemas.microsoft.com/office/powerpoint/2010/main" val="338812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940D-4525-45DE-98EA-E8FF468D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365126"/>
            <a:ext cx="3071674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Potable Water Line Network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FA97-74C3-434E-B6EA-CE9ED86F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050741"/>
            <a:ext cx="2743201" cy="4126221"/>
          </a:xfrm>
        </p:spPr>
        <p:txBody>
          <a:bodyPr/>
          <a:lstStyle/>
          <a:p>
            <a:pPr marL="227965" lvl="0" indent="-227965"/>
            <a:r>
              <a:rPr lang="en-US" sz="1700" dirty="0">
                <a:solidFill>
                  <a:prstClr val="black"/>
                </a:solidFill>
                <a:cs typeface="Calibri"/>
              </a:rPr>
              <a:t>Utilize AutoCAD Civil 3D to find pipe lengths</a:t>
            </a:r>
          </a:p>
          <a:p>
            <a:pPr marL="227965" lvl="0" indent="-227965"/>
            <a:r>
              <a:rPr lang="en-US" sz="1700" dirty="0">
                <a:solidFill>
                  <a:prstClr val="black"/>
                </a:solidFill>
                <a:cs typeface="Calibri"/>
              </a:rPr>
              <a:t>Implement into Bentley FlowMaster program</a:t>
            </a:r>
          </a:p>
          <a:p>
            <a:pPr marL="227965" lvl="0" indent="-227965"/>
            <a:r>
              <a:rPr lang="en-US" sz="1700" dirty="0">
                <a:solidFill>
                  <a:prstClr val="black"/>
                </a:solidFill>
                <a:cs typeface="Calibri"/>
              </a:rPr>
              <a:t>C-900 PVC Pipe</a:t>
            </a:r>
          </a:p>
          <a:p>
            <a:pPr marL="227965" lvl="0" indent="-227965"/>
            <a:endParaRPr lang="en-US" sz="1700" b="1" dirty="0">
              <a:solidFill>
                <a:prstClr val="black"/>
              </a:solidFill>
              <a:highlight>
                <a:srgbClr val="00FF00"/>
              </a:highlight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52C48-D915-4C6A-9E9D-CA106E61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EA14F-593D-4D95-BC71-DBF353C32F29}"/>
              </a:ext>
            </a:extLst>
          </p:cNvPr>
          <p:cNvSpPr/>
          <p:nvPr/>
        </p:nvSpPr>
        <p:spPr>
          <a:xfrm>
            <a:off x="4212116" y="6230314"/>
            <a:ext cx="380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Figure 6: Potable Water Line Segments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ECCC1-F9B2-4E94-B619-F606FB5D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52" y="364357"/>
            <a:ext cx="8720938" cy="55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38dfa68-84e8-4fa1-a7c3-2152f193b1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301749DCDFC44A8C76095C6B8A762" ma:contentTypeVersion="4" ma:contentTypeDescription="Create a new document." ma:contentTypeScope="" ma:versionID="7b47db9c6c5dfc5446a8c966be9c4c82">
  <xsd:schema xmlns:xsd="http://www.w3.org/2001/XMLSchema" xmlns:xs="http://www.w3.org/2001/XMLSchema" xmlns:p="http://schemas.microsoft.com/office/2006/metadata/properties" xmlns:ns2="a38dfa68-84e8-4fa1-a7c3-2152f193b164" targetNamespace="http://schemas.microsoft.com/office/2006/metadata/properties" ma:root="true" ma:fieldsID="a2c175991939df55fe636f46e0971d7a" ns2:_="">
    <xsd:import namespace="a38dfa68-84e8-4fa1-a7c3-2152f193b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dfa68-84e8-4fa1-a7c3-2152f193b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2D51B-405E-4F81-B5A9-F253CD7FC48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38dfa68-84e8-4fa1-a7c3-2152f193b1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159020-C97B-4C50-B5A6-21764F138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dfa68-84e8-4fa1-a7c3-2152f193b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Custom</PresentationFormat>
  <Paragraphs>249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Purpose of Project</vt:lpstr>
      <vt:lpstr>Project Location</vt:lpstr>
      <vt:lpstr>Analyze Existing Conditions </vt:lpstr>
      <vt:lpstr>Map and Model Existing Conditions </vt:lpstr>
      <vt:lpstr>Estimate Future Population for 25-Year Period [5] </vt:lpstr>
      <vt:lpstr>Water Demand</vt:lpstr>
      <vt:lpstr> Water Demand  Water Demand Selection </vt:lpstr>
      <vt:lpstr>Potable Water Line Network Analysis</vt:lpstr>
      <vt:lpstr>Potable Water Line Network Analysis</vt:lpstr>
      <vt:lpstr>Sanitary Sewer Design Flow</vt:lpstr>
      <vt:lpstr>Sanitary Sewer Network Analysis</vt:lpstr>
      <vt:lpstr>Sanitary Sewer Network Analysis</vt:lpstr>
      <vt:lpstr>Standards vs Design</vt:lpstr>
      <vt:lpstr>Waterline Extension Plan</vt:lpstr>
      <vt:lpstr>Sewer Line Extension Plan</vt:lpstr>
      <vt:lpstr>Potable Water Line Profiles</vt:lpstr>
      <vt:lpstr>Sanitary Sewer Line Profiles</vt:lpstr>
      <vt:lpstr>Stormwater Pollution Prevention Plan (SWPPP)</vt:lpstr>
      <vt:lpstr>Engineer’s Construction Cost Estimate</vt:lpstr>
      <vt:lpstr>Project Impacts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2348</cp:revision>
  <dcterms:created xsi:type="dcterms:W3CDTF">2020-11-12T02:52:44Z</dcterms:created>
  <dcterms:modified xsi:type="dcterms:W3CDTF">2020-11-12T22:55:27Z</dcterms:modified>
</cp:coreProperties>
</file>