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067F79-014D-40E7-9B7A-80E591EE629A}">
  <a:tblStyle styleId="{3C067F79-014D-40E7-9B7A-80E591EE62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12"/>
  </p:normalViewPr>
  <p:slideViewPr>
    <p:cSldViewPr snapToGrid="0" snapToObjects="1">
      <p:cViewPr varScale="1">
        <p:scale>
          <a:sx n="118" d="100"/>
          <a:sy n="118" d="100"/>
        </p:scale>
        <p:origin x="1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07890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spencer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3992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sarah</a:t>
            </a:r>
            <a:endParaRPr sz="1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Task 3: Laboratory Analysis</a:t>
            </a:r>
            <a:endParaRPr sz="1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3.4 Data Analysis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●</a:t>
            </a: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Antimony – FAAS results were Non-detect [3]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●</a:t>
            </a: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Arsenic - Ouliers consisted of values exceeding the lead to arsenic ratio of 10:1 [4]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○</a:t>
            </a: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were removed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○</a:t>
            </a: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Help increase correlation coefficient to 0.41  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967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Carl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CPAL located at NAU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21063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77569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15156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975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93923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54684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spencer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215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spencer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349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spencer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500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spencer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Superfund = CERCLA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BLM wants site analyzed because recreationalists and potential wildlife exposure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Identify contaminants of concern; they need to know if there is contamination and if it’s severe enough to require removal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Operational from early to mid-1900s</a:t>
            </a:r>
            <a:endParaRPr/>
          </a:p>
          <a:p>
            <a: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Past producer indicates it produced zinc, gold, and copper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1631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HQ not above 1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149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HQ not above 1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664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Recreational adult: 14 day camping limit by blm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1-year worker: remediation scenario for site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21495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different method for arsenic and antimony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 out Red line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applicable for short term so it was corrected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9386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different method for arsenic and antimony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95853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96800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laura</a:t>
            </a:r>
            <a:endParaRPr/>
          </a:p>
          <a:p>
            <a: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Project Management is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247831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Staff justifications/responsibilities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Senior Engineer is responsible for overseeing the entire process of the project, including critical decisions and overall approach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Engineering is responsible for more day-to-day operations, and overseeing other members of the team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primary difference between the EIT and Tech is the Tech is more focused on lab work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62847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Staff justifications/responsibilities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Senior Engineer is responsible for overseeing the entire process of the project, including critical decisions and overall approach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Engineering is responsible for more day-to-day operations, and overseeing other members of the team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primary difference between the EIT and Tech is the Tech is more focused on lab work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518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Travel includes: van rental, mileage, hotel, and per diems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Supplies: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Sampling Materials: ziplocs, tyvek suits, gloves, gps unit, shovels, etc. +20% fee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Analytical Materials and Lab Expendables: chemicals, safety glasses, lab coats, etc. +20% fee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Equipment: Field sampling/monitoring, safety, lab equipment 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Training: XRF, HAZWOPER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Subcontracting: $35/sample, 20 samples. +20% fee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03628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spencer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BLM wants site analyzed because recreationalists and potential wildlife exposure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They need to know if there is contamination and if it’s severe enough to require removal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Chloride closest population, 2 miles northeast, 270 people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Operational from early to mid-1900s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329102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189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spencer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labels, including tailings and waste rock, were provided by BLM. The arrows near the southwestern area of the site depict the general slope and possible migration pathways (arroyo).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3975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spencer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Grid sampling to minimize bias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Hotspot in north wash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Backgrounds</a:t>
            </a:r>
            <a:endParaRPr/>
          </a:p>
          <a:p>
            <a: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441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7783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spencer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Total of 94 samples</a:t>
            </a: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Decon</a:t>
            </a:r>
            <a:endParaRPr/>
          </a:p>
          <a:p>
            <a: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Gps points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5846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62422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sarah</a:t>
            </a:r>
            <a:endParaRPr sz="1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Task 3: Laboratory Analysis</a:t>
            </a:r>
            <a:endParaRPr sz="1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3.4 Data Analysis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●</a:t>
            </a: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Antimony – FAAS results were Non-detect [3]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●</a:t>
            </a: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Arsenic - Ouliers consisted of values exceeding the lead to arsenic ratio of 10:1 [4]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○</a:t>
            </a: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were removed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○</a:t>
            </a: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Help increase correlation coefficient to 0.41  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8891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Shape 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6925" y="2545775"/>
            <a:ext cx="9189277" cy="6891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" name="Shape 3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l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699940">
            <a:off x="6393787" y="1300921"/>
            <a:ext cx="1068302" cy="102127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480150" y="530375"/>
            <a:ext cx="81837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Times New Roman"/>
                <a:ea typeface="Times New Roman"/>
                <a:cs typeface="Times New Roman"/>
                <a:sym typeface="Times New Roman"/>
              </a:rPr>
              <a:t>Copper Age Mine:</a:t>
            </a:r>
            <a:endParaRPr sz="3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Times New Roman"/>
                <a:ea typeface="Times New Roman"/>
                <a:cs typeface="Times New Roman"/>
                <a:sym typeface="Times New Roman"/>
              </a:rPr>
              <a:t>Preliminary Assessment and Site Inspection</a:t>
            </a:r>
            <a:endParaRPr sz="3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480150" y="1399650"/>
            <a:ext cx="8183700" cy="86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B7B7B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Northern Arizona Consulting</a:t>
            </a:r>
            <a:endParaRPr dirty="0">
              <a:solidFill>
                <a:srgbClr val="B7B7B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B7B7B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UGRADS: April 27, </a:t>
            </a:r>
            <a:r>
              <a:rPr lang="e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</a:t>
            </a:r>
            <a:r>
              <a:rPr lang="en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Laura Garcia</a:t>
            </a:r>
            <a:endParaRPr sz="24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Spencer Harvey</a:t>
            </a:r>
            <a:endParaRPr sz="24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Carl Haskie</a:t>
            </a:r>
            <a:endParaRPr sz="24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Sarah Reddinger</a:t>
            </a:r>
            <a:endParaRPr sz="24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9</a:t>
            </a:r>
            <a:endParaRPr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370550" y="1034875"/>
            <a:ext cx="3892800" cy="36540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Contaminants of Concern:</a:t>
            </a: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Arsenic, lead, and antimony were selected based on Arizona Non-Residential Soil Standards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Sample Selection:</a:t>
            </a: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Twenty samples that best represented the arsenic, lead, and antimony concentration ranges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Samples then underwent further laboratory analysis at Colorado Plateau Analytical Lab on NAU campus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Preliminary  Data Analysis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4351200" y="1034875"/>
            <a:ext cx="47928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latin typeface="Times New Roman"/>
                <a:ea typeface="Times New Roman"/>
                <a:cs typeface="Times New Roman"/>
                <a:sym typeface="Times New Roman"/>
              </a:rPr>
              <a:t>Table 1: Contaminants of concern concentration ranges, used in the selection of acid digestion samples</a:t>
            </a:r>
            <a:endParaRPr i="1" dirty="0"/>
          </a:p>
        </p:txBody>
      </p:sp>
      <p:graphicFrame>
        <p:nvGraphicFramePr>
          <p:cNvPr id="154" name="Shape 154"/>
          <p:cNvGraphicFramePr/>
          <p:nvPr/>
        </p:nvGraphicFramePr>
        <p:xfrm>
          <a:off x="4432213" y="1697000"/>
          <a:ext cx="4323900" cy="2634910"/>
        </p:xfrm>
        <a:graphic>
          <a:graphicData uri="http://schemas.openxmlformats.org/drawingml/2006/table">
            <a:tbl>
              <a:tblPr>
                <a:noFill/>
                <a:tableStyleId>{3C067F79-014D-40E7-9B7A-80E591EE629A}</a:tableStyleId>
              </a:tblPr>
              <a:tblGrid>
                <a:gridCol w="1412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0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0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05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3350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Concentration Range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Arsenic (mg/kg)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Lead (mg/kg)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Antimony (mg/kg)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Low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Average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46,610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High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2,675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203,340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1,015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AZ Non-Residential Standard</a:t>
                      </a:r>
                      <a:endParaRPr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400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10</a:t>
            </a:r>
            <a:endParaRPr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Laboratory Analysis: Flame Atomic Absorption Spectrophotometry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5206500" y="4160950"/>
            <a:ext cx="32916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latin typeface="Times New Roman"/>
                <a:ea typeface="Times New Roman"/>
                <a:cs typeface="Times New Roman"/>
                <a:sym typeface="Times New Roman"/>
              </a:rPr>
              <a:t>Figure 10: Carl Haskie preparing samples for acid digestion. Photo Credit: Laura Garcia </a:t>
            </a:r>
            <a:r>
              <a:rPr lang="en" sz="1600" i="1" dirty="0"/>
              <a:t> </a:t>
            </a:r>
            <a:endParaRPr sz="1600" i="1" dirty="0"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213" y="747375"/>
            <a:ext cx="2560171" cy="341357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Laboratory Analysis: Flame Atomic Absorption Spectrophotometry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294350" y="1365425"/>
            <a:ext cx="4602900" cy="28761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Sample Preparation: Acid Digestion</a:t>
            </a:r>
            <a:endParaRPr sz="16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Colorado Plateau Analytic Lab Protocol: Total Phosphorus in Microwave Digests [5]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Third-Party Analysis: CPAL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Twenty samples underwent acid digestion, followed by Flame Atomic Absorption Spectrophotometry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10</a:t>
            </a:r>
            <a:endParaRPr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294350" y="1365425"/>
            <a:ext cx="4602900" cy="28761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Sample Preparation: Acid Digestion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Colorado Plateau Analytic Lab Protocol: Total Phosphorus in Microwave Digests [5]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Third-Party Analysis: CPAL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Twenty samples underwent acid digestion, followed by Flame Atomic Absorption Spectrophotometry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Laboratory Analysis: Flame Atomic Absorption Spectrophotometry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5020975" y="3948950"/>
            <a:ext cx="40257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latin typeface="Times New Roman"/>
                <a:ea typeface="Times New Roman"/>
                <a:cs typeface="Times New Roman"/>
                <a:sym typeface="Times New Roman"/>
              </a:rPr>
              <a:t>Figure 11: FAAS Instrument in the CPAL at Wettaw Biology Building. Photo Credit: Carl Haskie</a:t>
            </a:r>
            <a:r>
              <a:rPr lang="en" sz="1600" i="1"/>
              <a:t> </a:t>
            </a:r>
            <a:endParaRPr sz="1600" i="1"/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0977" y="891645"/>
            <a:ext cx="4025725" cy="3057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11</a:t>
            </a:r>
            <a:endParaRPr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70550" y="1021575"/>
            <a:ext cx="3688200" cy="30981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Outliers: </a:t>
            </a: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Samples with lead to arsenic ratios equal or greater than 10:1 [4]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Correlation Coefficient (R): </a:t>
            </a: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0.64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Represents the relationship between FAAS and XRF data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Distribution: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Initially lognormally distributed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Log transformation to acquire normal distribution 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Data Analysis: Arsenic Correlation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Shape 181"/>
          <p:cNvSpPr txBox="1"/>
          <p:nvPr/>
        </p:nvSpPr>
        <p:spPr>
          <a:xfrm>
            <a:off x="4238500" y="3945700"/>
            <a:ext cx="47319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latin typeface="Times New Roman"/>
                <a:ea typeface="Times New Roman"/>
                <a:cs typeface="Times New Roman"/>
                <a:sym typeface="Times New Roman"/>
              </a:rPr>
              <a:t>Figure 12: Normal distribution of log transformed arsenic soil concentration using corrected XRF data</a:t>
            </a:r>
            <a:endParaRPr sz="1600" i="1"/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2738" y="1021563"/>
            <a:ext cx="4543425" cy="283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12</a:t>
            </a:r>
            <a:endParaRPr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370550" y="1021575"/>
            <a:ext cx="3688200" cy="35004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Raw XRF data not included due to inconsistencies; only FAAS data was used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XRF Interferences: 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Emission overlap with arsenic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Peak overlap with iron [6]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Correlation Coefficient (R): </a:t>
            </a: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N/A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Distribution: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Binomial distribution after log transformation with raw XRF data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FAAS data used instead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Data Analysis: Lead Correlation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4238500" y="3612525"/>
            <a:ext cx="4731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latin typeface="Times New Roman"/>
                <a:ea typeface="Times New Roman"/>
                <a:cs typeface="Times New Roman"/>
                <a:sym typeface="Times New Roman"/>
              </a:rPr>
              <a:t>Figure 13: Lognormally transformed normal distribution of FAAS lead data</a:t>
            </a:r>
            <a:endParaRPr sz="1600" i="1"/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4225" y="1021575"/>
            <a:ext cx="4780450" cy="248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13</a:t>
            </a:r>
            <a:endParaRPr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355525" y="1022550"/>
            <a:ext cx="3688200" cy="36663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Non-detect in all FAAS results; only XRF data was used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Interference: </a:t>
            </a: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Microwave acid digestion method found to be inefficient for antimony extraction [7]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Correlation Coefficient (R): </a:t>
            </a: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N/A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XRF Data Distribution: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Initially lognormally distributed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Log transformation to acquire normal distribution 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Data Analysis: Antimony Correlation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4474075" y="3847350"/>
            <a:ext cx="42819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latin typeface="Times New Roman"/>
                <a:ea typeface="Times New Roman"/>
                <a:cs typeface="Times New Roman"/>
                <a:sym typeface="Times New Roman"/>
              </a:rPr>
              <a:t>Figure 14: Lognormally transformed normal distribution of antimony soil samples</a:t>
            </a:r>
            <a:endParaRPr sz="1600" i="1"/>
          </a:p>
        </p:txBody>
      </p:sp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9875" y="1022550"/>
            <a:ext cx="4510308" cy="282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Data Analysis: Concentration Levels</a:t>
            </a:r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900875" y="763625"/>
            <a:ext cx="7092000" cy="10050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Normally Distributed Data: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50% Concentration:</a:t>
            </a: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Average of the applied data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95% Concentration: </a:t>
            </a: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50% concentration plus two standard deviations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14</a:t>
            </a:r>
            <a:endParaRPr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900800" y="2134363"/>
            <a:ext cx="7092000" cy="3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i="1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2: 50% </a:t>
            </a:r>
            <a:r>
              <a:rPr lang="en" sz="16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</a:t>
            </a:r>
            <a:r>
              <a:rPr lang="en" sz="1600" i="1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95% Concentrations for the Contaminants of Concern</a:t>
            </a:r>
            <a:endParaRPr sz="1600" i="1">
              <a:solidFill>
                <a:srgbClr val="0D0D0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09" name="Shape 209"/>
          <p:cNvGraphicFramePr/>
          <p:nvPr>
            <p:extLst>
              <p:ext uri="{D42A27DB-BD31-4B8C-83A1-F6EECF244321}">
                <p14:modId xmlns:p14="http://schemas.microsoft.com/office/powerpoint/2010/main" val="824441647"/>
              </p:ext>
            </p:extLst>
          </p:nvPr>
        </p:nvGraphicFramePr>
        <p:xfrm>
          <a:off x="900788" y="2448175"/>
          <a:ext cx="7092025" cy="2011560"/>
        </p:xfrm>
        <a:graphic>
          <a:graphicData uri="http://schemas.openxmlformats.org/drawingml/2006/table">
            <a:tbl>
              <a:tblPr>
                <a:noFill/>
                <a:tableStyleId>{3C067F79-014D-40E7-9B7A-80E591EE629A}</a:tableStyleId>
              </a:tblPr>
              <a:tblGrid>
                <a:gridCol w="1518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273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73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73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608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AZ Non-Residential Soil Remediation Levels (mg/kg)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50% Concentration (mg/kg)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95% Concentration (mg/kg)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3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Arsenic 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186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1,070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3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Lead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3,245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15,800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3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Antimony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176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732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15</a:t>
            </a:r>
            <a:endParaRPr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900" y="0"/>
            <a:ext cx="834419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16</a:t>
            </a:r>
            <a:endParaRPr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66" y="0"/>
            <a:ext cx="838126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17</a:t>
            </a:r>
            <a:endParaRPr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738" y="0"/>
            <a:ext cx="837053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355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Project Background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71000" cy="356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Client: </a:t>
            </a: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Bureau of Land Management</a:t>
            </a:r>
            <a:endParaRPr sz="16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Location: </a:t>
            </a: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Northwestern Arizona, 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approximately 15 miles north of Kingman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 Status: </a:t>
            </a: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“Past Producer” [1] 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Shipped mining commodities: 1900s-1940s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Objective: </a:t>
            </a: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Perform a combined </a:t>
            </a: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Preliminary Assessment and Site Inspection (PA/SI) </a:t>
            </a: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via 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None/>
            </a:pP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Comprehensive Environmental Response, Compensation, and Liability Act (CERCLA)</a:t>
            </a:r>
            <a:endParaRPr sz="16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Shape 67"/>
          <p:cNvSpPr txBox="1"/>
          <p:nvPr/>
        </p:nvSpPr>
        <p:spPr>
          <a:xfrm>
            <a:off x="4793025" y="4454350"/>
            <a:ext cx="3760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latin typeface="Times New Roman"/>
                <a:ea typeface="Times New Roman"/>
                <a:cs typeface="Times New Roman"/>
                <a:sym typeface="Times New Roman"/>
              </a:rPr>
              <a:t>Figure 1: Copper Age Mine statewide location with respect to Kingman, AZ  [2]</a:t>
            </a:r>
            <a:endParaRPr sz="1600"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6625" y="64025"/>
            <a:ext cx="3999900" cy="449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4700" y="63672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18</a:t>
            </a:r>
            <a:endParaRPr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590325" y="951725"/>
            <a:ext cx="7963200" cy="9765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Chronic Daily Intake (mg/kg-day):</a:t>
            </a: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Carcinogenic and non-carcinogenic calculated.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Cancer Slope Factor for carcinogenic risk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Reference Dose for non-carcinogenic risk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Risk Assessment: Exposure Scenarios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Shape 235"/>
          <p:cNvSpPr txBox="1"/>
          <p:nvPr/>
        </p:nvSpPr>
        <p:spPr>
          <a:xfrm>
            <a:off x="618150" y="2181750"/>
            <a:ext cx="79077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latin typeface="Times New Roman"/>
                <a:ea typeface="Times New Roman"/>
                <a:cs typeface="Times New Roman"/>
                <a:sym typeface="Times New Roman"/>
              </a:rPr>
              <a:t>Table 3: Exposure Scenarios Risk Summary</a:t>
            </a:r>
            <a:r>
              <a:rPr lang="en" i="1">
                <a:latin typeface="Times New Roman"/>
                <a:ea typeface="Times New Roman"/>
                <a:cs typeface="Times New Roman"/>
                <a:sym typeface="Times New Roman"/>
              </a:rPr>
              <a:t> for 50% Concentrations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36" name="Shape 236"/>
          <p:cNvGraphicFramePr/>
          <p:nvPr>
            <p:extLst>
              <p:ext uri="{D42A27DB-BD31-4B8C-83A1-F6EECF244321}">
                <p14:modId xmlns:p14="http://schemas.microsoft.com/office/powerpoint/2010/main" val="960829883"/>
              </p:ext>
            </p:extLst>
          </p:nvPr>
        </p:nvGraphicFramePr>
        <p:xfrm>
          <a:off x="773138" y="2540448"/>
          <a:ext cx="7597700" cy="2407770"/>
        </p:xfrm>
        <a:graphic>
          <a:graphicData uri="http://schemas.openxmlformats.org/drawingml/2006/table">
            <a:tbl>
              <a:tblPr>
                <a:noFill/>
                <a:tableStyleId>{3C067F79-014D-40E7-9B7A-80E591EE629A}</a:tableStyleId>
              </a:tblPr>
              <a:tblGrid>
                <a:gridCol w="2845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7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94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56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Recreational Adult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Recreational Child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1-Year Worker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Arsenic Non-Carcinogenic Risk Hazard Quotient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0.03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</a:t>
                      </a: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</a:t>
                      </a: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54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Arsenic Carcinogenic Risk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1.4</a:t>
                      </a: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E-</a:t>
                      </a: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9.3</a:t>
                      </a: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E-5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.2E-</a:t>
                      </a: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Antimony Non-Carcinogenic Risk Hazard Quotient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</a:t>
                      </a: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</a:t>
                      </a: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</a:t>
                      </a: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Antimony Carcinogenic Risk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N/A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N/A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N/A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18</a:t>
            </a:r>
            <a:endParaRPr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590325" y="951725"/>
            <a:ext cx="7963200" cy="9765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Chronic Daily Intake (mg/kg-day):</a:t>
            </a: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Carcinogenic and non-carcinogenic calculated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Cancer Slope Factor for carcinogenic risk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Reference Dose for non-carcinogenic risk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Risk Assessment: Exposure Scenarios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Shape 244"/>
          <p:cNvSpPr txBox="1"/>
          <p:nvPr/>
        </p:nvSpPr>
        <p:spPr>
          <a:xfrm>
            <a:off x="618150" y="2181750"/>
            <a:ext cx="79077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latin typeface="Times New Roman"/>
                <a:ea typeface="Times New Roman"/>
                <a:cs typeface="Times New Roman"/>
                <a:sym typeface="Times New Roman"/>
              </a:rPr>
              <a:t>Table 4: Exposure Scenarios Risk Summary</a:t>
            </a:r>
            <a:r>
              <a:rPr lang="en" i="1">
                <a:latin typeface="Times New Roman"/>
                <a:ea typeface="Times New Roman"/>
                <a:cs typeface="Times New Roman"/>
                <a:sym typeface="Times New Roman"/>
              </a:rPr>
              <a:t> for 95% Concentrations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45" name="Shape 245"/>
          <p:cNvGraphicFramePr/>
          <p:nvPr>
            <p:extLst>
              <p:ext uri="{D42A27DB-BD31-4B8C-83A1-F6EECF244321}">
                <p14:modId xmlns:p14="http://schemas.microsoft.com/office/powerpoint/2010/main" val="1857418859"/>
              </p:ext>
            </p:extLst>
          </p:nvPr>
        </p:nvGraphicFramePr>
        <p:xfrm>
          <a:off x="773138" y="2540448"/>
          <a:ext cx="7597700" cy="2407770"/>
        </p:xfrm>
        <a:graphic>
          <a:graphicData uri="http://schemas.openxmlformats.org/drawingml/2006/table">
            <a:tbl>
              <a:tblPr>
                <a:noFill/>
                <a:tableStyleId>{3C067F79-014D-40E7-9B7A-80E591EE629A}</a:tableStyleId>
              </a:tblPr>
              <a:tblGrid>
                <a:gridCol w="2845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7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94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56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Recreational Adult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Recreational Child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1-Year Worker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Arsenic Non-Carcinogenic Risk Hazard Quotient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</a:t>
                      </a: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</a:t>
                      </a: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3.13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Arsenic Carcinogenic Risk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.4E-4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5.3</a:t>
                      </a: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E-4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</a:t>
                      </a: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E-4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Antimony Non-Carcinogenic Risk Hazard Quotient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</a:t>
                      </a: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</a:t>
                      </a: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</a:t>
                      </a: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Antimony Carcinogenic Risk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N/A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N/A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N/A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19</a:t>
            </a:r>
            <a:endParaRPr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703950" y="847875"/>
            <a:ext cx="7736100" cy="10710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 EPA Adult Lead Model (ALM)</a:t>
            </a: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Analyzed adult lead blood levels (PbB) for recreationalists and workers [9]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Recommended Lead Blood Level (PbB): </a:t>
            </a: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&lt; 5 μg/dL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Risk Assessment: Adult Lead Model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53" name="Shape 253"/>
          <p:cNvGraphicFramePr/>
          <p:nvPr>
            <p:extLst>
              <p:ext uri="{D42A27DB-BD31-4B8C-83A1-F6EECF244321}">
                <p14:modId xmlns:p14="http://schemas.microsoft.com/office/powerpoint/2010/main" val="803288474"/>
              </p:ext>
            </p:extLst>
          </p:nvPr>
        </p:nvGraphicFramePr>
        <p:xfrm>
          <a:off x="1579350" y="2623525"/>
          <a:ext cx="5832900" cy="2194410"/>
        </p:xfrm>
        <a:graphic>
          <a:graphicData uri="http://schemas.openxmlformats.org/drawingml/2006/table">
            <a:tbl>
              <a:tblPr>
                <a:noFill/>
                <a:tableStyleId>{3C067F79-014D-40E7-9B7A-80E591EE629A}</a:tableStyleId>
              </a:tblPr>
              <a:tblGrid>
                <a:gridCol w="2863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02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93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Recreational Adult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1-Year Worker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Soil Ingestion Rate (g/day)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Exposure Frequency (days/year)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50% Adult PbB (ug/dL)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</a:t>
                      </a: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11.6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95% Adult PbB (ug/dL)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n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.9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52.9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54" name="Shape 254"/>
          <p:cNvSpPr txBox="1"/>
          <p:nvPr/>
        </p:nvSpPr>
        <p:spPr>
          <a:xfrm>
            <a:off x="703951" y="2229925"/>
            <a:ext cx="7736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latin typeface="Times New Roman"/>
                <a:ea typeface="Times New Roman"/>
                <a:cs typeface="Times New Roman"/>
                <a:sym typeface="Times New Roman"/>
              </a:rPr>
              <a:t>Table 5: Adult lead modeling exposure scenarios for recreational adult and 1-year </a:t>
            </a:r>
            <a:r>
              <a:rPr lang="en" sz="1600" i="1" dirty="0" smtClean="0">
                <a:latin typeface="Times New Roman"/>
                <a:ea typeface="Times New Roman"/>
                <a:cs typeface="Times New Roman"/>
                <a:sym typeface="Times New Roman"/>
              </a:rPr>
              <a:t>worker</a:t>
            </a:r>
            <a:endParaRPr sz="1600"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20</a:t>
            </a:r>
            <a:endParaRPr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370550" y="712925"/>
            <a:ext cx="3892800" cy="16392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Integrated Exposure Uptake Biokinetic Model (IEUBK):</a:t>
            </a:r>
            <a:r>
              <a:rPr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Assesses blood level concentration in children under 7 years of age</a:t>
            </a:r>
            <a:endParaRPr sz="1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Recommended Lead Blood Level: </a:t>
            </a:r>
            <a:r>
              <a:rPr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&lt;10 μg/dL and &lt; 5% probability [8]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Risk Assessment: Child Lead Exposure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2" name="Shape 262"/>
          <p:cNvSpPr txBox="1"/>
          <p:nvPr/>
        </p:nvSpPr>
        <p:spPr>
          <a:xfrm>
            <a:off x="445713" y="4688750"/>
            <a:ext cx="8430300" cy="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latin typeface="Times New Roman"/>
                <a:ea typeface="Times New Roman"/>
                <a:cs typeface="Times New Roman"/>
                <a:sym typeface="Times New Roman"/>
              </a:rPr>
              <a:t>Figure 15: IEUBK Model Blood Lead Concentration for 50% lead Concentration </a:t>
            </a:r>
            <a:endParaRPr sz="16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4601450" y="712925"/>
            <a:ext cx="4258500" cy="16392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50% Concentration: </a:t>
            </a: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0.24% above recommended level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95% Concentration: </a:t>
            </a: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6.4% above recommended level [8]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663" y="2465150"/>
            <a:ext cx="7118274" cy="233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20</a:t>
            </a:r>
            <a:endParaRPr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370550" y="712925"/>
            <a:ext cx="3892800" cy="16392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Integrated Exposure Uptake Biokinetic Model (IEUBK):</a:t>
            </a:r>
            <a:r>
              <a:rPr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Assesses blood level concentration in children under 7 years of age</a:t>
            </a:r>
            <a:endParaRPr sz="1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Recommended Lead Blood Level: </a:t>
            </a:r>
            <a:r>
              <a:rPr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&lt;10 μg/dL and &lt; 5% probability [8]</a:t>
            </a:r>
            <a:endParaRPr sz="15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Risk Assessment: Child Lead Exposure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370563" y="4688750"/>
            <a:ext cx="8520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latin typeface="Times New Roman"/>
                <a:ea typeface="Times New Roman"/>
                <a:cs typeface="Times New Roman"/>
                <a:sym typeface="Times New Roman"/>
              </a:rPr>
              <a:t>Figure 16:IEUBK model blood lead concentration for 95% lead concentration </a:t>
            </a:r>
            <a:endParaRPr sz="16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4601450" y="712925"/>
            <a:ext cx="4258500" cy="16392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50% Concentration: </a:t>
            </a: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0.24% above recommended level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95% Concentration: </a:t>
            </a: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6.4% above recommended level [8]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138" y="2457975"/>
            <a:ext cx="7103324" cy="233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21</a:t>
            </a:r>
            <a:endParaRPr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235500" y="1034875"/>
            <a:ext cx="3892800" cy="23778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EPA Risk Management Criteria [10]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Average XRF concentrations were compared to 15 elements and their respective Ecological Soil Screening Levels 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Copper Age Mine sample exceedances are highlighted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Risk Assessment: Ecological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2" name="Shape 282"/>
          <p:cNvSpPr txBox="1"/>
          <p:nvPr/>
        </p:nvSpPr>
        <p:spPr>
          <a:xfrm>
            <a:off x="4159700" y="892650"/>
            <a:ext cx="4783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latin typeface="Times New Roman"/>
                <a:ea typeface="Times New Roman"/>
                <a:cs typeface="Times New Roman"/>
                <a:sym typeface="Times New Roman"/>
              </a:rPr>
              <a:t>Table 6: Copper Age Mine soil concentrations compared to the EPA soil screening levels (mg/kg) weight in soil).</a:t>
            </a:r>
            <a:endParaRPr sz="16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3375" y="1523025"/>
            <a:ext cx="4575850" cy="3163449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sldNum" idx="12"/>
          </p:nvPr>
        </p:nvSpPr>
        <p:spPr>
          <a:xfrm>
            <a:off x="85741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22</a:t>
            </a:r>
            <a:endParaRPr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0"/>
            <a:ext cx="868249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2355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Staff Cost</a:t>
            </a:r>
            <a:r>
              <a:rPr lang="en"/>
              <a:t> </a:t>
            </a:r>
            <a:endParaRPr/>
          </a:p>
        </p:txBody>
      </p:sp>
      <p:sp>
        <p:nvSpPr>
          <p:cNvPr id="295" name="Shape 295"/>
          <p:cNvSpPr txBox="1"/>
          <p:nvPr/>
        </p:nvSpPr>
        <p:spPr>
          <a:xfrm>
            <a:off x="235500" y="542925"/>
            <a:ext cx="3046200" cy="3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The hourly rates cover overhead and benefits for each position.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Times New Roman"/>
                <a:ea typeface="Times New Roman"/>
                <a:cs typeface="Times New Roman"/>
                <a:sym typeface="Times New Roman"/>
              </a:rPr>
              <a:t>Senior Engineer: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 $125/Hour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Total Hours: 128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Times New Roman"/>
                <a:ea typeface="Times New Roman"/>
                <a:cs typeface="Times New Roman"/>
                <a:sym typeface="Times New Roman"/>
              </a:rPr>
              <a:t>Engineer: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 $80/Hour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Total Hours: 200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Times New Roman"/>
                <a:ea typeface="Times New Roman"/>
                <a:cs typeface="Times New Roman"/>
                <a:sym typeface="Times New Roman"/>
              </a:rPr>
              <a:t>Associate Engineer: 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$40/Hour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Total Hours: 247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Times New Roman"/>
                <a:ea typeface="Times New Roman"/>
                <a:cs typeface="Times New Roman"/>
                <a:sym typeface="Times New Roman"/>
              </a:rPr>
              <a:t>Technician: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 $35/Hour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Total Hours: 256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Times New Roman"/>
                <a:ea typeface="Times New Roman"/>
                <a:cs typeface="Times New Roman"/>
                <a:sym typeface="Times New Roman"/>
              </a:rPr>
              <a:t>Total Staffing Cost: $50,840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6" name="Shape 29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23</a:t>
            </a:r>
            <a:endParaRPr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297" name="Shape 297"/>
          <p:cNvGraphicFramePr/>
          <p:nvPr/>
        </p:nvGraphicFramePr>
        <p:xfrm>
          <a:off x="3212925" y="207313"/>
          <a:ext cx="5598375" cy="4760360"/>
        </p:xfrm>
        <a:graphic>
          <a:graphicData uri="http://schemas.openxmlformats.org/drawingml/2006/table">
            <a:tbl>
              <a:tblPr>
                <a:noFill/>
                <a:tableStyleId>{3C067F79-014D-40E7-9B7A-80E591EE629A}</a:tableStyleId>
              </a:tblPr>
              <a:tblGrid>
                <a:gridCol w="11196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96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96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96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196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94650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Major Task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Senior Engineer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Engineer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Associate Engineer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Technician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5875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Work Plan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5875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Field Work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64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64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9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Lab Analysis 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75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9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Risk Assessment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5875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PA/SI Report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44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69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Project Management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88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Staff Total: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128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200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247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256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F6B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587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Cost: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$16,000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$16,000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$9,880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$8,960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F6B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2355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Total Cost</a:t>
            </a:r>
            <a:r>
              <a:rPr lang="en"/>
              <a:t> </a:t>
            </a:r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24</a:t>
            </a:r>
            <a:endParaRPr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304" name="Shape 304"/>
          <p:cNvGraphicFramePr/>
          <p:nvPr/>
        </p:nvGraphicFramePr>
        <p:xfrm>
          <a:off x="4819150" y="1002138"/>
          <a:ext cx="3936975" cy="3383040"/>
        </p:xfrm>
        <a:graphic>
          <a:graphicData uri="http://schemas.openxmlformats.org/drawingml/2006/table">
            <a:tbl>
              <a:tblPr>
                <a:noFill/>
                <a:tableStyleId>{3C067F79-014D-40E7-9B7A-80E591EE629A}</a:tableStyleId>
              </a:tblPr>
              <a:tblGrid>
                <a:gridCol w="1312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74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7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Cost Description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Final Costs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Proposed Costs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Personnel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$50,840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$61,730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Travel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$925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$925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Material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$2,707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$2,707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Subcontractor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$385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$840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Training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$2,600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$2,600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Equipment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$1,560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$1,560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Costs: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$59,017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$70,362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F6B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05" name="Shape 305"/>
          <p:cNvSpPr txBox="1"/>
          <p:nvPr/>
        </p:nvSpPr>
        <p:spPr>
          <a:xfrm>
            <a:off x="235500" y="542925"/>
            <a:ext cx="4421100" cy="3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Times New Roman"/>
                <a:ea typeface="Times New Roman"/>
                <a:cs typeface="Times New Roman"/>
                <a:sym typeface="Times New Roman"/>
              </a:rPr>
              <a:t>The subtotal costs for each cost description with the total cost.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Times New Roman"/>
                <a:ea typeface="Times New Roman"/>
                <a:cs typeface="Times New Roman"/>
                <a:sym typeface="Times New Roman"/>
              </a:rPr>
              <a:t>Personnel: </a:t>
            </a: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" sz="1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taffing</a:t>
            </a:r>
            <a:r>
              <a:rPr lang="en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costs</a:t>
            </a:r>
            <a:r>
              <a:rPr lang="en-US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Times New Roman"/>
                <a:ea typeface="Times New Roman"/>
                <a:cs typeface="Times New Roman"/>
                <a:sym typeface="Times New Roman"/>
              </a:rPr>
              <a:t>Travel: </a:t>
            </a:r>
            <a:r>
              <a:rPr lang="en-US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Hotel, per diem, and van rental.</a:t>
            </a:r>
            <a:endParaRPr sz="16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Times New Roman"/>
                <a:ea typeface="Times New Roman"/>
                <a:cs typeface="Times New Roman"/>
                <a:sym typeface="Times New Roman"/>
              </a:rPr>
              <a:t>Materials: </a:t>
            </a:r>
            <a:r>
              <a:rPr lang="en-US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Sampling </a:t>
            </a:r>
            <a:r>
              <a:rPr lang="en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n" sz="1600" dirty="0">
                <a:latin typeface="Times New Roman"/>
                <a:ea typeface="Times New Roman"/>
                <a:cs typeface="Times New Roman"/>
                <a:sym typeface="Times New Roman"/>
              </a:rPr>
              <a:t>lab </a:t>
            </a:r>
            <a:r>
              <a:rPr lang="en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work</a:t>
            </a:r>
            <a:r>
              <a:rPr lang="en-US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supplies.</a:t>
            </a:r>
            <a:endParaRPr sz="16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Times New Roman"/>
                <a:ea typeface="Times New Roman"/>
                <a:cs typeface="Times New Roman"/>
                <a:sym typeface="Times New Roman"/>
              </a:rPr>
              <a:t>Subcontractor: </a:t>
            </a:r>
            <a:r>
              <a:rPr lang="en-US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Colorado Plateau Analytical Lab services quote.</a:t>
            </a:r>
            <a:endParaRPr sz="16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Times New Roman"/>
                <a:ea typeface="Times New Roman"/>
                <a:cs typeface="Times New Roman"/>
                <a:sym typeface="Times New Roman"/>
              </a:rPr>
              <a:t>Training: </a:t>
            </a:r>
            <a:r>
              <a:rPr lang="en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XRF </a:t>
            </a:r>
            <a:r>
              <a:rPr lang="en" sz="1600" dirty="0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en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40</a:t>
            </a:r>
            <a:r>
              <a:rPr lang="en-US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hour HAZWOPER</a:t>
            </a:r>
            <a:r>
              <a:rPr lang="en-US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Times New Roman"/>
                <a:ea typeface="Times New Roman"/>
                <a:cs typeface="Times New Roman"/>
                <a:sym typeface="Times New Roman"/>
              </a:rPr>
              <a:t>Equipment: </a:t>
            </a:r>
            <a:r>
              <a:rPr lang="en-US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16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ncludes</a:t>
            </a:r>
            <a:r>
              <a:rPr lang="en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the </a:t>
            </a:r>
            <a:r>
              <a:rPr lang="en" sz="1600" dirty="0">
                <a:latin typeface="Times New Roman"/>
                <a:ea typeface="Times New Roman"/>
                <a:cs typeface="Times New Roman"/>
                <a:sym typeface="Times New Roman"/>
              </a:rPr>
              <a:t>XRF instrument, GPS </a:t>
            </a:r>
            <a:r>
              <a:rPr lang="en-US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unit, </a:t>
            </a:r>
            <a:r>
              <a:rPr lang="en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and camera</a:t>
            </a:r>
            <a:r>
              <a:rPr lang="en-US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Times New Roman"/>
                <a:ea typeface="Times New Roman"/>
                <a:cs typeface="Times New Roman"/>
                <a:sym typeface="Times New Roman"/>
              </a:rPr>
              <a:t>Total Cost: $59,017</a:t>
            </a: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3125" y="-159525"/>
            <a:ext cx="9318602" cy="698895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311700" y="92400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Acknowledgements</a:t>
            </a:r>
            <a:endParaRPr dirty="0"/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25</a:t>
            </a:r>
            <a:endParaRPr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311700" y="799375"/>
            <a:ext cx="8520600" cy="38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Eric </a:t>
            </a:r>
            <a:r>
              <a:rPr lang="en" sz="16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Zielske</a:t>
            </a:r>
            <a:r>
              <a:rPr lang="en" sz="1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P.E., Client, Bureau of Land Management</a:t>
            </a:r>
            <a:endParaRPr sz="1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Bridget </a:t>
            </a:r>
            <a:r>
              <a:rPr lang="en" sz="16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Bero</a:t>
            </a:r>
            <a:r>
              <a:rPr lang="en" sz="1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Ph.D., P.E., Technical Advisor</a:t>
            </a:r>
            <a:endParaRPr sz="1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Alarick</a:t>
            </a:r>
            <a:r>
              <a:rPr lang="en" sz="1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6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Reiboldt</a:t>
            </a:r>
            <a:r>
              <a:rPr lang="en" sz="1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MEng, E.I.T., Grading Instructor, Advice Giver</a:t>
            </a:r>
            <a:endParaRPr sz="1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Josue Juarez, Graduate Student Assistance</a:t>
            </a:r>
            <a:endParaRPr sz="1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Adam </a:t>
            </a:r>
            <a:r>
              <a:rPr lang="en" sz="16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Bringhurst</a:t>
            </a:r>
            <a:r>
              <a:rPr lang="en" sz="1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MEng, E.I.T., CENE Lab Manager</a:t>
            </a:r>
            <a:endParaRPr sz="1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Jeffrey </a:t>
            </a:r>
            <a:r>
              <a:rPr lang="en" sz="16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Propster</a:t>
            </a:r>
            <a:r>
              <a:rPr lang="en" sz="1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n" sz="16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Bryden</a:t>
            </a:r>
            <a:r>
              <a:rPr lang="en" sz="1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Baker, Colorado Plateau Analytical Lab</a:t>
            </a:r>
            <a:endParaRPr sz="1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Marty </a:t>
            </a:r>
            <a:r>
              <a:rPr lang="en" sz="16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Mihay</a:t>
            </a:r>
            <a:r>
              <a:rPr lang="en" sz="1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Instrumentation Specialist </a:t>
            </a:r>
            <a:endParaRPr sz="1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Josh </a:t>
            </a:r>
            <a:r>
              <a:rPr lang="en" sz="16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Froyum</a:t>
            </a:r>
            <a:r>
              <a:rPr lang="en" sz="1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Ingram Lab</a:t>
            </a:r>
            <a:endParaRPr sz="1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 dirty="0"/>
              <a:t> </a:t>
            </a:r>
            <a:endParaRPr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2355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Project Background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56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Client: </a:t>
            </a: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Bureau of Land Management</a:t>
            </a:r>
            <a:endParaRPr sz="16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6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Location: </a:t>
            </a: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Northwestern Arizona, approximately 15 miles north of Kingman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 Status: </a:t>
            </a: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“Past Producer” [1] 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Shipped mining commodities: 1900s-1940s</a:t>
            </a:r>
            <a:endParaRPr sz="16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Objective: </a:t>
            </a: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Perform a combined </a:t>
            </a: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Preliminary Assessment and Site Inspection (PA/SI) </a:t>
            </a: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via the Comprehensive Environmental Response, Compensation, and Liability Act (CERCLA)</a:t>
            </a:r>
            <a:endParaRPr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" name="Shape 77"/>
          <p:cNvSpPr txBox="1"/>
          <p:nvPr/>
        </p:nvSpPr>
        <p:spPr>
          <a:xfrm>
            <a:off x="4712013" y="4301950"/>
            <a:ext cx="3760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latin typeface="Times New Roman"/>
                <a:ea typeface="Times New Roman"/>
                <a:cs typeface="Times New Roman"/>
                <a:sym typeface="Times New Roman"/>
              </a:rPr>
              <a:t>Figure 2: Regional location of the Copper Age Mine [3]</a:t>
            </a:r>
            <a:endParaRPr sz="16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13" y="815338"/>
            <a:ext cx="4256237" cy="35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2875" y="1374075"/>
            <a:ext cx="39360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References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311700" y="639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 "El Oro", Arizona Department of Mines and Mineral Resources File Data.</a:t>
            </a:r>
            <a:endParaRPr sz="1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[2] Arizona State Parks and Trails, "Arizona State Parks," [Online]. Available: https://</a:t>
            </a:r>
            <a:r>
              <a:rPr lang="en" sz="1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azstateparks.com</a:t>
            </a:r>
            <a:r>
              <a:rPr lang="en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/find-a-park/. </a:t>
            </a:r>
            <a:endParaRPr sz="1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[Accessed 27-11-2017].</a:t>
            </a:r>
            <a:endParaRPr sz="1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[3] Google Earth Pro 2017. 2017.</a:t>
            </a:r>
            <a:endParaRPr sz="1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[4] "METHOD 6200 FIELD PORTABLE X-RAY FLUORESCENCE SPECTROMETRY FOR THE </a:t>
            </a:r>
            <a:endParaRPr sz="1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DETERMINATION OF ELEMENTAL CONCENTRATIONS IN SOIL AND SEDIMENT", US EPA, 2007.</a:t>
            </a:r>
            <a:endParaRPr sz="1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[5] </a:t>
            </a:r>
            <a:r>
              <a:rPr lang="en" sz="1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Lachat</a:t>
            </a:r>
            <a:r>
              <a:rPr lang="en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method 13-115-01-B, Total P, </a:t>
            </a:r>
            <a:r>
              <a:rPr lang="en" sz="1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Kjeldahl</a:t>
            </a:r>
            <a:r>
              <a:rPr lang="en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digests, Copper catalyst, Rev. 26-Oct-06.</a:t>
            </a:r>
            <a:endParaRPr sz="1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[6] "Common Causes of Lead Interference Using XRF", XOS, 2013.</a:t>
            </a:r>
            <a:endParaRPr sz="14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[7] M. </a:t>
            </a:r>
            <a:r>
              <a:rPr lang="en" sz="1400" dirty="0" err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Tighe</a:t>
            </a:r>
            <a:r>
              <a:rPr lang="en" sz="1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P. Lockwood, S. Wilson and L. Lisle, "Comparison of Digestion Methods for ICP-OES Analysis of a </a:t>
            </a:r>
            <a:endParaRPr sz="14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Wide Range of </a:t>
            </a:r>
            <a:r>
              <a:rPr lang="en" sz="1400" dirty="0" err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Analytes</a:t>
            </a:r>
            <a:r>
              <a:rPr lang="en" sz="1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Heavy Metal Contaminated Soil Samples with Specific Reference to Arsenic and    </a:t>
            </a:r>
            <a:endParaRPr sz="14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Antimony", </a:t>
            </a:r>
            <a:r>
              <a:rPr lang="en" sz="14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Communications in Soil Science and Plant Analysis</a:t>
            </a:r>
            <a:r>
              <a:rPr lang="en" sz="1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vol. 35, no. 9-10, pp. 1369-1385, 2004.</a:t>
            </a:r>
            <a:endParaRPr sz="14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[8] TRW Lead Committee, “Training on the IEUBK Model”, US EPA. [Online]. Available: </a:t>
            </a:r>
            <a:endParaRPr sz="14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https://</a:t>
            </a:r>
            <a:r>
              <a:rPr lang="en" sz="1400" dirty="0" err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semspub.epa.gov</a:t>
            </a:r>
            <a:r>
              <a:rPr lang="en" sz="1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/work/11/176285.pdf</a:t>
            </a:r>
            <a:endParaRPr sz="14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[9] "Lead at Superfund Sites: Software and Users' Manuals | US EPA", </a:t>
            </a:r>
            <a:r>
              <a:rPr lang="en" sz="14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 EPA</a:t>
            </a:r>
            <a:r>
              <a:rPr lang="en" sz="1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2017. [Online]. Available:</a:t>
            </a:r>
            <a:endParaRPr sz="14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https://</a:t>
            </a:r>
            <a:r>
              <a:rPr lang="en" sz="1400" dirty="0" err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www.epa.gov</a:t>
            </a:r>
            <a:r>
              <a:rPr lang="en" sz="1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/superfund/lead-superfund-sites-software-and-users-manuals.</a:t>
            </a:r>
            <a:endParaRPr sz="14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[10] “Interim Ecological Soil Screening Level Documents”, US EPA. [Online]. Available: </a:t>
            </a:r>
            <a:endParaRPr lang="en-US" sz="1400" dirty="0" smtClean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r>
              <a:rPr lang="en" sz="1400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</a:t>
            </a:r>
            <a:r>
              <a:rPr lang="en" sz="1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://</a:t>
            </a:r>
            <a:r>
              <a:rPr lang="en" sz="1400" dirty="0" err="1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www.epa.gov</a:t>
            </a:r>
            <a:r>
              <a:rPr lang="en" sz="1400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/chemical-research/interim-ecological-soil-screening-level-documents</a:t>
            </a:r>
            <a:endParaRPr sz="14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0" name="Shape 32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26</a:t>
            </a:r>
            <a:endParaRPr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700" y="-53350"/>
            <a:ext cx="9410975" cy="51968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/>
        </p:nvSpPr>
        <p:spPr>
          <a:xfrm>
            <a:off x="1549050" y="4872025"/>
            <a:ext cx="68106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Shape 87"/>
          <p:cNvSpPr txBox="1"/>
          <p:nvPr/>
        </p:nvSpPr>
        <p:spPr>
          <a:xfrm>
            <a:off x="1864350" y="4719500"/>
            <a:ext cx="551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3: Aerial view of the Copper Age Mine [3]</a:t>
            </a:r>
            <a:endParaRPr sz="1600" i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288599" y="45975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endParaRPr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89" name="Shape 89"/>
          <p:cNvCxnSpPr/>
          <p:nvPr/>
        </p:nvCxnSpPr>
        <p:spPr>
          <a:xfrm flipH="1">
            <a:off x="4178238" y="64350"/>
            <a:ext cx="605100" cy="4065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90" name="Shape 90"/>
          <p:cNvCxnSpPr/>
          <p:nvPr/>
        </p:nvCxnSpPr>
        <p:spPr>
          <a:xfrm flipH="1">
            <a:off x="3507500" y="470850"/>
            <a:ext cx="612000" cy="3060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91" name="Shape 91"/>
          <p:cNvCxnSpPr/>
          <p:nvPr/>
        </p:nvCxnSpPr>
        <p:spPr>
          <a:xfrm flipH="1">
            <a:off x="3260300" y="776850"/>
            <a:ext cx="247200" cy="5295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92" name="Shape 92"/>
          <p:cNvCxnSpPr/>
          <p:nvPr/>
        </p:nvCxnSpPr>
        <p:spPr>
          <a:xfrm rot="10800000">
            <a:off x="2224400" y="400050"/>
            <a:ext cx="1035900" cy="9597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93" name="Shape 93"/>
          <p:cNvCxnSpPr/>
          <p:nvPr/>
        </p:nvCxnSpPr>
        <p:spPr>
          <a:xfrm flipH="1">
            <a:off x="1400725" y="411950"/>
            <a:ext cx="823800" cy="4119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94" name="Shape 94"/>
          <p:cNvCxnSpPr/>
          <p:nvPr/>
        </p:nvCxnSpPr>
        <p:spPr>
          <a:xfrm rot="10800000">
            <a:off x="670750" y="576775"/>
            <a:ext cx="682800" cy="2589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95" name="Shape 95"/>
          <p:cNvCxnSpPr/>
          <p:nvPr/>
        </p:nvCxnSpPr>
        <p:spPr>
          <a:xfrm rot="10800000">
            <a:off x="47100" y="505950"/>
            <a:ext cx="701100" cy="708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96" name="Shape 96"/>
          <p:cNvCxnSpPr/>
          <p:nvPr/>
        </p:nvCxnSpPr>
        <p:spPr>
          <a:xfrm flipH="1">
            <a:off x="4814075" y="-58850"/>
            <a:ext cx="1282800" cy="1530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97" name="Shape 97"/>
          <p:cNvSpPr txBox="1"/>
          <p:nvPr/>
        </p:nvSpPr>
        <p:spPr>
          <a:xfrm>
            <a:off x="1549050" y="991800"/>
            <a:ext cx="1035900" cy="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00FFFF"/>
                </a:solidFill>
                <a:latin typeface="+mn-lt"/>
              </a:rPr>
              <a:t>North </a:t>
            </a:r>
            <a:endParaRPr sz="1700" dirty="0">
              <a:solidFill>
                <a:srgbClr val="00FFFF"/>
              </a:solidFill>
              <a:latin typeface="+mn-l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00FFFF"/>
                </a:solidFill>
                <a:latin typeface="+mn-lt"/>
              </a:rPr>
              <a:t>Wash</a:t>
            </a:r>
            <a:endParaRPr sz="1700" dirty="0">
              <a:solidFill>
                <a:srgbClr val="00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86500"/>
            <a:ext cx="9144000" cy="551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311700" y="538325"/>
            <a:ext cx="36864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4: Proposed sampling grid for Copper Age Mine</a:t>
            </a:r>
            <a:endParaRPr sz="1600" i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8288599" y="45975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4</a:t>
            </a:r>
            <a:endParaRPr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800"/>
            <a:ext cx="9143999" cy="516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5</a:t>
            </a:r>
            <a:endParaRPr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body" idx="2"/>
          </p:nvPr>
        </p:nvSpPr>
        <p:spPr>
          <a:xfrm>
            <a:off x="2819050" y="4192350"/>
            <a:ext cx="3905700" cy="4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5: Grid, hotspot, and background sampling locations map</a:t>
            </a:r>
            <a:endParaRPr sz="1600" i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6</a:t>
            </a:r>
            <a:endParaRPr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70550" y="712925"/>
            <a:ext cx="3892800" cy="39759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Site Visit: </a:t>
            </a: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January 19-20, 2018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Site Reconnaissance: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Identify potential hotspots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Observe site conditions for evidence of: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Recreational activity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Animal activity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Soil Sampling:</a:t>
            </a:r>
            <a:endParaRPr sz="16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Grid (84)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Hotspot (7)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Background samples (3)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Field Work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7409700" y="2524138"/>
            <a:ext cx="1637100" cy="2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latin typeface="Times New Roman"/>
                <a:ea typeface="Times New Roman"/>
                <a:cs typeface="Times New Roman"/>
                <a:sym typeface="Times New Roman"/>
              </a:rPr>
              <a:t>Figure 7: Human and Animal tracks found on site indicating recreational use. Photo Credit: Sarah Reddinger</a:t>
            </a:r>
            <a:endParaRPr sz="1600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8600" y="116352"/>
            <a:ext cx="2954400" cy="220777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/>
        </p:nvSpPr>
        <p:spPr>
          <a:xfrm>
            <a:off x="4298775" y="116350"/>
            <a:ext cx="1776900" cy="2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latin typeface="Times New Roman"/>
                <a:ea typeface="Times New Roman"/>
                <a:cs typeface="Times New Roman"/>
                <a:sym typeface="Times New Roman"/>
              </a:rPr>
              <a:t>Figure 6: Tire tracks found on site indicating human use. Photo Credit: Sarah Reddinger</a:t>
            </a:r>
            <a:endParaRPr sz="1600"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7" name="Shape 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8775" y="2380926"/>
            <a:ext cx="3075503" cy="230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charset="0"/>
                <a:ea typeface="Times New Roman" charset="0"/>
                <a:cs typeface="Times New Roman" charset="0"/>
              </a:rPr>
              <a:t>7</a:t>
            </a:r>
            <a:endParaRPr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70550" y="1034875"/>
            <a:ext cx="4651200" cy="36516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EPA Method 6200: </a:t>
            </a:r>
            <a:r>
              <a:rPr lang="en" sz="16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Field Portable X-Ray Fluorescence Spectrometry for the Determination of Elemental Concentrations in Soil and Sediment </a:t>
            </a: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[4]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Drying: </a:t>
            </a: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 hours at 145 ℃ 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Sieving: </a:t>
            </a: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Approximately 5-10 minutes; sample passed through 0.250 mm collected and bagged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Bagging: </a:t>
            </a:r>
            <a:r>
              <a:rPr lang="en" sz="16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One-gallon freezer bag with a three by three grid </a:t>
            </a: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Laboratory Analysis: Sample Preparation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5262850" y="4192100"/>
            <a:ext cx="33909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latin typeface="Times New Roman"/>
                <a:ea typeface="Times New Roman"/>
                <a:cs typeface="Times New Roman"/>
                <a:sym typeface="Times New Roman"/>
              </a:rPr>
              <a:t>Figure 8: Mechanical shaker used to collect XRF samples. Photo Credit: Sarah Reddinger</a:t>
            </a:r>
            <a:endParaRPr sz="1600" i="1" dirty="0"/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l="34132" t="9971" r="34455" b="9681"/>
          <a:stretch/>
        </p:blipFill>
        <p:spPr>
          <a:xfrm>
            <a:off x="5720050" y="728150"/>
            <a:ext cx="2501150" cy="359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charset="0"/>
                <a:ea typeface="Times New Roman" charset="0"/>
                <a:cs typeface="Times New Roman" charset="0"/>
              </a:rPr>
              <a:t>8</a:t>
            </a:r>
            <a:endParaRPr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370550" y="1034875"/>
            <a:ext cx="3892800" cy="3654000"/>
          </a:xfrm>
          <a:prstGeom prst="rect">
            <a:avLst/>
          </a:prstGeom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EPA Method 6200: </a:t>
            </a:r>
            <a:r>
              <a:rPr lang="en" sz="16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Field Portable X-Ray Fluorescence Spectrometry for the Determination of Elemental Concentrations in Soil and Sediment </a:t>
            </a: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[4]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Tasks Performed: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Sieved samples analyzed nine times with XRF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90-second readings of each grid square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Char char="-"/>
            </a:pPr>
            <a:r>
              <a:rPr lang="en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Maximum and minimum readings removed, remaining averaged to identify contaminants of concern 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Laboratory Analysis: X-Ray Fluorescence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Shape 144"/>
          <p:cNvSpPr txBox="1"/>
          <p:nvPr/>
        </p:nvSpPr>
        <p:spPr>
          <a:xfrm>
            <a:off x="4677900" y="4089325"/>
            <a:ext cx="40020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latin typeface="Times New Roman"/>
                <a:ea typeface="Times New Roman"/>
                <a:cs typeface="Times New Roman"/>
                <a:sym typeface="Times New Roman"/>
              </a:rPr>
              <a:t>Figure 9: Typical XRF analysis of samples. Photo credit: Sarah Reddinger</a:t>
            </a:r>
            <a:endParaRPr sz="1600" i="1" dirty="0"/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3975" y="1069600"/>
            <a:ext cx="4321300" cy="308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2506</Words>
  <Application>Microsoft Office PowerPoint</Application>
  <PresentationFormat>On-screen Show (16:9)</PresentationFormat>
  <Paragraphs>501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Raleway</vt:lpstr>
      <vt:lpstr>Source Sans Pro</vt:lpstr>
      <vt:lpstr>Times New Roman</vt:lpstr>
      <vt:lpstr>Plum</vt:lpstr>
      <vt:lpstr>Copper Age Mine: Preliminary Assessment and Site Inspection </vt:lpstr>
      <vt:lpstr>Project Background</vt:lpstr>
      <vt:lpstr>Project Background</vt:lpstr>
      <vt:lpstr>PowerPoint Presentation</vt:lpstr>
      <vt:lpstr>PowerPoint Presentation</vt:lpstr>
      <vt:lpstr>PowerPoint Presentation</vt:lpstr>
      <vt:lpstr>Field Work</vt:lpstr>
      <vt:lpstr>Laboratory Analysis: Sample Preparation</vt:lpstr>
      <vt:lpstr>Laboratory Analysis: X-Ray Fluorescence</vt:lpstr>
      <vt:lpstr>Preliminary  Data Analysis</vt:lpstr>
      <vt:lpstr>Laboratory Analysis: Flame Atomic Absorption Spectrophotometry</vt:lpstr>
      <vt:lpstr>Laboratory Analysis: Flame Atomic Absorption Spectrophotometry</vt:lpstr>
      <vt:lpstr>Data Analysis: Arsenic Correlation</vt:lpstr>
      <vt:lpstr>Data Analysis: Lead Correlation</vt:lpstr>
      <vt:lpstr>Data Analysis: Antimony Correlation</vt:lpstr>
      <vt:lpstr>Data Analysis: Concentration Levels</vt:lpstr>
      <vt:lpstr>PowerPoint Presentation</vt:lpstr>
      <vt:lpstr>PowerPoint Presentation</vt:lpstr>
      <vt:lpstr>PowerPoint Presentation</vt:lpstr>
      <vt:lpstr>Risk Assessment: Exposure Scenarios</vt:lpstr>
      <vt:lpstr>Risk Assessment: Exposure Scenarios</vt:lpstr>
      <vt:lpstr>Risk Assessment: Adult Lead Model</vt:lpstr>
      <vt:lpstr>Risk Assessment: Child Lead Exposure </vt:lpstr>
      <vt:lpstr>Risk Assessment: Child Lead Exposure </vt:lpstr>
      <vt:lpstr>Risk Assessment: Ecological</vt:lpstr>
      <vt:lpstr>PowerPoint Presentation</vt:lpstr>
      <vt:lpstr>Staff Cost </vt:lpstr>
      <vt:lpstr>Total Cost </vt:lpstr>
      <vt:lpstr>Acknowledgements</vt:lpstr>
      <vt:lpstr>References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Copper Age Mine: Preliminary Assessment and Site Inspection</dc:title>
  <dc:creator>Laura Garcia</dc:creator>
  <cp:lastModifiedBy>Bridget Bero</cp:lastModifiedBy>
  <cp:revision>7</cp:revision>
  <dcterms:modified xsi:type="dcterms:W3CDTF">2019-05-07T21:22:29Z</dcterms:modified>
</cp:coreProperties>
</file>